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34"/>
  </p:notesMasterIdLst>
  <p:sldIdLst>
    <p:sldId id="256" r:id="rId2"/>
    <p:sldId id="342" r:id="rId3"/>
    <p:sldId id="328" r:id="rId4"/>
    <p:sldId id="327" r:id="rId5"/>
    <p:sldId id="341" r:id="rId6"/>
    <p:sldId id="265" r:id="rId7"/>
    <p:sldId id="267" r:id="rId8"/>
    <p:sldId id="271" r:id="rId9"/>
    <p:sldId id="344" r:id="rId10"/>
    <p:sldId id="343" r:id="rId11"/>
    <p:sldId id="323" r:id="rId12"/>
    <p:sldId id="312" r:id="rId13"/>
    <p:sldId id="314" r:id="rId14"/>
    <p:sldId id="345" r:id="rId15"/>
    <p:sldId id="362" r:id="rId16"/>
    <p:sldId id="361" r:id="rId17"/>
    <p:sldId id="331" r:id="rId18"/>
    <p:sldId id="286" r:id="rId19"/>
    <p:sldId id="350" r:id="rId20"/>
    <p:sldId id="366" r:id="rId21"/>
    <p:sldId id="357" r:id="rId22"/>
    <p:sldId id="356" r:id="rId23"/>
    <p:sldId id="358" r:id="rId24"/>
    <p:sldId id="359" r:id="rId25"/>
    <p:sldId id="368" r:id="rId26"/>
    <p:sldId id="370" r:id="rId27"/>
    <p:sldId id="297" r:id="rId28"/>
    <p:sldId id="298" r:id="rId29"/>
    <p:sldId id="299" r:id="rId30"/>
    <p:sldId id="360" r:id="rId31"/>
    <p:sldId id="349" r:id="rId32"/>
    <p:sldId id="309" r:id="rId33"/>
  </p:sldIdLst>
  <p:sldSz cx="9144000" cy="5143500" type="screen16x9"/>
  <p:notesSz cx="6858000" cy="9144000"/>
  <p:embeddedFontLst>
    <p:embeddedFont>
      <p:font typeface="Gowun Batang" pitchFamily="2" charset="-127"/>
      <p:regular r:id="rId35"/>
      <p:bold r:id="rId36"/>
    </p:embeddedFont>
    <p:embeddedFont>
      <p:font typeface="Archivo" pitchFamily="2" charset="77"/>
      <p:regular r:id="rId37"/>
      <p:bold r:id="rId38"/>
      <p:italic r:id="rId39"/>
      <p:boldItalic r:id="rId40"/>
    </p:embeddedFont>
    <p:embeddedFont>
      <p:font typeface="Archivo Black" panose="020B0A03020202020B04" pitchFamily="34" charset="77"/>
      <p:regular r:id="rId41"/>
    </p:embeddedFont>
    <p:embeddedFont>
      <p:font typeface="Bebas Neue" panose="020B0606020202050201" pitchFamily="34" charset="77"/>
      <p:regular r:id="rId42"/>
    </p:embeddedFont>
    <p:embeddedFont>
      <p:font typeface="Bree Serif" panose="02000503040000020004" pitchFamily="2" charset="77"/>
      <p:regular r:id="rId43"/>
    </p:embeddedFont>
    <p:embeddedFont>
      <p:font typeface="Frank Ruhl Libre" pitchFamily="2" charset="-79"/>
      <p:regular r:id="rId44"/>
      <p:bold r:id="rId45"/>
    </p:embeddedFont>
    <p:embeddedFont>
      <p:font typeface="Mukta" pitchFamily="2" charset="77"/>
      <p:regular r:id="rId46"/>
      <p:bold r:id="rId47"/>
    </p:embeddedFont>
    <p:embeddedFont>
      <p:font typeface="Mukta Bold" panose="020B0000000000000000" pitchFamily="34" charset="77"/>
      <p:bold r:id="rId48"/>
    </p:embeddedFont>
    <p:embeddedFont>
      <p:font typeface="Mukta ExtraBold" panose="020B0000000000000000" pitchFamily="34" charset="77"/>
      <p:bold r:id="rId49"/>
    </p:embeddedFont>
    <p:embeddedFont>
      <p:font typeface="Mukta ExtraLight" panose="020B0000000000000000" pitchFamily="34" charset="77"/>
      <p:regular r:id="rId50"/>
      <p:bold r:id="rId51"/>
    </p:embeddedFont>
    <p:embeddedFont>
      <p:font typeface="Mukta Light" panose="020B0000000000000000" pitchFamily="34" charset="77"/>
      <p:regular r:id="rId52"/>
      <p:bold r:id="rId53"/>
    </p:embeddedFont>
    <p:embeddedFont>
      <p:font typeface="Mukta Medium" panose="020B0000000000000000" pitchFamily="34" charset="77"/>
      <p:regular r:id="rId54"/>
      <p:bold r:id="rId55"/>
    </p:embeddedFont>
    <p:embeddedFont>
      <p:font typeface="Mukta Regular" panose="020B0000000000000000" pitchFamily="34" charset="77"/>
      <p:regular r:id="rId56"/>
    </p:embeddedFont>
    <p:embeddedFont>
      <p:font typeface="MuktaMahee Bold" pitchFamily="2" charset="77"/>
      <p:bold r:id="rId57"/>
    </p:embeddedFont>
    <p:embeddedFont>
      <p:font typeface="MuktaMahee ExtraBold" pitchFamily="2" charset="77"/>
      <p:bold r:id="rId58"/>
    </p:embeddedFont>
    <p:embeddedFont>
      <p:font typeface="MuktaMahee Light" pitchFamily="2" charset="77"/>
      <p:regular r:id="rId59"/>
    </p:embeddedFont>
    <p:embeddedFont>
      <p:font typeface="MuktaMahee Medium" pitchFamily="2" charset="77"/>
      <p:regular r:id="rId60"/>
    </p:embeddedFont>
    <p:embeddedFont>
      <p:font typeface="MuktaMahee Regular" pitchFamily="2" charset="77"/>
      <p:regular r:id="rId61"/>
    </p:embeddedFont>
    <p:embeddedFont>
      <p:font typeface="MuktaMahee SemiBold" pitchFamily="2" charset="77"/>
      <p:regular r:id="rId62"/>
      <p:bold r:id="rId63"/>
    </p:embeddedFont>
    <p:embeddedFont>
      <p:font typeface="Nunito Light" panose="020F0302020204030204" pitchFamily="34" charset="0"/>
      <p:regular r:id="rId64"/>
      <p:italic r:id="rId65"/>
    </p:embeddedFont>
    <p:embeddedFont>
      <p:font typeface="PT Sans" panose="020B0503020203020204" pitchFamily="34" charset="77"/>
      <p:regular r:id="rId66"/>
      <p:bold r:id="rId67"/>
      <p:italic r:id="rId68"/>
      <p:boldItalic r:id="rId69"/>
    </p:embeddedFont>
    <p:embeddedFont>
      <p:font typeface="Red Hat Display" panose="02010303040201060303" pitchFamily="2" charset="0"/>
      <p:regular r:id="rId70"/>
      <p:bold r:id="rId71"/>
      <p:italic r:id="rId72"/>
      <p:boldItalic r:id="rId73"/>
    </p:embeddedFont>
    <p:embeddedFont>
      <p:font typeface="Rubik Mono One" panose="02000504020000020004" pitchFamily="2" charset="-79"/>
      <p:regular r:id="rId74"/>
    </p:embeddedFont>
    <p:embeddedFont>
      <p:font typeface="Source Sans 3" panose="020B0303030403020204" pitchFamily="34" charset="0"/>
      <p:regular r:id="rId75"/>
      <p:bold r:id="rId76"/>
      <p:italic r:id="rId77"/>
      <p:boldItalic r:id="rId78"/>
    </p:embeddedFont>
    <p:embeddedFont>
      <p:font typeface="Work Sans" pitchFamily="2" charset="77"/>
      <p:regular r:id="rId79"/>
      <p:bold r:id="rId80"/>
      <p:italic r:id="rId81"/>
      <p:boldItalic r:id="rId8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ah Estes" initials="" lastIdx="2" clrIdx="0"/>
  <p:cmAuthor id="1" name="Katie Stolee" initials="KS" lastIdx="18" clrIdx="1">
    <p:extLst>
      <p:ext uri="{19B8F6BF-5375-455C-9EA6-DF929625EA0E}">
        <p15:presenceInfo xmlns:p15="http://schemas.microsoft.com/office/powerpoint/2012/main" userId="eec7a3a54cff9abe" providerId="Windows Live"/>
      </p:ext>
    </p:extLst>
  </p:cmAuthor>
  <p:cmAuthor id="2" name="Hannah Madison Estes" initials="HE" lastIdx="2" clrIdx="2">
    <p:extLst>
      <p:ext uri="{19B8F6BF-5375-455C-9EA6-DF929625EA0E}">
        <p15:presenceInfo xmlns:p15="http://schemas.microsoft.com/office/powerpoint/2012/main" userId="S::hmestes@ncsu.edu::c9c417cc-114a-48d9-8f8c-ccf214dde0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4972"/>
    <a:srgbClr val="F5F8F3"/>
    <a:srgbClr val="344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789227-381A-40D3-A84E-9F18F7512DF8}">
  <a:tblStyle styleId="{BD789227-381A-40D3-A84E-9F18F7512D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3"/>
    <p:restoredTop sz="89341"/>
  </p:normalViewPr>
  <p:slideViewPr>
    <p:cSldViewPr snapToGrid="0">
      <p:cViewPr varScale="1">
        <p:scale>
          <a:sx n="160" d="100"/>
          <a:sy n="160" d="100"/>
        </p:scale>
        <p:origin x="-17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63" Type="http://schemas.openxmlformats.org/officeDocument/2006/relationships/font" Target="fonts/font29.fntdata"/><Relationship Id="rId68" Type="http://schemas.openxmlformats.org/officeDocument/2006/relationships/font" Target="fonts/font34.fntdata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53" Type="http://schemas.openxmlformats.org/officeDocument/2006/relationships/font" Target="fonts/font19.fntdata"/><Relationship Id="rId58" Type="http://schemas.openxmlformats.org/officeDocument/2006/relationships/font" Target="fonts/font24.fntdata"/><Relationship Id="rId74" Type="http://schemas.openxmlformats.org/officeDocument/2006/relationships/font" Target="fonts/font40.fntdata"/><Relationship Id="rId79" Type="http://schemas.openxmlformats.org/officeDocument/2006/relationships/font" Target="fonts/font45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font" Target="fonts/font22.fntdata"/><Relationship Id="rId64" Type="http://schemas.openxmlformats.org/officeDocument/2006/relationships/font" Target="fonts/font30.fntdata"/><Relationship Id="rId69" Type="http://schemas.openxmlformats.org/officeDocument/2006/relationships/font" Target="fonts/font35.fntdata"/><Relationship Id="rId77" Type="http://schemas.openxmlformats.org/officeDocument/2006/relationships/font" Target="fonts/font43.fntdata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72" Type="http://schemas.openxmlformats.org/officeDocument/2006/relationships/font" Target="fonts/font38.fntdata"/><Relationship Id="rId80" Type="http://schemas.openxmlformats.org/officeDocument/2006/relationships/font" Target="fonts/font46.fntdata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font" Target="fonts/font25.fntdata"/><Relationship Id="rId67" Type="http://schemas.openxmlformats.org/officeDocument/2006/relationships/font" Target="fonts/font33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62" Type="http://schemas.openxmlformats.org/officeDocument/2006/relationships/font" Target="fonts/font28.fntdata"/><Relationship Id="rId70" Type="http://schemas.openxmlformats.org/officeDocument/2006/relationships/font" Target="fonts/font36.fntdata"/><Relationship Id="rId75" Type="http://schemas.openxmlformats.org/officeDocument/2006/relationships/font" Target="fonts/font41.fntdata"/><Relationship Id="rId83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font" Target="fonts/font2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openxmlformats.org/officeDocument/2006/relationships/font" Target="fonts/font26.fntdata"/><Relationship Id="rId65" Type="http://schemas.openxmlformats.org/officeDocument/2006/relationships/font" Target="fonts/font31.fntdata"/><Relationship Id="rId73" Type="http://schemas.openxmlformats.org/officeDocument/2006/relationships/font" Target="fonts/font39.fntdata"/><Relationship Id="rId78" Type="http://schemas.openxmlformats.org/officeDocument/2006/relationships/font" Target="fonts/font44.fntdata"/><Relationship Id="rId81" Type="http://schemas.openxmlformats.org/officeDocument/2006/relationships/font" Target="fonts/font47.fntdata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5.fntdata"/><Relationship Id="rId34" Type="http://schemas.openxmlformats.org/officeDocument/2006/relationships/notesMaster" Target="notesMasters/notesMaster1.xml"/><Relationship Id="rId50" Type="http://schemas.openxmlformats.org/officeDocument/2006/relationships/font" Target="fonts/font16.fntdata"/><Relationship Id="rId55" Type="http://schemas.openxmlformats.org/officeDocument/2006/relationships/font" Target="fonts/font21.fntdata"/><Relationship Id="rId76" Type="http://schemas.openxmlformats.org/officeDocument/2006/relationships/font" Target="fonts/font42.fntdata"/><Relationship Id="rId7" Type="http://schemas.openxmlformats.org/officeDocument/2006/relationships/slide" Target="slides/slide6.xml"/><Relationship Id="rId71" Type="http://schemas.openxmlformats.org/officeDocument/2006/relationships/font" Target="fonts/font37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66" Type="http://schemas.openxmlformats.org/officeDocument/2006/relationships/font" Target="fonts/font32.fntdata"/><Relationship Id="rId87" Type="http://schemas.openxmlformats.org/officeDocument/2006/relationships/tableStyles" Target="tableStyles.xml"/><Relationship Id="rId61" Type="http://schemas.openxmlformats.org/officeDocument/2006/relationships/font" Target="fonts/font27.fntdata"/><Relationship Id="rId82" Type="http://schemas.openxmlformats.org/officeDocument/2006/relationships/font" Target="fonts/font48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6-16T15:57:01.776" idx="18">
    <p:pos x="10" y="10"/>
    <p:text>This is excellent, especially for an education session. I think people will really walk away with something useful. 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61da4e66d7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61da4e66d7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21518602-384A-BA55-A8C4-4E3A6671B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de95a381e3_0_363:notes">
            <a:extLst>
              <a:ext uri="{FF2B5EF4-FFF2-40B4-BE49-F238E27FC236}">
                <a16:creationId xmlns:a16="http://schemas.microsoft.com/office/drawing/2014/main" id="{53D56402-3A23-0025-378E-6027724361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de95a381e3_0_363:notes">
            <a:extLst>
              <a:ext uri="{FF2B5EF4-FFF2-40B4-BE49-F238E27FC236}">
                <a16:creationId xmlns:a16="http://schemas.microsoft.com/office/drawing/2014/main" id="{FF2D7B81-EBCD-3F67-8F76-3BE338E51C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 Separate labels from paper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8435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1D33A7B3-585D-2E49-5D44-AF1843AE8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de95a381e3_0_363:notes">
            <a:extLst>
              <a:ext uri="{FF2B5EF4-FFF2-40B4-BE49-F238E27FC236}">
                <a16:creationId xmlns:a16="http://schemas.microsoft.com/office/drawing/2014/main" id="{D2A5954E-F75F-3185-6A31-DA8580DAED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de95a381e3_0_363:notes">
            <a:extLst>
              <a:ext uri="{FF2B5EF4-FFF2-40B4-BE49-F238E27FC236}">
                <a16:creationId xmlns:a16="http://schemas.microsoft.com/office/drawing/2014/main" id="{6FF989DF-9004-5555-FE3A-B700C56510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 Provide context for the 5 works that we chose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2409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>
          <a:extLst>
            <a:ext uri="{FF2B5EF4-FFF2-40B4-BE49-F238E27FC236}">
              <a16:creationId xmlns:a16="http://schemas.microsoft.com/office/drawing/2014/main" id="{DF03ABD4-A474-5786-3B5E-6E9708D65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361f640e151_1_248:notes">
            <a:extLst>
              <a:ext uri="{FF2B5EF4-FFF2-40B4-BE49-F238E27FC236}">
                <a16:creationId xmlns:a16="http://schemas.microsoft.com/office/drawing/2014/main" id="{A7231BD3-360E-DACD-9E52-78FB20FA82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361f640e151_1_248:notes">
            <a:extLst>
              <a:ext uri="{FF2B5EF4-FFF2-40B4-BE49-F238E27FC236}">
                <a16:creationId xmlns:a16="http://schemas.microsoft.com/office/drawing/2014/main" id="{B566027A-536C-243C-6EF6-F7F9CA3E03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204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>
          <a:extLst>
            <a:ext uri="{FF2B5EF4-FFF2-40B4-BE49-F238E27FC236}">
              <a16:creationId xmlns:a16="http://schemas.microsoft.com/office/drawing/2014/main" id="{17F8FAD3-32B7-11D0-A0DB-B61EA6AAE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361f640e151_1_248:notes">
            <a:extLst>
              <a:ext uri="{FF2B5EF4-FFF2-40B4-BE49-F238E27FC236}">
                <a16:creationId xmlns:a16="http://schemas.microsoft.com/office/drawing/2014/main" id="{570014B4-5021-10DF-0FBC-F788B258AA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361f640e151_1_248:notes">
            <a:extLst>
              <a:ext uri="{FF2B5EF4-FFF2-40B4-BE49-F238E27FC236}">
                <a16:creationId xmlns:a16="http://schemas.microsoft.com/office/drawing/2014/main" id="{90A42F43-80D0-6488-41BE-EC6FD51E75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4605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>
          <a:extLst>
            <a:ext uri="{FF2B5EF4-FFF2-40B4-BE49-F238E27FC236}">
              <a16:creationId xmlns:a16="http://schemas.microsoft.com/office/drawing/2014/main" id="{B6D8FE62-E8A6-91FB-5D5D-EA57D1F67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361da4e66d7_1_3343:notes">
            <a:extLst>
              <a:ext uri="{FF2B5EF4-FFF2-40B4-BE49-F238E27FC236}">
                <a16:creationId xmlns:a16="http://schemas.microsoft.com/office/drawing/2014/main" id="{624BA8A7-8651-F378-7649-19908883BB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361da4e66d7_1_3343:notes">
            <a:extLst>
              <a:ext uri="{FF2B5EF4-FFF2-40B4-BE49-F238E27FC236}">
                <a16:creationId xmlns:a16="http://schemas.microsoft.com/office/drawing/2014/main" id="{D3C5701C-1865-933C-C119-4208BAAB31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Add how we incorporated the “why”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5363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361da4e66d7_1_3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361da4e66d7_1_3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Wasn’t clear that this is the class that was established earlier</a:t>
            </a:r>
          </a:p>
        </p:txBody>
      </p:sp>
    </p:spTree>
    <p:extLst>
      <p:ext uri="{BB962C8B-B14F-4D97-AF65-F5344CB8AC3E}">
        <p14:creationId xmlns:p14="http://schemas.microsoft.com/office/powerpoint/2010/main" val="24441773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what dogfooding is</a:t>
            </a:r>
          </a:p>
          <a:p>
            <a:r>
              <a:rPr lang="en-US" dirty="0"/>
              <a:t>What is the significance of this</a:t>
            </a:r>
          </a:p>
          <a:p>
            <a:endParaRPr lang="en-US" dirty="0"/>
          </a:p>
          <a:p>
            <a:r>
              <a:rPr lang="en-US" dirty="0"/>
              <a:t>Taught SPM skills and providing value to an alumni</a:t>
            </a:r>
          </a:p>
        </p:txBody>
      </p:sp>
    </p:spTree>
    <p:extLst>
      <p:ext uri="{BB962C8B-B14F-4D97-AF65-F5344CB8AC3E}">
        <p14:creationId xmlns:p14="http://schemas.microsoft.com/office/powerpoint/2010/main" val="1044328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52D76E99-E43B-3813-9371-C5EBD170F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de95a381e3_0_363:notes">
            <a:extLst>
              <a:ext uri="{FF2B5EF4-FFF2-40B4-BE49-F238E27FC236}">
                <a16:creationId xmlns:a16="http://schemas.microsoft.com/office/drawing/2014/main" id="{227FEB36-126B-56A1-B615-448F61E265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de95a381e3_0_363:notes">
            <a:extLst>
              <a:ext uri="{FF2B5EF4-FFF2-40B4-BE49-F238E27FC236}">
                <a16:creationId xmlns:a16="http://schemas.microsoft.com/office/drawing/2014/main" id="{BBD91309-2224-C4A5-A37C-3535031EB9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79382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>
          <a:extLst>
            <a:ext uri="{FF2B5EF4-FFF2-40B4-BE49-F238E27FC236}">
              <a16:creationId xmlns:a16="http://schemas.microsoft.com/office/drawing/2014/main" id="{E37433E8-8C4C-6890-85C5-BAB168571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de95a381e3_0_363:notes">
            <a:extLst>
              <a:ext uri="{FF2B5EF4-FFF2-40B4-BE49-F238E27FC236}">
                <a16:creationId xmlns:a16="http://schemas.microsoft.com/office/drawing/2014/main" id="{D9652F61-6C6F-947C-E2B7-F7FCB926DB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de95a381e3_0_363:notes">
            <a:extLst>
              <a:ext uri="{FF2B5EF4-FFF2-40B4-BE49-F238E27FC236}">
                <a16:creationId xmlns:a16="http://schemas.microsoft.com/office/drawing/2014/main" id="{710F42FD-59E5-BAEF-07F2-B67D529604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4876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>
          <a:extLst>
            <a:ext uri="{FF2B5EF4-FFF2-40B4-BE49-F238E27FC236}">
              <a16:creationId xmlns:a16="http://schemas.microsoft.com/office/drawing/2014/main" id="{FF728778-5DB7-16E2-B8DC-A84595CF6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61da4e66d7_1_2376:notes">
            <a:extLst>
              <a:ext uri="{FF2B5EF4-FFF2-40B4-BE49-F238E27FC236}">
                <a16:creationId xmlns:a16="http://schemas.microsoft.com/office/drawing/2014/main" id="{E616CDD4-D8D9-ABDC-F16E-6E1D37CCAC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61da4e66d7_1_2376:notes">
            <a:extLst>
              <a:ext uri="{FF2B5EF4-FFF2-40B4-BE49-F238E27FC236}">
                <a16:creationId xmlns:a16="http://schemas.microsoft.com/office/drawing/2014/main" id="{E8EF6C51-5AA5-B8BA-9BB5-142A1CAFB3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51585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6">
          <a:extLst>
            <a:ext uri="{FF2B5EF4-FFF2-40B4-BE49-F238E27FC236}">
              <a16:creationId xmlns:a16="http://schemas.microsoft.com/office/drawing/2014/main" id="{34B20DD6-163E-5827-DC16-AC955BD29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361f640e151_1_2703:notes">
            <a:extLst>
              <a:ext uri="{FF2B5EF4-FFF2-40B4-BE49-F238E27FC236}">
                <a16:creationId xmlns:a16="http://schemas.microsoft.com/office/drawing/2014/main" id="{39CA22D5-A774-7F73-3C3D-67B2701F00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8" name="Google Shape;1058;g361f640e151_1_2703:notes">
            <a:extLst>
              <a:ext uri="{FF2B5EF4-FFF2-40B4-BE49-F238E27FC236}">
                <a16:creationId xmlns:a16="http://schemas.microsoft.com/office/drawing/2014/main" id="{CC5EBBBD-0FDC-344B-D1DE-978EDA7AFE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COULD BE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11349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6">
          <a:extLst>
            <a:ext uri="{FF2B5EF4-FFF2-40B4-BE49-F238E27FC236}">
              <a16:creationId xmlns:a16="http://schemas.microsoft.com/office/drawing/2014/main" id="{E9FC3E60-1D13-EAB4-489D-38204F37C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361f640e151_1_2703:notes">
            <a:extLst>
              <a:ext uri="{FF2B5EF4-FFF2-40B4-BE49-F238E27FC236}">
                <a16:creationId xmlns:a16="http://schemas.microsoft.com/office/drawing/2014/main" id="{7C2D43E7-C3B8-3D12-F89B-FA7DB63BE4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8" name="Google Shape;1058;g361f640e151_1_2703:notes">
            <a:extLst>
              <a:ext uri="{FF2B5EF4-FFF2-40B4-BE49-F238E27FC236}">
                <a16:creationId xmlns:a16="http://schemas.microsoft.com/office/drawing/2014/main" id="{141F1D07-4C9F-6CEB-D539-CA5556E1E6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COULD BE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Relate to the research!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1. surveys &amp; interviews -&gt; relates to soft skills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3. new SLO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4. data driven and other </a:t>
            </a:r>
            <a:r>
              <a:rPr lang="en-US" dirty="0" err="1"/>
              <a:t>slos</a:t>
            </a:r>
            <a:r>
              <a:rPr lang="en-U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84866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361e918bb3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361e918bb3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g361f640e151_1_2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8" name="Google Shape;1098;g361f640e151_1_2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361f640e151_1_9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4" name="Google Shape;1104;g361f640e151_1_9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>
          <a:extLst>
            <a:ext uri="{FF2B5EF4-FFF2-40B4-BE49-F238E27FC236}">
              <a16:creationId xmlns:a16="http://schemas.microsoft.com/office/drawing/2014/main" id="{32C6738A-D742-FB75-EBD5-5DC6CE3BC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361e918bb39_0_52:notes">
            <a:extLst>
              <a:ext uri="{FF2B5EF4-FFF2-40B4-BE49-F238E27FC236}">
                <a16:creationId xmlns:a16="http://schemas.microsoft.com/office/drawing/2014/main" id="{FF61B8C4-F289-3F3A-ABE1-EA5C315C9C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" name="Google Shape;1028;g361e918bb39_0_52:notes">
            <a:extLst>
              <a:ext uri="{FF2B5EF4-FFF2-40B4-BE49-F238E27FC236}">
                <a16:creationId xmlns:a16="http://schemas.microsoft.com/office/drawing/2014/main" id="{DF7D8293-E135-AF87-3462-56F2A61EF2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38071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361e918bb39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361e918bb39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>
          <a:extLst>
            <a:ext uri="{FF2B5EF4-FFF2-40B4-BE49-F238E27FC236}">
              <a16:creationId xmlns:a16="http://schemas.microsoft.com/office/drawing/2014/main" id="{0DBB0898-EE61-F842-4424-72B5518FB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61f640e151_1_568:notes">
            <a:extLst>
              <a:ext uri="{FF2B5EF4-FFF2-40B4-BE49-F238E27FC236}">
                <a16:creationId xmlns:a16="http://schemas.microsoft.com/office/drawing/2014/main" id="{FA4F9744-18CE-FB4A-207D-633C093CA6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61f640e151_1_568:notes">
            <a:extLst>
              <a:ext uri="{FF2B5EF4-FFF2-40B4-BE49-F238E27FC236}">
                <a16:creationId xmlns:a16="http://schemas.microsoft.com/office/drawing/2014/main" id="{5771900B-CE80-964C-DE52-F6075E74C0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Computing Curricula 2020: Paradigms for Global Computing Education </a:t>
            </a:r>
            <a:r>
              <a:rPr lang="en-US" dirty="0">
                <a:sym typeface="Wingdings" pitchFamily="2" charset="2"/>
              </a:rPr>
              <a:t> CC2020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Software Engineering 2014: Curriculum Guidelines for Undergraduate Degree Programs in Software Engineering </a:t>
            </a:r>
            <a:r>
              <a:rPr lang="en-US" dirty="0">
                <a:sym typeface="Wingdings" pitchFamily="2" charset="2"/>
              </a:rPr>
              <a:t> SE2014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Computer Science Curricula 2023 </a:t>
            </a:r>
            <a:r>
              <a:rPr lang="en-US" dirty="0">
                <a:sym typeface="Wingdings" pitchFamily="2" charset="2"/>
              </a:rPr>
              <a:t> CS2023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ym typeface="Wingdings" pitchFamily="2" charset="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ym typeface="Wingdings" pitchFamily="2" charset="2"/>
              </a:rPr>
              <a:t>* Establish a timeline and emphasis the ”research was inspired by….”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835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better prepare them for the career path</a:t>
            </a:r>
          </a:p>
        </p:txBody>
      </p:sp>
    </p:spTree>
    <p:extLst>
      <p:ext uri="{BB962C8B-B14F-4D97-AF65-F5344CB8AC3E}">
        <p14:creationId xmlns:p14="http://schemas.microsoft.com/office/powerpoint/2010/main" val="484232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61f640e151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61f640e151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61f640e151_1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361f640e151_1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61f640e151_1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361f640e151_1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>
          <a:extLst>
            <a:ext uri="{FF2B5EF4-FFF2-40B4-BE49-F238E27FC236}">
              <a16:creationId xmlns:a16="http://schemas.microsoft.com/office/drawing/2014/main" id="{C0D43E48-B0A3-1BEB-020A-4AABC7517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361da4e66d7_1_3343:notes">
            <a:extLst>
              <a:ext uri="{FF2B5EF4-FFF2-40B4-BE49-F238E27FC236}">
                <a16:creationId xmlns:a16="http://schemas.microsoft.com/office/drawing/2014/main" id="{57739C8D-82DE-D9E4-74A5-1BAFEF79C1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361da4e66d7_1_3343:notes">
            <a:extLst>
              <a:ext uri="{FF2B5EF4-FFF2-40B4-BE49-F238E27FC236}">
                <a16:creationId xmlns:a16="http://schemas.microsoft.com/office/drawing/2014/main" id="{839E3E08-B533-69FC-8566-0CDDB0482C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Add how we incorporated the “why”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Emphasize the </a:t>
            </a:r>
            <a:r>
              <a:rPr lang="en-US" i="1" dirty="0"/>
              <a:t>why (mobile preview on Qualtrics)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8823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>
          <a:extLst>
            <a:ext uri="{FF2B5EF4-FFF2-40B4-BE49-F238E27FC236}">
              <a16:creationId xmlns:a16="http://schemas.microsoft.com/office/drawing/2014/main" id="{6F00C002-D881-C6DA-2284-9CB921115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361da4e66d7_1_3343:notes">
            <a:extLst>
              <a:ext uri="{FF2B5EF4-FFF2-40B4-BE49-F238E27FC236}">
                <a16:creationId xmlns:a16="http://schemas.microsoft.com/office/drawing/2014/main" id="{F102D945-9BE4-10C7-1689-89A554D32B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361da4e66d7_1_3343:notes">
            <a:extLst>
              <a:ext uri="{FF2B5EF4-FFF2-40B4-BE49-F238E27FC236}">
                <a16:creationId xmlns:a16="http://schemas.microsoft.com/office/drawing/2014/main" id="{2A76CF7A-33F6-28B5-98DF-D9D506A3FA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Add how we incorporated the “why”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772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>
            <a:spLocks noGrp="1"/>
          </p:cNvSpPr>
          <p:nvPr>
            <p:ph type="pic" idx="2"/>
          </p:nvPr>
        </p:nvSpPr>
        <p:spPr>
          <a:xfrm>
            <a:off x="-54359" y="2704725"/>
            <a:ext cx="3048000" cy="1742700"/>
          </a:xfrm>
          <a:prstGeom prst="rect">
            <a:avLst/>
          </a:prstGeom>
          <a:noFill/>
          <a:ln>
            <a:noFill/>
          </a:ln>
        </p:spPr>
      </p:sp>
      <p:sp>
        <p:nvSpPr>
          <p:cNvPr id="12" name="Google Shape;12;p2"/>
          <p:cNvSpPr>
            <a:spLocks noGrp="1"/>
          </p:cNvSpPr>
          <p:nvPr>
            <p:ph type="pic" idx="3"/>
          </p:nvPr>
        </p:nvSpPr>
        <p:spPr>
          <a:xfrm>
            <a:off x="6162991" y="2704725"/>
            <a:ext cx="3048000" cy="1742700"/>
          </a:xfrm>
          <a:prstGeom prst="rect">
            <a:avLst/>
          </a:prstGeom>
          <a:noFill/>
          <a:ln>
            <a:noFill/>
          </a:ln>
        </p:spPr>
      </p:sp>
      <p:sp>
        <p:nvSpPr>
          <p:cNvPr id="13" name="Google Shape;13;p2"/>
          <p:cNvSpPr>
            <a:spLocks noGrp="1"/>
          </p:cNvSpPr>
          <p:nvPr>
            <p:ph type="pic" idx="4"/>
          </p:nvPr>
        </p:nvSpPr>
        <p:spPr>
          <a:xfrm>
            <a:off x="3054316" y="2704725"/>
            <a:ext cx="3048000" cy="1742700"/>
          </a:xfrm>
          <a:prstGeom prst="rect">
            <a:avLst/>
          </a:prstGeom>
          <a:noFill/>
          <a:ln>
            <a:noFill/>
          </a:ln>
        </p:spPr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13250" y="727900"/>
            <a:ext cx="7717500" cy="12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307600" y="2108425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0" y="0"/>
            <a:ext cx="9144000" cy="33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0" y="4804400"/>
            <a:ext cx="9144000" cy="33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76953" y="4777100"/>
            <a:ext cx="4057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buNone/>
              <a:defRPr sz="120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l">
              <a:buNone/>
              <a:defRPr sz="120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defRPr>
            </a:lvl2pPr>
            <a:lvl3pPr lvl="2" algn="l">
              <a:buNone/>
              <a:defRPr sz="120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defRPr>
            </a:lvl3pPr>
            <a:lvl4pPr lvl="3" algn="l">
              <a:buNone/>
              <a:defRPr sz="120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defRPr>
            </a:lvl4pPr>
            <a:lvl5pPr lvl="4" algn="l">
              <a:buNone/>
              <a:defRPr sz="120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defRPr>
            </a:lvl5pPr>
            <a:lvl6pPr lvl="5" algn="l">
              <a:buNone/>
              <a:defRPr sz="120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defRPr>
            </a:lvl6pPr>
            <a:lvl7pPr lvl="6" algn="l">
              <a:buNone/>
              <a:defRPr sz="120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defRPr>
            </a:lvl7pPr>
            <a:lvl8pPr lvl="7" algn="l">
              <a:buNone/>
              <a:defRPr sz="120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defRPr>
            </a:lvl8pPr>
            <a:lvl9pPr lvl="8" algn="l">
              <a:buNone/>
              <a:defRPr sz="120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Advancing Software Product Management Education</a:t>
            </a:r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5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>
            <a:spLocks noGrp="1"/>
          </p:cNvSpPr>
          <p:nvPr>
            <p:ph type="pic" idx="2"/>
          </p:nvPr>
        </p:nvSpPr>
        <p:spPr>
          <a:xfrm>
            <a:off x="6096000" y="1017728"/>
            <a:ext cx="3048000" cy="1742400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13"/>
          <p:cNvSpPr txBox="1">
            <a:spLocks noGrp="1"/>
          </p:cNvSpPr>
          <p:nvPr>
            <p:ph type="title" hasCustomPrompt="1"/>
          </p:nvPr>
        </p:nvSpPr>
        <p:spPr>
          <a:xfrm>
            <a:off x="720164" y="1266205"/>
            <a:ext cx="734700" cy="504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3" hasCustomPrompt="1"/>
          </p:nvPr>
        </p:nvSpPr>
        <p:spPr>
          <a:xfrm>
            <a:off x="3353403" y="1266205"/>
            <a:ext cx="734700" cy="504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4" hasCustomPrompt="1"/>
          </p:nvPr>
        </p:nvSpPr>
        <p:spPr>
          <a:xfrm>
            <a:off x="726478" y="2347151"/>
            <a:ext cx="734700" cy="504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5" hasCustomPrompt="1"/>
          </p:nvPr>
        </p:nvSpPr>
        <p:spPr>
          <a:xfrm>
            <a:off x="720139" y="3429874"/>
            <a:ext cx="734700" cy="504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6" hasCustomPrompt="1"/>
          </p:nvPr>
        </p:nvSpPr>
        <p:spPr>
          <a:xfrm>
            <a:off x="3353403" y="3429874"/>
            <a:ext cx="734700" cy="504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7" hasCustomPrompt="1"/>
          </p:nvPr>
        </p:nvSpPr>
        <p:spPr>
          <a:xfrm>
            <a:off x="3353428" y="2347162"/>
            <a:ext cx="734700" cy="504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"/>
          </p:nvPr>
        </p:nvSpPr>
        <p:spPr>
          <a:xfrm>
            <a:off x="720153" y="1770495"/>
            <a:ext cx="2437200" cy="504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8"/>
          </p:nvPr>
        </p:nvSpPr>
        <p:spPr>
          <a:xfrm>
            <a:off x="726478" y="2853201"/>
            <a:ext cx="2439600" cy="504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9"/>
          </p:nvPr>
        </p:nvSpPr>
        <p:spPr>
          <a:xfrm>
            <a:off x="3353403" y="3934986"/>
            <a:ext cx="2437200" cy="504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13"/>
          </p:nvPr>
        </p:nvSpPr>
        <p:spPr>
          <a:xfrm>
            <a:off x="3353403" y="1770495"/>
            <a:ext cx="2437200" cy="504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4"/>
          </p:nvPr>
        </p:nvSpPr>
        <p:spPr>
          <a:xfrm>
            <a:off x="720128" y="3934986"/>
            <a:ext cx="2437200" cy="504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15"/>
          </p:nvPr>
        </p:nvSpPr>
        <p:spPr>
          <a:xfrm>
            <a:off x="3353428" y="2853201"/>
            <a:ext cx="2437200" cy="504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0" y="4804400"/>
            <a:ext cx="9144000" cy="33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0" y="0"/>
            <a:ext cx="9144000" cy="33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1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>
            <a:spLocks noGrp="1"/>
          </p:cNvSpPr>
          <p:nvPr>
            <p:ph type="pic" idx="17"/>
          </p:nvPr>
        </p:nvSpPr>
        <p:spPr>
          <a:xfrm>
            <a:off x="6096000" y="2842853"/>
            <a:ext cx="3048000" cy="1742400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4422575" y="909963"/>
            <a:ext cx="28956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subTitle" idx="1"/>
          </p:nvPr>
        </p:nvSpPr>
        <p:spPr>
          <a:xfrm>
            <a:off x="4422575" y="2094413"/>
            <a:ext cx="4005600" cy="21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/>
          <p:nvPr/>
        </p:nvSpPr>
        <p:spPr>
          <a:xfrm>
            <a:off x="0" y="0"/>
            <a:ext cx="9144000" cy="33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4"/>
          <p:cNvSpPr/>
          <p:nvPr/>
        </p:nvSpPr>
        <p:spPr>
          <a:xfrm>
            <a:off x="0" y="4804400"/>
            <a:ext cx="9144000" cy="33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_1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title"/>
          </p:nvPr>
        </p:nvSpPr>
        <p:spPr>
          <a:xfrm>
            <a:off x="6200100" y="588400"/>
            <a:ext cx="2230500" cy="11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subTitle" idx="1"/>
          </p:nvPr>
        </p:nvSpPr>
        <p:spPr>
          <a:xfrm>
            <a:off x="6200100" y="1735000"/>
            <a:ext cx="2230500" cy="1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5"/>
          <p:cNvSpPr/>
          <p:nvPr/>
        </p:nvSpPr>
        <p:spPr>
          <a:xfrm>
            <a:off x="0" y="0"/>
            <a:ext cx="9144000" cy="33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5"/>
          <p:cNvSpPr/>
          <p:nvPr/>
        </p:nvSpPr>
        <p:spPr>
          <a:xfrm>
            <a:off x="0" y="4804400"/>
            <a:ext cx="9144000" cy="33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_1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6310800" cy="25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16"/>
          <p:cNvSpPr/>
          <p:nvPr/>
        </p:nvSpPr>
        <p:spPr>
          <a:xfrm>
            <a:off x="0" y="0"/>
            <a:ext cx="9144000" cy="33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6"/>
          <p:cNvSpPr/>
          <p:nvPr/>
        </p:nvSpPr>
        <p:spPr>
          <a:xfrm>
            <a:off x="0" y="4804400"/>
            <a:ext cx="9144000" cy="33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4_1_1_1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720000" y="1215725"/>
            <a:ext cx="3852000" cy="33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2"/>
          </p:nvPr>
        </p:nvSpPr>
        <p:spPr>
          <a:xfrm>
            <a:off x="4572000" y="2119875"/>
            <a:ext cx="3852000" cy="24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 u="sng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24" name="Google Shape;124;p17"/>
          <p:cNvSpPr/>
          <p:nvPr/>
        </p:nvSpPr>
        <p:spPr>
          <a:xfrm>
            <a:off x="0" y="4804400"/>
            <a:ext cx="9144000" cy="33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7"/>
          <p:cNvSpPr/>
          <p:nvPr/>
        </p:nvSpPr>
        <p:spPr>
          <a:xfrm>
            <a:off x="0" y="0"/>
            <a:ext cx="9144000" cy="33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subTitle" idx="1"/>
          </p:nvPr>
        </p:nvSpPr>
        <p:spPr>
          <a:xfrm>
            <a:off x="890470" y="2708870"/>
            <a:ext cx="2229000" cy="15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subTitle" idx="2"/>
          </p:nvPr>
        </p:nvSpPr>
        <p:spPr>
          <a:xfrm>
            <a:off x="3464002" y="2708870"/>
            <a:ext cx="2229000" cy="15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subTitle" idx="3"/>
          </p:nvPr>
        </p:nvSpPr>
        <p:spPr>
          <a:xfrm>
            <a:off x="6037720" y="2708870"/>
            <a:ext cx="2229000" cy="15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subTitle" idx="4"/>
          </p:nvPr>
        </p:nvSpPr>
        <p:spPr>
          <a:xfrm>
            <a:off x="890470" y="2301495"/>
            <a:ext cx="22290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subTitle" idx="5"/>
          </p:nvPr>
        </p:nvSpPr>
        <p:spPr>
          <a:xfrm>
            <a:off x="3464005" y="2301495"/>
            <a:ext cx="22290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subTitle" idx="6"/>
          </p:nvPr>
        </p:nvSpPr>
        <p:spPr>
          <a:xfrm>
            <a:off x="6037720" y="2301495"/>
            <a:ext cx="22290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5" name="Google Shape;135;p18"/>
          <p:cNvSpPr/>
          <p:nvPr/>
        </p:nvSpPr>
        <p:spPr>
          <a:xfrm>
            <a:off x="0" y="0"/>
            <a:ext cx="9144000" cy="33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8"/>
          <p:cNvSpPr/>
          <p:nvPr/>
        </p:nvSpPr>
        <p:spPr>
          <a:xfrm>
            <a:off x="0" y="4804400"/>
            <a:ext cx="9144000" cy="33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subTitle" idx="1"/>
          </p:nvPr>
        </p:nvSpPr>
        <p:spPr>
          <a:xfrm>
            <a:off x="721225" y="1649251"/>
            <a:ext cx="3570300" cy="10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subTitle" idx="2"/>
          </p:nvPr>
        </p:nvSpPr>
        <p:spPr>
          <a:xfrm>
            <a:off x="4547677" y="1649251"/>
            <a:ext cx="3570300" cy="10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subTitle" idx="3"/>
          </p:nvPr>
        </p:nvSpPr>
        <p:spPr>
          <a:xfrm>
            <a:off x="721225" y="3309825"/>
            <a:ext cx="3570300" cy="10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subTitle" idx="4"/>
          </p:nvPr>
        </p:nvSpPr>
        <p:spPr>
          <a:xfrm>
            <a:off x="4547677" y="3309825"/>
            <a:ext cx="3570300" cy="10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subTitle" idx="5"/>
          </p:nvPr>
        </p:nvSpPr>
        <p:spPr>
          <a:xfrm>
            <a:off x="721226" y="1248300"/>
            <a:ext cx="35703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subTitle" idx="6"/>
          </p:nvPr>
        </p:nvSpPr>
        <p:spPr>
          <a:xfrm>
            <a:off x="721226" y="2908902"/>
            <a:ext cx="35703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subTitle" idx="7"/>
          </p:nvPr>
        </p:nvSpPr>
        <p:spPr>
          <a:xfrm>
            <a:off x="4547650" y="1248300"/>
            <a:ext cx="35703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subTitle" idx="8"/>
          </p:nvPr>
        </p:nvSpPr>
        <p:spPr>
          <a:xfrm>
            <a:off x="4547650" y="2908903"/>
            <a:ext cx="35703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8" name="Google Shape;148;p19"/>
          <p:cNvSpPr/>
          <p:nvPr/>
        </p:nvSpPr>
        <p:spPr>
          <a:xfrm>
            <a:off x="0" y="0"/>
            <a:ext cx="9144000" cy="33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9"/>
          <p:cNvSpPr/>
          <p:nvPr/>
        </p:nvSpPr>
        <p:spPr>
          <a:xfrm>
            <a:off x="0" y="4804400"/>
            <a:ext cx="9144000" cy="33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subTitle" idx="1"/>
          </p:nvPr>
        </p:nvSpPr>
        <p:spPr>
          <a:xfrm>
            <a:off x="720000" y="1583942"/>
            <a:ext cx="2080200" cy="11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subTitle" idx="2"/>
          </p:nvPr>
        </p:nvSpPr>
        <p:spPr>
          <a:xfrm>
            <a:off x="3534994" y="1583942"/>
            <a:ext cx="2080200" cy="11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subTitle" idx="3"/>
          </p:nvPr>
        </p:nvSpPr>
        <p:spPr>
          <a:xfrm>
            <a:off x="720000" y="3355915"/>
            <a:ext cx="2080200" cy="11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subTitle" idx="4"/>
          </p:nvPr>
        </p:nvSpPr>
        <p:spPr>
          <a:xfrm>
            <a:off x="3534994" y="3355914"/>
            <a:ext cx="2080200" cy="11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subTitle" idx="5"/>
          </p:nvPr>
        </p:nvSpPr>
        <p:spPr>
          <a:xfrm>
            <a:off x="6345900" y="1583942"/>
            <a:ext cx="2078100" cy="11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subTitle" idx="6"/>
          </p:nvPr>
        </p:nvSpPr>
        <p:spPr>
          <a:xfrm>
            <a:off x="6345900" y="3355915"/>
            <a:ext cx="2078100" cy="11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subTitle" idx="7"/>
          </p:nvPr>
        </p:nvSpPr>
        <p:spPr>
          <a:xfrm>
            <a:off x="720000" y="1260075"/>
            <a:ext cx="2080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subTitle" idx="8"/>
          </p:nvPr>
        </p:nvSpPr>
        <p:spPr>
          <a:xfrm>
            <a:off x="3534994" y="1260075"/>
            <a:ext cx="20781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subTitle" idx="9"/>
          </p:nvPr>
        </p:nvSpPr>
        <p:spPr>
          <a:xfrm>
            <a:off x="6345900" y="1260075"/>
            <a:ext cx="2076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subTitle" idx="13"/>
          </p:nvPr>
        </p:nvSpPr>
        <p:spPr>
          <a:xfrm>
            <a:off x="720000" y="3028830"/>
            <a:ext cx="2080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subTitle" idx="14"/>
          </p:nvPr>
        </p:nvSpPr>
        <p:spPr>
          <a:xfrm>
            <a:off x="3534994" y="3028832"/>
            <a:ext cx="2076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4" name="Google Shape;164;p20"/>
          <p:cNvSpPr txBox="1">
            <a:spLocks noGrp="1"/>
          </p:cNvSpPr>
          <p:nvPr>
            <p:ph type="subTitle" idx="15"/>
          </p:nvPr>
        </p:nvSpPr>
        <p:spPr>
          <a:xfrm>
            <a:off x="6345900" y="3028835"/>
            <a:ext cx="20760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5" name="Google Shape;165;p20"/>
          <p:cNvSpPr/>
          <p:nvPr/>
        </p:nvSpPr>
        <p:spPr>
          <a:xfrm>
            <a:off x="0" y="0"/>
            <a:ext cx="9144000" cy="33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0"/>
          <p:cNvSpPr/>
          <p:nvPr/>
        </p:nvSpPr>
        <p:spPr>
          <a:xfrm>
            <a:off x="0" y="4804400"/>
            <a:ext cx="9144000" cy="33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>
            <a:spLocks noGrp="1"/>
          </p:cNvSpPr>
          <p:nvPr>
            <p:ph type="pic" idx="2"/>
          </p:nvPr>
        </p:nvSpPr>
        <p:spPr>
          <a:xfrm>
            <a:off x="6096000" y="788744"/>
            <a:ext cx="3048000" cy="1742400"/>
          </a:xfrm>
          <a:prstGeom prst="rect">
            <a:avLst/>
          </a:prstGeom>
          <a:noFill/>
          <a:ln>
            <a:noFill/>
          </a:ln>
        </p:spPr>
      </p:sp>
      <p:sp>
        <p:nvSpPr>
          <p:cNvPr id="170" name="Google Shape;170;p21"/>
          <p:cNvSpPr>
            <a:spLocks noGrp="1"/>
          </p:cNvSpPr>
          <p:nvPr>
            <p:ph type="pic" idx="3"/>
          </p:nvPr>
        </p:nvSpPr>
        <p:spPr>
          <a:xfrm>
            <a:off x="6096000" y="2613869"/>
            <a:ext cx="3048000" cy="1742400"/>
          </a:xfrm>
          <a:prstGeom prst="rect">
            <a:avLst/>
          </a:prstGeom>
          <a:noFill/>
          <a:ln>
            <a:noFill/>
          </a:ln>
        </p:spPr>
      </p:sp>
      <p:sp>
        <p:nvSpPr>
          <p:cNvPr id="171" name="Google Shape;171;p21"/>
          <p:cNvSpPr txBox="1">
            <a:spLocks noGrp="1"/>
          </p:cNvSpPr>
          <p:nvPr>
            <p:ph type="title" hasCustomPrompt="1"/>
          </p:nvPr>
        </p:nvSpPr>
        <p:spPr>
          <a:xfrm>
            <a:off x="798388" y="548322"/>
            <a:ext cx="34926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2" name="Google Shape;172;p21"/>
          <p:cNvSpPr txBox="1">
            <a:spLocks noGrp="1"/>
          </p:cNvSpPr>
          <p:nvPr>
            <p:ph type="subTitle" idx="1"/>
          </p:nvPr>
        </p:nvSpPr>
        <p:spPr>
          <a:xfrm>
            <a:off x="798400" y="1459645"/>
            <a:ext cx="34926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title" idx="4" hasCustomPrompt="1"/>
          </p:nvPr>
        </p:nvSpPr>
        <p:spPr>
          <a:xfrm>
            <a:off x="801527" y="3363261"/>
            <a:ext cx="34926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4" name="Google Shape;174;p21"/>
          <p:cNvSpPr txBox="1">
            <a:spLocks noGrp="1"/>
          </p:cNvSpPr>
          <p:nvPr>
            <p:ph type="subTitle" idx="5"/>
          </p:nvPr>
        </p:nvSpPr>
        <p:spPr>
          <a:xfrm>
            <a:off x="801527" y="4274573"/>
            <a:ext cx="34926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75" name="Google Shape;175;p21"/>
          <p:cNvSpPr txBox="1">
            <a:spLocks noGrp="1"/>
          </p:cNvSpPr>
          <p:nvPr>
            <p:ph type="title" idx="6" hasCustomPrompt="1"/>
          </p:nvPr>
        </p:nvSpPr>
        <p:spPr>
          <a:xfrm>
            <a:off x="798388" y="1949270"/>
            <a:ext cx="34926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6" name="Google Shape;176;p21"/>
          <p:cNvSpPr txBox="1">
            <a:spLocks noGrp="1"/>
          </p:cNvSpPr>
          <p:nvPr>
            <p:ph type="subTitle" idx="7"/>
          </p:nvPr>
        </p:nvSpPr>
        <p:spPr>
          <a:xfrm>
            <a:off x="798400" y="2860594"/>
            <a:ext cx="34926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77" name="Google Shape;177;p21"/>
          <p:cNvSpPr/>
          <p:nvPr/>
        </p:nvSpPr>
        <p:spPr>
          <a:xfrm>
            <a:off x="0" y="0"/>
            <a:ext cx="9144000" cy="33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1"/>
          <p:cNvSpPr/>
          <p:nvPr/>
        </p:nvSpPr>
        <p:spPr>
          <a:xfrm>
            <a:off x="0" y="4804400"/>
            <a:ext cx="9144000" cy="33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>
            <a:spLocks noGrp="1"/>
          </p:cNvSpPr>
          <p:nvPr>
            <p:ph type="pic" idx="2"/>
          </p:nvPr>
        </p:nvSpPr>
        <p:spPr>
          <a:xfrm>
            <a:off x="-54359" y="680987"/>
            <a:ext cx="3048000" cy="1742700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3"/>
          <p:cNvSpPr>
            <a:spLocks noGrp="1"/>
          </p:cNvSpPr>
          <p:nvPr>
            <p:ph type="pic" idx="3"/>
          </p:nvPr>
        </p:nvSpPr>
        <p:spPr>
          <a:xfrm>
            <a:off x="6162991" y="680987"/>
            <a:ext cx="3048000" cy="1742700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3"/>
          <p:cNvSpPr>
            <a:spLocks noGrp="1"/>
          </p:cNvSpPr>
          <p:nvPr>
            <p:ph type="pic" idx="4"/>
          </p:nvPr>
        </p:nvSpPr>
        <p:spPr>
          <a:xfrm>
            <a:off x="3054316" y="680987"/>
            <a:ext cx="3048000" cy="174270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1700766" y="3675509"/>
            <a:ext cx="5746500" cy="6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5" hasCustomPrompt="1"/>
          </p:nvPr>
        </p:nvSpPr>
        <p:spPr>
          <a:xfrm>
            <a:off x="3836766" y="2743566"/>
            <a:ext cx="14745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/>
          <p:nvPr/>
        </p:nvSpPr>
        <p:spPr>
          <a:xfrm>
            <a:off x="0" y="0"/>
            <a:ext cx="9144000" cy="33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0" y="4804400"/>
            <a:ext cx="9144000" cy="33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ukta Regular"/>
                <a:ea typeface="Mukta Regular"/>
                <a:cs typeface="Mukta Regular"/>
                <a:sym typeface="Mukt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ukta Regular"/>
                <a:ea typeface="Mukta Regular"/>
                <a:cs typeface="Mukta Regular"/>
                <a:sym typeface="Mukt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ukta Regular"/>
                <a:ea typeface="Mukta Regular"/>
                <a:cs typeface="Mukta Regular"/>
                <a:sym typeface="Mukt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ukta Regular"/>
                <a:ea typeface="Mukta Regular"/>
                <a:cs typeface="Mukta Regular"/>
                <a:sym typeface="Mukt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ukta Regular"/>
                <a:ea typeface="Mukta Regular"/>
                <a:cs typeface="Mukta Regular"/>
                <a:sym typeface="Mukt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ukta Regular"/>
                <a:ea typeface="Mukta Regular"/>
                <a:cs typeface="Mukta Regular"/>
                <a:sym typeface="Mukt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ukta Regular"/>
                <a:ea typeface="Mukta Regular"/>
                <a:cs typeface="Mukta Regular"/>
                <a:sym typeface="Mukt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ukta Regular"/>
                <a:ea typeface="Mukta Regular"/>
                <a:cs typeface="Mukta Regular"/>
                <a:sym typeface="Mukta"/>
              </a:defRPr>
            </a:lvl9pPr>
          </a:lstStyle>
          <a:p>
            <a:endParaRPr/>
          </a:p>
        </p:txBody>
      </p:sp>
      <p:sp>
        <p:nvSpPr>
          <p:cNvPr id="182" name="Google Shape;182;p22"/>
          <p:cNvSpPr/>
          <p:nvPr/>
        </p:nvSpPr>
        <p:spPr>
          <a:xfrm>
            <a:off x="0" y="0"/>
            <a:ext cx="9144000" cy="33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2"/>
          <p:cNvSpPr/>
          <p:nvPr/>
        </p:nvSpPr>
        <p:spPr>
          <a:xfrm>
            <a:off x="0" y="4804400"/>
            <a:ext cx="9144000" cy="33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>
            <a:spLocks noGrp="1"/>
          </p:cNvSpPr>
          <p:nvPr>
            <p:ph type="pic" idx="2"/>
          </p:nvPr>
        </p:nvSpPr>
        <p:spPr>
          <a:xfrm>
            <a:off x="-54359" y="2857125"/>
            <a:ext cx="3048000" cy="1742700"/>
          </a:xfrm>
          <a:prstGeom prst="rect">
            <a:avLst/>
          </a:prstGeom>
          <a:noFill/>
          <a:ln>
            <a:noFill/>
          </a:ln>
        </p:spPr>
      </p:sp>
      <p:sp>
        <p:nvSpPr>
          <p:cNvPr id="187" name="Google Shape;187;p23"/>
          <p:cNvSpPr>
            <a:spLocks noGrp="1"/>
          </p:cNvSpPr>
          <p:nvPr>
            <p:ph type="pic" idx="3"/>
          </p:nvPr>
        </p:nvSpPr>
        <p:spPr>
          <a:xfrm>
            <a:off x="6162991" y="2857125"/>
            <a:ext cx="3048000" cy="1742700"/>
          </a:xfrm>
          <a:prstGeom prst="rect">
            <a:avLst/>
          </a:prstGeom>
          <a:noFill/>
          <a:ln>
            <a:noFill/>
          </a:ln>
        </p:spPr>
      </p:sp>
      <p:sp>
        <p:nvSpPr>
          <p:cNvPr id="188" name="Google Shape;188;p23"/>
          <p:cNvSpPr>
            <a:spLocks noGrp="1"/>
          </p:cNvSpPr>
          <p:nvPr>
            <p:ph type="pic" idx="4"/>
          </p:nvPr>
        </p:nvSpPr>
        <p:spPr>
          <a:xfrm>
            <a:off x="3054316" y="2857125"/>
            <a:ext cx="3048000" cy="1742700"/>
          </a:xfrm>
          <a:prstGeom prst="rect">
            <a:avLst/>
          </a:prstGeom>
          <a:noFill/>
          <a:ln>
            <a:noFill/>
          </a:ln>
        </p:spPr>
      </p:sp>
      <p:sp>
        <p:nvSpPr>
          <p:cNvPr id="189" name="Google Shape;189;p23"/>
          <p:cNvSpPr txBox="1">
            <a:spLocks noGrp="1"/>
          </p:cNvSpPr>
          <p:nvPr>
            <p:ph type="title"/>
          </p:nvPr>
        </p:nvSpPr>
        <p:spPr>
          <a:xfrm>
            <a:off x="724673" y="540000"/>
            <a:ext cx="38472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3"/>
          <p:cNvSpPr txBox="1">
            <a:spLocks noGrp="1"/>
          </p:cNvSpPr>
          <p:nvPr>
            <p:ph type="subTitle" idx="1"/>
          </p:nvPr>
        </p:nvSpPr>
        <p:spPr>
          <a:xfrm>
            <a:off x="724684" y="1794928"/>
            <a:ext cx="3847200" cy="101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3"/>
          <p:cNvSpPr/>
          <p:nvPr/>
        </p:nvSpPr>
        <p:spPr>
          <a:xfrm>
            <a:off x="0" y="0"/>
            <a:ext cx="9144000" cy="33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3"/>
          <p:cNvSpPr/>
          <p:nvPr/>
        </p:nvSpPr>
        <p:spPr>
          <a:xfrm>
            <a:off x="0" y="4804400"/>
            <a:ext cx="9144000" cy="33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3"/>
          <p:cNvSpPr txBox="1"/>
          <p:nvPr/>
        </p:nvSpPr>
        <p:spPr>
          <a:xfrm>
            <a:off x="6163005" y="416171"/>
            <a:ext cx="2865900" cy="6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Mukta Bold"/>
                <a:ea typeface="Mukta Bold"/>
                <a:cs typeface="Mukta Bold"/>
                <a:sym typeface="Mukta"/>
              </a:rPr>
              <a:t>CREDITS:</a:t>
            </a:r>
            <a:r>
              <a:rPr lang="en" sz="1000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rPr>
              <a:t> This presentation template was created by </a:t>
            </a:r>
            <a:r>
              <a:rPr lang="en" sz="1000" b="1" u="sng">
                <a:solidFill>
                  <a:schemeClr val="dk1"/>
                </a:solidFill>
                <a:latin typeface="Mukta Bold"/>
                <a:ea typeface="Mukta Bold"/>
                <a:cs typeface="Mukta Bold"/>
                <a:sym typeface="Mukt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rPr>
              <a:t>, and includes icons by </a:t>
            </a:r>
            <a:r>
              <a:rPr lang="en" sz="1000" b="1" u="sng">
                <a:solidFill>
                  <a:schemeClr val="dk1"/>
                </a:solidFill>
                <a:latin typeface="Mukta Bold"/>
                <a:ea typeface="Mukta Bold"/>
                <a:cs typeface="Mukta Bold"/>
                <a:sym typeface="Mukt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 b="1">
                <a:solidFill>
                  <a:schemeClr val="dk1"/>
                </a:solidFill>
                <a:latin typeface="Mukta Bold"/>
                <a:ea typeface="Mukta Bold"/>
                <a:cs typeface="Mukta Bold"/>
                <a:sym typeface="Mukta"/>
              </a:rPr>
              <a:t>.</a:t>
            </a:r>
            <a:endParaRPr sz="1000" b="1">
              <a:solidFill>
                <a:schemeClr val="dk1"/>
              </a:solidFill>
              <a:latin typeface="Mukta Bold"/>
              <a:ea typeface="Mukta Bold"/>
              <a:cs typeface="Mukta Bold"/>
              <a:sym typeface="Mukta"/>
            </a:endParaRPr>
          </a:p>
        </p:txBody>
      </p:sp>
      <p:sp>
        <p:nvSpPr>
          <p:cNvPr id="194" name="Google Shape;194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/>
          <p:nvPr/>
        </p:nvSpPr>
        <p:spPr>
          <a:xfrm>
            <a:off x="0" y="0"/>
            <a:ext cx="9144000" cy="33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4"/>
          <p:cNvSpPr/>
          <p:nvPr/>
        </p:nvSpPr>
        <p:spPr>
          <a:xfrm>
            <a:off x="0" y="4804400"/>
            <a:ext cx="9144000" cy="33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/>
          <p:nvPr/>
        </p:nvSpPr>
        <p:spPr>
          <a:xfrm>
            <a:off x="0" y="0"/>
            <a:ext cx="9144000" cy="53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5"/>
          <p:cNvSpPr/>
          <p:nvPr/>
        </p:nvSpPr>
        <p:spPr>
          <a:xfrm>
            <a:off x="0" y="4604000"/>
            <a:ext cx="9144000" cy="53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1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>
            <a:spLocks noGrp="1"/>
          </p:cNvSpPr>
          <p:nvPr>
            <p:ph type="title"/>
          </p:nvPr>
        </p:nvSpPr>
        <p:spPr>
          <a:xfrm>
            <a:off x="716775" y="510900"/>
            <a:ext cx="77106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with header and footer">
  <p:cSld name="TITLE_1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8"/>
          <p:cNvSpPr txBox="1">
            <a:spLocks noGrp="1"/>
          </p:cNvSpPr>
          <p:nvPr>
            <p:ph type="body" idx="1"/>
          </p:nvPr>
        </p:nvSpPr>
        <p:spPr>
          <a:xfrm>
            <a:off x="228600" y="2856025"/>
            <a:ext cx="1889400" cy="6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13" name="Google Shape;213;p28"/>
          <p:cNvSpPr txBox="1">
            <a:spLocks noGrp="1"/>
          </p:cNvSpPr>
          <p:nvPr>
            <p:ph type="body" idx="2"/>
          </p:nvPr>
        </p:nvSpPr>
        <p:spPr>
          <a:xfrm>
            <a:off x="228600" y="168075"/>
            <a:ext cx="18894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14" name="Google Shape;214;p28"/>
          <p:cNvSpPr txBox="1">
            <a:spLocks noGrp="1"/>
          </p:cNvSpPr>
          <p:nvPr>
            <p:ph type="sldNum" idx="12"/>
          </p:nvPr>
        </p:nvSpPr>
        <p:spPr>
          <a:xfrm>
            <a:off x="134525" y="4689250"/>
            <a:ext cx="15024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5" name="Google Shape;215;p28"/>
          <p:cNvSpPr txBox="1">
            <a:spLocks noGrp="1"/>
          </p:cNvSpPr>
          <p:nvPr>
            <p:ph type="body" idx="3"/>
          </p:nvPr>
        </p:nvSpPr>
        <p:spPr>
          <a:xfrm>
            <a:off x="228600" y="4679000"/>
            <a:ext cx="43434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16" name="Google Shape;216;p28"/>
          <p:cNvSpPr txBox="1">
            <a:spLocks noGrp="1"/>
          </p:cNvSpPr>
          <p:nvPr>
            <p:ph type="title"/>
          </p:nvPr>
        </p:nvSpPr>
        <p:spPr>
          <a:xfrm>
            <a:off x="228600" y="1909750"/>
            <a:ext cx="6232800" cy="9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217" name="Google Shape;217;p28"/>
          <p:cNvSpPr txBox="1">
            <a:spLocks noGrp="1"/>
          </p:cNvSpPr>
          <p:nvPr>
            <p:ph type="body" idx="4"/>
          </p:nvPr>
        </p:nvSpPr>
        <p:spPr>
          <a:xfrm>
            <a:off x="2400300" y="2856025"/>
            <a:ext cx="1889400" cy="6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18" name="Google Shape;218;p28"/>
          <p:cNvSpPr txBox="1">
            <a:spLocks noGrp="1"/>
          </p:cNvSpPr>
          <p:nvPr>
            <p:ph type="body" idx="5"/>
          </p:nvPr>
        </p:nvSpPr>
        <p:spPr>
          <a:xfrm>
            <a:off x="2400300" y="168075"/>
            <a:ext cx="18894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28"/>
          <p:cNvSpPr txBox="1">
            <a:spLocks noGrp="1"/>
          </p:cNvSpPr>
          <p:nvPr>
            <p:ph type="body" idx="6"/>
          </p:nvPr>
        </p:nvSpPr>
        <p:spPr>
          <a:xfrm>
            <a:off x="4572000" y="168075"/>
            <a:ext cx="18894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20" name="Google Shape;220;p28"/>
          <p:cNvSpPr txBox="1">
            <a:spLocks noGrp="1"/>
          </p:cNvSpPr>
          <p:nvPr>
            <p:ph type="body" idx="7"/>
          </p:nvPr>
        </p:nvSpPr>
        <p:spPr>
          <a:xfrm>
            <a:off x="6743700" y="168075"/>
            <a:ext cx="1889400" cy="3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cxnSp>
        <p:nvCxnSpPr>
          <p:cNvPr id="221" name="Google Shape;221;p28"/>
          <p:cNvCxnSpPr/>
          <p:nvPr/>
        </p:nvCxnSpPr>
        <p:spPr>
          <a:xfrm rot="10800000" flipH="1">
            <a:off x="225750" y="4678950"/>
            <a:ext cx="8692500" cy="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144">
          <p15:clr>
            <a:srgbClr val="E46962"/>
          </p15:clr>
        </p15:guide>
        <p15:guide id="4" pos="1512">
          <p15:clr>
            <a:srgbClr val="E46962"/>
          </p15:clr>
        </p15:guide>
        <p15:guide id="5" pos="4248">
          <p15:clr>
            <a:srgbClr val="E46962"/>
          </p15:clr>
        </p15:guide>
        <p15:guide id="6" pos="5616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77040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0" y="0"/>
            <a:ext cx="9144000" cy="33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0" y="4804400"/>
            <a:ext cx="9144000" cy="33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4236685" y="2715916"/>
            <a:ext cx="2657400" cy="12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889110" y="2715916"/>
            <a:ext cx="2657400" cy="12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889110" y="2294406"/>
            <a:ext cx="2657400" cy="4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4236686" y="2294406"/>
            <a:ext cx="2657400" cy="4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0" y="4804400"/>
            <a:ext cx="9144000" cy="33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0" y="0"/>
            <a:ext cx="9144000" cy="33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0" y="0"/>
            <a:ext cx="9144000" cy="33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4804400"/>
            <a:ext cx="9144000" cy="33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subTitle" idx="1"/>
          </p:nvPr>
        </p:nvSpPr>
        <p:spPr>
          <a:xfrm>
            <a:off x="4141738" y="1984163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ukta Medium"/>
              <a:buAutoNum type="arabicPeriod"/>
              <a:defRPr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141750" y="861025"/>
            <a:ext cx="37374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/>
          <p:nvPr/>
        </p:nvSpPr>
        <p:spPr>
          <a:xfrm>
            <a:off x="0" y="0"/>
            <a:ext cx="9144000" cy="33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0" y="4804400"/>
            <a:ext cx="9144000" cy="33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7"/>
          <p:cNvSpPr>
            <a:spLocks noGrp="1"/>
          </p:cNvSpPr>
          <p:nvPr>
            <p:ph type="pic" idx="2"/>
          </p:nvPr>
        </p:nvSpPr>
        <p:spPr>
          <a:xfrm>
            <a:off x="-6732" y="787978"/>
            <a:ext cx="3048000" cy="17424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7"/>
          <p:cNvSpPr>
            <a:spLocks noGrp="1"/>
          </p:cNvSpPr>
          <p:nvPr>
            <p:ph type="pic" idx="3"/>
          </p:nvPr>
        </p:nvSpPr>
        <p:spPr>
          <a:xfrm>
            <a:off x="-6732" y="2613103"/>
            <a:ext cx="3048000" cy="17424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0" y="0"/>
            <a:ext cx="9144000" cy="33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0" y="4804400"/>
            <a:ext cx="9144000" cy="33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 hasCustomPrompt="1"/>
          </p:nvPr>
        </p:nvSpPr>
        <p:spPr>
          <a:xfrm>
            <a:off x="2275875" y="2891200"/>
            <a:ext cx="4592400" cy="89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4" name="Google Shape;74;p11"/>
          <p:cNvSpPr txBox="1">
            <a:spLocks noGrp="1"/>
          </p:cNvSpPr>
          <p:nvPr>
            <p:ph type="subTitle" idx="1"/>
          </p:nvPr>
        </p:nvSpPr>
        <p:spPr>
          <a:xfrm>
            <a:off x="2275875" y="3921025"/>
            <a:ext cx="45924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5" name="Google Shape;75;p11"/>
          <p:cNvSpPr/>
          <p:nvPr/>
        </p:nvSpPr>
        <p:spPr>
          <a:xfrm>
            <a:off x="0" y="0"/>
            <a:ext cx="9144000" cy="33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1"/>
          <p:cNvSpPr/>
          <p:nvPr/>
        </p:nvSpPr>
        <p:spPr>
          <a:xfrm>
            <a:off x="0" y="4804400"/>
            <a:ext cx="9144000" cy="33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1"/>
          <p:cNvSpPr>
            <a:spLocks noGrp="1"/>
          </p:cNvSpPr>
          <p:nvPr>
            <p:ph type="pic" idx="2"/>
          </p:nvPr>
        </p:nvSpPr>
        <p:spPr>
          <a:xfrm>
            <a:off x="-54359" y="680987"/>
            <a:ext cx="3048000" cy="17427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1"/>
          <p:cNvSpPr>
            <a:spLocks noGrp="1"/>
          </p:cNvSpPr>
          <p:nvPr>
            <p:ph type="pic" idx="3"/>
          </p:nvPr>
        </p:nvSpPr>
        <p:spPr>
          <a:xfrm>
            <a:off x="6162991" y="680987"/>
            <a:ext cx="3048000" cy="17427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1"/>
          <p:cNvSpPr>
            <a:spLocks noGrp="1"/>
          </p:cNvSpPr>
          <p:nvPr>
            <p:ph type="pic" idx="4"/>
          </p:nvPr>
        </p:nvSpPr>
        <p:spPr>
          <a:xfrm>
            <a:off x="3054316" y="680987"/>
            <a:ext cx="3048000" cy="174270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Char char="●"/>
              <a:defRPr sz="1200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Char char="○"/>
              <a:defRPr sz="1200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Char char="■"/>
              <a:defRPr sz="1200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Char char="●"/>
              <a:defRPr sz="1200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Char char="○"/>
              <a:defRPr sz="1200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Char char="■"/>
              <a:defRPr sz="1200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Char char="●"/>
              <a:defRPr sz="1200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Char char="○"/>
              <a:defRPr sz="1200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Char char="■"/>
              <a:defRPr sz="1200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75" y="4804450"/>
            <a:ext cx="548700" cy="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r">
              <a:buNone/>
              <a:defRPr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defRPr>
            </a:lvl2pPr>
            <a:lvl3pPr lvl="2" algn="r">
              <a:buNone/>
              <a:defRPr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defRPr>
            </a:lvl3pPr>
            <a:lvl4pPr lvl="3" algn="r">
              <a:buNone/>
              <a:defRPr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defRPr>
            </a:lvl4pPr>
            <a:lvl5pPr lvl="4" algn="r">
              <a:buNone/>
              <a:defRPr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defRPr>
            </a:lvl5pPr>
            <a:lvl6pPr lvl="5" algn="r">
              <a:buNone/>
              <a:defRPr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defRPr>
            </a:lvl6pPr>
            <a:lvl7pPr lvl="6" algn="r">
              <a:buNone/>
              <a:defRPr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defRPr>
            </a:lvl7pPr>
            <a:lvl8pPr lvl="7" algn="r">
              <a:buNone/>
              <a:defRPr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defRPr>
            </a:lvl8pPr>
            <a:lvl9pPr lvl="8" algn="r">
              <a:buNone/>
              <a:defRPr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2"/>
          </p:nvPr>
        </p:nvSpPr>
        <p:spPr>
          <a:xfrm>
            <a:off x="76953" y="4777100"/>
            <a:ext cx="4057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buNone/>
              <a:defRPr sz="120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defRPr>
            </a:lvl1pPr>
            <a:lvl2pPr lvl="1" algn="l">
              <a:buNone/>
              <a:defRPr sz="120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defRPr>
            </a:lvl2pPr>
            <a:lvl3pPr lvl="2" algn="l">
              <a:buNone/>
              <a:defRPr sz="120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defRPr>
            </a:lvl3pPr>
            <a:lvl4pPr lvl="3" algn="l">
              <a:buNone/>
              <a:defRPr sz="120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defRPr>
            </a:lvl4pPr>
            <a:lvl5pPr lvl="4" algn="l">
              <a:buNone/>
              <a:defRPr sz="120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defRPr>
            </a:lvl5pPr>
            <a:lvl6pPr lvl="5" algn="l">
              <a:buNone/>
              <a:defRPr sz="120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defRPr>
            </a:lvl6pPr>
            <a:lvl7pPr lvl="6" algn="l">
              <a:buNone/>
              <a:defRPr sz="120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defRPr>
            </a:lvl7pPr>
            <a:lvl8pPr lvl="7" algn="l">
              <a:buNone/>
              <a:defRPr sz="120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defRPr>
            </a:lvl8pPr>
            <a:lvl9pPr lvl="8" algn="l">
              <a:buNone/>
              <a:defRPr sz="120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Advancing Software Product Management Education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4" r:id="rId2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1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bit.ly/2TyoMsr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6/b978-0-12-804206-9.00027-1" TargetMode="External"/><Relationship Id="rId3" Type="http://schemas.openxmlformats.org/officeDocument/2006/relationships/hyperlink" Target="https://doi.org/10.1016/j.jss.2006.09.017" TargetMode="External"/><Relationship Id="rId7" Type="http://schemas.openxmlformats.org/officeDocument/2006/relationships/hyperlink" Target="https://www.lennysnewsletter.com/p/product-management-survey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oi.org/10.1016/j.jss.2013.07.045" TargetMode="External"/><Relationship Id="rId5" Type="http://schemas.openxmlformats.org/officeDocument/2006/relationships/hyperlink" Target="https://www.acm.org/binaries/content/assets/education/se2014.pdf" TargetMode="External"/><Relationship Id="rId4" Type="http://schemas.openxmlformats.org/officeDocument/2006/relationships/hyperlink" Target="https://www.google.com/search?q=https://doi.org/10.5281/zenodo.15212362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"/>
          <p:cNvSpPr txBox="1">
            <a:spLocks noGrp="1"/>
          </p:cNvSpPr>
          <p:nvPr>
            <p:ph type="ctrTitle"/>
          </p:nvPr>
        </p:nvSpPr>
        <p:spPr>
          <a:xfrm>
            <a:off x="713250" y="1185100"/>
            <a:ext cx="77175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MuktaMahee Regular" pitchFamily="2" charset="77"/>
                <a:cs typeface="MuktaMahee Regular" pitchFamily="2" charset="77"/>
              </a:rPr>
              <a:t>Advancing Software Product Management Education: </a:t>
            </a:r>
            <a:endParaRPr sz="4000" dirty="0">
              <a:latin typeface="MuktaMahee Regular" pitchFamily="2" charset="77"/>
              <a:cs typeface="MuktaMahee Regular" pitchFamily="2" charset="77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MuktaMahee Regular" pitchFamily="2" charset="77"/>
                <a:cs typeface="MuktaMahee Regular" pitchFamily="2" charset="77"/>
              </a:rPr>
              <a:t>Insights from an Industry Survey</a:t>
            </a:r>
            <a:endParaRPr sz="4000" dirty="0">
              <a:latin typeface="MuktaMahee Regular" pitchFamily="2" charset="77"/>
              <a:cs typeface="MuktaMahee Regular" pitchFamily="2" charset="77"/>
            </a:endParaRPr>
          </a:p>
        </p:txBody>
      </p:sp>
      <p:sp>
        <p:nvSpPr>
          <p:cNvPr id="248" name="Google Shape;248;p32"/>
          <p:cNvSpPr txBox="1">
            <a:spLocks noGrp="1"/>
          </p:cNvSpPr>
          <p:nvPr>
            <p:ph type="subTitle" idx="1"/>
          </p:nvPr>
        </p:nvSpPr>
        <p:spPr>
          <a:xfrm>
            <a:off x="1415850" y="3466343"/>
            <a:ext cx="6312300" cy="6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Hannah Estes</a:t>
            </a:r>
            <a:r>
              <a:rPr lang="en" sz="2000" dirty="0">
                <a:latin typeface="Mukta Light"/>
                <a:ea typeface="Mukta Light"/>
                <a:cs typeface="Mukta Light"/>
                <a:sym typeface="Mukta Light"/>
              </a:rPr>
              <a:t>, Katie Hollowell, John Cheek, Shiv Patel, Hanna Reese, Kathryn T. Stolee</a:t>
            </a:r>
            <a:endParaRPr sz="2000" dirty="0">
              <a:latin typeface="Mukta Light"/>
              <a:ea typeface="Mukta Light"/>
              <a:cs typeface="Mukta Light"/>
              <a:sym typeface="Mukta Light"/>
            </a:endParaRPr>
          </a:p>
        </p:txBody>
      </p:sp>
      <p:sp>
        <p:nvSpPr>
          <p:cNvPr id="249" name="Google Shape;249;p32"/>
          <p:cNvSpPr txBox="1">
            <a:spLocks noGrp="1"/>
          </p:cNvSpPr>
          <p:nvPr>
            <p:ph type="sldNum" idx="5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cxnSp>
        <p:nvCxnSpPr>
          <p:cNvPr id="250" name="Google Shape;250;p32"/>
          <p:cNvCxnSpPr/>
          <p:nvPr/>
        </p:nvCxnSpPr>
        <p:spPr>
          <a:xfrm>
            <a:off x="4307550" y="2785400"/>
            <a:ext cx="528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1" name="Google Shape;251;p32"/>
          <p:cNvSpPr txBox="1">
            <a:spLocks noGrp="1"/>
          </p:cNvSpPr>
          <p:nvPr>
            <p:ph type="subTitle" idx="1"/>
          </p:nvPr>
        </p:nvSpPr>
        <p:spPr>
          <a:xfrm>
            <a:off x="4871100" y="0"/>
            <a:ext cx="4272900" cy="3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rPr>
              <a:t>North Carolina State University, USA</a:t>
            </a:r>
            <a:endParaRPr sz="1200">
              <a:solidFill>
                <a:schemeClr val="lt1"/>
              </a:solidFill>
              <a:latin typeface="Mukta Light"/>
              <a:ea typeface="Mukta Light"/>
              <a:cs typeface="Mukta Light"/>
              <a:sym typeface="Mukta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>
          <a:extLst>
            <a:ext uri="{FF2B5EF4-FFF2-40B4-BE49-F238E27FC236}">
              <a16:creationId xmlns:a16="http://schemas.microsoft.com/office/drawing/2014/main" id="{8EB587E6-ADB5-ABEF-4CA1-BB9615836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634;p50">
            <a:extLst>
              <a:ext uri="{FF2B5EF4-FFF2-40B4-BE49-F238E27FC236}">
                <a16:creationId xmlns:a16="http://schemas.microsoft.com/office/drawing/2014/main" id="{E6582B76-5503-CB5B-7B49-EB68262F91A1}"/>
              </a:ext>
            </a:extLst>
          </p:cNvPr>
          <p:cNvSpPr txBox="1">
            <a:spLocks/>
          </p:cNvSpPr>
          <p:nvPr/>
        </p:nvSpPr>
        <p:spPr>
          <a:xfrm>
            <a:off x="899546" y="2373607"/>
            <a:ext cx="21474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en-US" sz="1600">
                <a:solidFill>
                  <a:schemeClr val="accent6">
                    <a:lumMod val="65000"/>
                  </a:schemeClr>
                </a:solidFill>
                <a:latin typeface="Mukta Regular"/>
                <a:ea typeface="Mukta Regular"/>
                <a:cs typeface="Mukta Regular"/>
                <a:sym typeface="Mukta"/>
              </a:rPr>
              <a:t>Data Intelligence</a:t>
            </a:r>
          </a:p>
        </p:txBody>
      </p:sp>
      <p:sp>
        <p:nvSpPr>
          <p:cNvPr id="24" name="Google Shape;635;p50">
            <a:extLst>
              <a:ext uri="{FF2B5EF4-FFF2-40B4-BE49-F238E27FC236}">
                <a16:creationId xmlns:a16="http://schemas.microsoft.com/office/drawing/2014/main" id="{9DCD5923-014B-F489-8A7C-417F2161DDD1}"/>
              </a:ext>
            </a:extLst>
          </p:cNvPr>
          <p:cNvSpPr txBox="1">
            <a:spLocks/>
          </p:cNvSpPr>
          <p:nvPr/>
        </p:nvSpPr>
        <p:spPr>
          <a:xfrm>
            <a:off x="296226" y="1968696"/>
            <a:ext cx="14649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en-US" sz="1600">
                <a:solidFill>
                  <a:schemeClr val="accent6">
                    <a:lumMod val="65000"/>
                  </a:schemeClr>
                </a:solidFill>
                <a:latin typeface="Mukta Regular"/>
                <a:ea typeface="Mukta Regular"/>
                <a:cs typeface="Mukta Regular"/>
                <a:sym typeface="Mukta"/>
              </a:rPr>
              <a:t>Statistics</a:t>
            </a:r>
          </a:p>
        </p:txBody>
      </p:sp>
      <p:sp>
        <p:nvSpPr>
          <p:cNvPr id="25" name="Google Shape;636;p50">
            <a:extLst>
              <a:ext uri="{FF2B5EF4-FFF2-40B4-BE49-F238E27FC236}">
                <a16:creationId xmlns:a16="http://schemas.microsoft.com/office/drawing/2014/main" id="{C82F1018-18B9-B4C9-C778-08CF72D2697C}"/>
              </a:ext>
            </a:extLst>
          </p:cNvPr>
          <p:cNvSpPr txBox="1">
            <a:spLocks/>
          </p:cNvSpPr>
          <p:nvPr/>
        </p:nvSpPr>
        <p:spPr>
          <a:xfrm>
            <a:off x="1371101" y="3193785"/>
            <a:ext cx="12123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sz="1600" dirty="0">
                <a:solidFill>
                  <a:schemeClr val="accent6">
                    <a:lumMod val="65000"/>
                  </a:schemeClr>
                </a:solidFill>
                <a:latin typeface="Mukta Regular"/>
                <a:ea typeface="Mukta Regular"/>
                <a:cs typeface="Mukta Regular"/>
                <a:sym typeface="Mukta"/>
              </a:rPr>
              <a:t>Testing</a:t>
            </a:r>
          </a:p>
        </p:txBody>
      </p:sp>
      <p:sp>
        <p:nvSpPr>
          <p:cNvPr id="26" name="Google Shape;637;p50">
            <a:extLst>
              <a:ext uri="{FF2B5EF4-FFF2-40B4-BE49-F238E27FC236}">
                <a16:creationId xmlns:a16="http://schemas.microsoft.com/office/drawing/2014/main" id="{0414464C-16AC-740C-28E7-AC957EC26D39}"/>
              </a:ext>
            </a:extLst>
          </p:cNvPr>
          <p:cNvSpPr txBox="1">
            <a:spLocks/>
          </p:cNvSpPr>
          <p:nvPr/>
        </p:nvSpPr>
        <p:spPr>
          <a:xfrm>
            <a:off x="54971" y="3664196"/>
            <a:ext cx="17964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sz="1600">
                <a:solidFill>
                  <a:schemeClr val="accent6">
                    <a:lumMod val="65000"/>
                  </a:schemeClr>
                </a:solidFill>
                <a:latin typeface="Mukta Regular"/>
                <a:ea typeface="Mukta Regular"/>
                <a:cs typeface="Mukta Regular"/>
                <a:sym typeface="Mukta"/>
              </a:rPr>
              <a:t>Product Analytics</a:t>
            </a:r>
          </a:p>
        </p:txBody>
      </p:sp>
      <p:sp>
        <p:nvSpPr>
          <p:cNvPr id="27" name="Google Shape;638;p50">
            <a:extLst>
              <a:ext uri="{FF2B5EF4-FFF2-40B4-BE49-F238E27FC236}">
                <a16:creationId xmlns:a16="http://schemas.microsoft.com/office/drawing/2014/main" id="{E902903C-C214-9B9F-FF3B-C898AC4B02F2}"/>
              </a:ext>
            </a:extLst>
          </p:cNvPr>
          <p:cNvSpPr txBox="1">
            <a:spLocks/>
          </p:cNvSpPr>
          <p:nvPr/>
        </p:nvSpPr>
        <p:spPr>
          <a:xfrm>
            <a:off x="-21071" y="2582721"/>
            <a:ext cx="7941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sz="1600">
                <a:solidFill>
                  <a:schemeClr val="accent6">
                    <a:lumMod val="65000"/>
                  </a:schemeClr>
                </a:solidFill>
                <a:latin typeface="Mukta Regular"/>
                <a:ea typeface="Mukta Regular"/>
                <a:cs typeface="Mukta Regular"/>
                <a:sym typeface="Mukta"/>
              </a:rPr>
              <a:t>CI/CD</a:t>
            </a:r>
          </a:p>
        </p:txBody>
      </p:sp>
      <p:sp>
        <p:nvSpPr>
          <p:cNvPr id="28" name="Google Shape;606;p49">
            <a:extLst>
              <a:ext uri="{FF2B5EF4-FFF2-40B4-BE49-F238E27FC236}">
                <a16:creationId xmlns:a16="http://schemas.microsoft.com/office/drawing/2014/main" id="{B9168877-C0CA-08AA-6BC7-935C83B40BE5}"/>
              </a:ext>
            </a:extLst>
          </p:cNvPr>
          <p:cNvSpPr txBox="1">
            <a:spLocks/>
          </p:cNvSpPr>
          <p:nvPr/>
        </p:nvSpPr>
        <p:spPr>
          <a:xfrm>
            <a:off x="1198125" y="4081734"/>
            <a:ext cx="1848821" cy="66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en-US" sz="1600">
                <a:solidFill>
                  <a:schemeClr val="accent6">
                    <a:lumMod val="65000"/>
                  </a:schemeClr>
                </a:solidFill>
                <a:latin typeface="Mukta Regular"/>
                <a:ea typeface="Mukta Regular"/>
                <a:cs typeface="Mukta Regular"/>
                <a:sym typeface="Mukta"/>
              </a:rPr>
              <a:t>Relevant Technical Jargon</a:t>
            </a:r>
            <a:endParaRPr lang="en-US" sz="1600" dirty="0">
              <a:solidFill>
                <a:schemeClr val="accent6">
                  <a:lumMod val="65000"/>
                </a:schemeClr>
              </a:solidFill>
              <a:latin typeface="Mukta Regular"/>
              <a:ea typeface="Mukta Regular"/>
              <a:cs typeface="Mukta Regular"/>
              <a:sym typeface="Mukta"/>
            </a:endParaRPr>
          </a:p>
        </p:txBody>
      </p:sp>
      <p:sp>
        <p:nvSpPr>
          <p:cNvPr id="597" name="Google Shape;597;p49">
            <a:extLst>
              <a:ext uri="{FF2B5EF4-FFF2-40B4-BE49-F238E27FC236}">
                <a16:creationId xmlns:a16="http://schemas.microsoft.com/office/drawing/2014/main" id="{5F35D6BE-9EE2-4E66-136B-1ADA5AEF6C6A}"/>
              </a:ext>
            </a:extLst>
          </p:cNvPr>
          <p:cNvSpPr/>
          <p:nvPr/>
        </p:nvSpPr>
        <p:spPr>
          <a:xfrm>
            <a:off x="3015587" y="3379349"/>
            <a:ext cx="3100200" cy="1318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u="sng" dirty="0">
              <a:latin typeface="Mukta Regular"/>
              <a:ea typeface="Mukta Regular"/>
              <a:cs typeface="Mukta Regular"/>
              <a:sym typeface="Mukta"/>
            </a:endParaRPr>
          </a:p>
        </p:txBody>
      </p:sp>
      <p:sp>
        <p:nvSpPr>
          <p:cNvPr id="598" name="Google Shape;598;p49">
            <a:extLst>
              <a:ext uri="{FF2B5EF4-FFF2-40B4-BE49-F238E27FC236}">
                <a16:creationId xmlns:a16="http://schemas.microsoft.com/office/drawing/2014/main" id="{05FD55C4-52D8-17FA-99CB-50CA30EBB522}"/>
              </a:ext>
            </a:extLst>
          </p:cNvPr>
          <p:cNvSpPr/>
          <p:nvPr/>
        </p:nvSpPr>
        <p:spPr>
          <a:xfrm>
            <a:off x="3015587" y="1949671"/>
            <a:ext cx="3100200" cy="1258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u="sng" dirty="0">
              <a:latin typeface="Mukta Regular"/>
              <a:ea typeface="Mukta Regular"/>
              <a:cs typeface="Mukta Regular"/>
              <a:sym typeface="Mukta"/>
            </a:endParaRPr>
          </a:p>
        </p:txBody>
      </p:sp>
      <p:sp>
        <p:nvSpPr>
          <p:cNvPr id="599" name="Google Shape;599;p49">
            <a:extLst>
              <a:ext uri="{FF2B5EF4-FFF2-40B4-BE49-F238E27FC236}">
                <a16:creationId xmlns:a16="http://schemas.microsoft.com/office/drawing/2014/main" id="{1DF43AD9-6A82-F70F-9C40-1370799B6F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kta Regular"/>
                <a:ea typeface="Mukta Regular"/>
                <a:cs typeface="Mukta Regular"/>
                <a:sym typeface="Mukta"/>
              </a:rPr>
              <a:t>RQ1: Open Card Sorting</a:t>
            </a:r>
            <a:endParaRPr>
              <a:latin typeface="Mukta Regular"/>
              <a:ea typeface="Mukta Regular"/>
              <a:cs typeface="Mukta Regular"/>
              <a:sym typeface="Mukta"/>
            </a:endParaRPr>
          </a:p>
        </p:txBody>
      </p:sp>
      <p:sp>
        <p:nvSpPr>
          <p:cNvPr id="600" name="Google Shape;600;p49">
            <a:extLst>
              <a:ext uri="{FF2B5EF4-FFF2-40B4-BE49-F238E27FC236}">
                <a16:creationId xmlns:a16="http://schemas.microsoft.com/office/drawing/2014/main" id="{27141DD8-F3E2-EFEE-9FA4-88D898A2F3A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601" name="Google Shape;601;p49">
            <a:extLst>
              <a:ext uri="{FF2B5EF4-FFF2-40B4-BE49-F238E27FC236}">
                <a16:creationId xmlns:a16="http://schemas.microsoft.com/office/drawing/2014/main" id="{5403850E-3C90-A3BA-97E4-30665F17091D}"/>
              </a:ext>
            </a:extLst>
          </p:cNvPr>
          <p:cNvSpPr/>
          <p:nvPr/>
        </p:nvSpPr>
        <p:spPr>
          <a:xfrm>
            <a:off x="0" y="1189989"/>
            <a:ext cx="3305700" cy="6690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Mukta Medium"/>
                <a:ea typeface="Mukta Medium"/>
                <a:cs typeface="Mukta Medium"/>
                <a:sym typeface="Mukta Medium"/>
              </a:rPr>
              <a:t>Cards</a:t>
            </a:r>
            <a:endParaRPr sz="2400" dirty="0">
              <a:solidFill>
                <a:srgbClr val="FFFFFF"/>
              </a:solidFill>
              <a:latin typeface="Mukta Medium"/>
              <a:ea typeface="Mukta Medium"/>
              <a:cs typeface="Mukta Medium"/>
              <a:sym typeface="Mukta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FFFFFF"/>
                </a:solidFill>
                <a:latin typeface="Mukta Medium"/>
                <a:ea typeface="Mukta Medium"/>
                <a:cs typeface="Mukta Medium"/>
                <a:sym typeface="Mukta Medium"/>
              </a:rPr>
              <a:t>(i.e., topics, skills, abilities)</a:t>
            </a:r>
            <a:endParaRPr sz="1300" dirty="0">
              <a:solidFill>
                <a:srgbClr val="FFFFFF"/>
              </a:solidFill>
              <a:latin typeface="Mukta Medium"/>
              <a:ea typeface="Mukta Medium"/>
              <a:cs typeface="Mukta Medium"/>
              <a:sym typeface="Mukta Medium"/>
            </a:endParaRPr>
          </a:p>
        </p:txBody>
      </p:sp>
      <p:sp>
        <p:nvSpPr>
          <p:cNvPr id="602" name="Google Shape;602;p49">
            <a:extLst>
              <a:ext uri="{FF2B5EF4-FFF2-40B4-BE49-F238E27FC236}">
                <a16:creationId xmlns:a16="http://schemas.microsoft.com/office/drawing/2014/main" id="{401C4C39-3D95-34FB-720A-8DBBA2F73485}"/>
              </a:ext>
            </a:extLst>
          </p:cNvPr>
          <p:cNvSpPr/>
          <p:nvPr/>
        </p:nvSpPr>
        <p:spPr>
          <a:xfrm>
            <a:off x="2944204" y="1189775"/>
            <a:ext cx="3305700" cy="6690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FFFFFF"/>
                </a:solidFill>
                <a:latin typeface="Mukta Medium"/>
                <a:ea typeface="Mukta Medium"/>
                <a:cs typeface="Mukta Medium"/>
                <a:sym typeface="Mukta Medium"/>
              </a:rPr>
              <a:t>Categories</a:t>
            </a:r>
            <a:endParaRPr sz="2700" dirty="0">
              <a:solidFill>
                <a:srgbClr val="FFFFFF"/>
              </a:solidFill>
              <a:latin typeface="Mukta Medium"/>
              <a:ea typeface="Mukta Medium"/>
              <a:cs typeface="Mukta Medium"/>
              <a:sym typeface="Mukta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FFFFFF"/>
                </a:solidFill>
                <a:latin typeface="Mukta Medium"/>
                <a:ea typeface="Mukta Medium"/>
                <a:cs typeface="Mukta Medium"/>
                <a:sym typeface="Mukta Medium"/>
              </a:rPr>
              <a:t>(i.e., competencies)</a:t>
            </a:r>
            <a:endParaRPr sz="1300" dirty="0">
              <a:solidFill>
                <a:srgbClr val="FFFFFF"/>
              </a:solidFill>
              <a:latin typeface="Mukta Medium"/>
              <a:ea typeface="Mukta Medium"/>
              <a:cs typeface="Mukta Medium"/>
              <a:sym typeface="Mukta Medium"/>
            </a:endParaRPr>
          </a:p>
        </p:txBody>
      </p:sp>
      <p:grpSp>
        <p:nvGrpSpPr>
          <p:cNvPr id="603" name="Google Shape;603;p49">
            <a:extLst>
              <a:ext uri="{FF2B5EF4-FFF2-40B4-BE49-F238E27FC236}">
                <a16:creationId xmlns:a16="http://schemas.microsoft.com/office/drawing/2014/main" id="{18C37167-79EE-54AB-768A-1AD898B0DB32}"/>
              </a:ext>
            </a:extLst>
          </p:cNvPr>
          <p:cNvGrpSpPr/>
          <p:nvPr/>
        </p:nvGrpSpPr>
        <p:grpSpPr>
          <a:xfrm>
            <a:off x="287604" y="480732"/>
            <a:ext cx="476376" cy="501291"/>
            <a:chOff x="4982500" y="2286175"/>
            <a:chExt cx="690900" cy="701400"/>
          </a:xfrm>
        </p:grpSpPr>
        <p:sp>
          <p:nvSpPr>
            <p:cNvPr id="604" name="Google Shape;604;p49">
              <a:extLst>
                <a:ext uri="{FF2B5EF4-FFF2-40B4-BE49-F238E27FC236}">
                  <a16:creationId xmlns:a16="http://schemas.microsoft.com/office/drawing/2014/main" id="{27B97E3B-D4EF-60D0-BE44-73566F746EAC}"/>
                </a:ext>
              </a:extLst>
            </p:cNvPr>
            <p:cNvSpPr/>
            <p:nvPr/>
          </p:nvSpPr>
          <p:spPr>
            <a:xfrm>
              <a:off x="4982500" y="2286175"/>
              <a:ext cx="690900" cy="701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owun Batang"/>
                <a:ea typeface="Gowun Batang"/>
                <a:cs typeface="Gowun Batang"/>
                <a:sym typeface="Gowun Batang"/>
              </a:endParaRPr>
            </a:p>
          </p:txBody>
        </p:sp>
        <p:pic>
          <p:nvPicPr>
            <p:cNvPr id="605" name="Google Shape;605;p49" title="open-book.png">
              <a:extLst>
                <a:ext uri="{FF2B5EF4-FFF2-40B4-BE49-F238E27FC236}">
                  <a16:creationId xmlns:a16="http://schemas.microsoft.com/office/drawing/2014/main" id="{228F0BF7-E1EF-B660-B60B-0D837B9FBE09}"/>
                </a:ext>
              </a:extLst>
            </p:cNvPr>
            <p:cNvPicPr preferRelativeResize="0"/>
            <p:nvPr/>
          </p:nvPicPr>
          <p:blipFill>
            <a:blip r:embed="rId3">
              <a:alphaModFix amt="90000"/>
            </a:blip>
            <a:stretch>
              <a:fillRect/>
            </a:stretch>
          </p:blipFill>
          <p:spPr>
            <a:xfrm>
              <a:off x="5124060" y="2432985"/>
              <a:ext cx="407775" cy="4077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6" name="Google Shape;606;p49">
            <a:extLst>
              <a:ext uri="{FF2B5EF4-FFF2-40B4-BE49-F238E27FC236}">
                <a16:creationId xmlns:a16="http://schemas.microsoft.com/office/drawing/2014/main" id="{96F17C70-DB63-39C1-ABC0-351F08994699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198129" y="4081738"/>
            <a:ext cx="1848821" cy="6639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/>
            <a:r>
              <a:rPr lang="en" sz="1600" dirty="0">
                <a:latin typeface="Mukta Regular"/>
                <a:ea typeface="Mukta Regular"/>
                <a:cs typeface="Mukta Regular"/>
                <a:sym typeface="Mukta"/>
              </a:rPr>
              <a:t>Relevant Technical Jargon</a:t>
            </a:r>
            <a:endParaRPr sz="1600" dirty="0">
              <a:latin typeface="Mukta Regular"/>
              <a:ea typeface="Mukta Regular"/>
              <a:cs typeface="Mukta Regular"/>
              <a:sym typeface="Mukta"/>
            </a:endParaRPr>
          </a:p>
        </p:txBody>
      </p:sp>
      <p:sp>
        <p:nvSpPr>
          <p:cNvPr id="607" name="Google Shape;607;p49">
            <a:extLst>
              <a:ext uri="{FF2B5EF4-FFF2-40B4-BE49-F238E27FC236}">
                <a16:creationId xmlns:a16="http://schemas.microsoft.com/office/drawing/2014/main" id="{9411A93D-965E-3565-32FA-F040C2BBE1CB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899546" y="2372618"/>
            <a:ext cx="2147400" cy="47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Mukta Regular"/>
                <a:ea typeface="Mukta Regular"/>
                <a:cs typeface="Mukta Regular"/>
                <a:sym typeface="Mukta"/>
              </a:rPr>
              <a:t>Data Intelligence</a:t>
            </a:r>
            <a:endParaRPr sz="1600" dirty="0">
              <a:latin typeface="Mukta Regular"/>
              <a:ea typeface="Mukta Regular"/>
              <a:cs typeface="Mukta Regular"/>
              <a:sym typeface="Mukta"/>
            </a:endParaRPr>
          </a:p>
        </p:txBody>
      </p:sp>
      <p:sp>
        <p:nvSpPr>
          <p:cNvPr id="608" name="Google Shape;608;p49">
            <a:extLst>
              <a:ext uri="{FF2B5EF4-FFF2-40B4-BE49-F238E27FC236}">
                <a16:creationId xmlns:a16="http://schemas.microsoft.com/office/drawing/2014/main" id="{5FC15598-84CA-B6FF-A468-E2C5B6742111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296230" y="1968700"/>
            <a:ext cx="1464900" cy="47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Mukta Regular"/>
                <a:ea typeface="Mukta Regular"/>
                <a:cs typeface="Mukta Regular"/>
                <a:sym typeface="Mukta"/>
              </a:rPr>
              <a:t>Statistics</a:t>
            </a:r>
            <a:endParaRPr sz="1600" dirty="0">
              <a:latin typeface="Mukta Regular"/>
              <a:ea typeface="Mukta Regular"/>
              <a:cs typeface="Mukta Regular"/>
              <a:sym typeface="Mukta"/>
            </a:endParaRPr>
          </a:p>
        </p:txBody>
      </p:sp>
      <p:sp>
        <p:nvSpPr>
          <p:cNvPr id="609" name="Google Shape;609;p49">
            <a:extLst>
              <a:ext uri="{FF2B5EF4-FFF2-40B4-BE49-F238E27FC236}">
                <a16:creationId xmlns:a16="http://schemas.microsoft.com/office/drawing/2014/main" id="{B072AFC2-5800-2918-BFEA-79550642A90A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367096" y="3192289"/>
            <a:ext cx="1212300" cy="47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Mukta Regular"/>
                <a:ea typeface="Mukta Regular"/>
                <a:cs typeface="Mukta Regular"/>
                <a:sym typeface="Mukta"/>
              </a:rPr>
              <a:t>Testing</a:t>
            </a:r>
            <a:endParaRPr sz="1600" dirty="0">
              <a:latin typeface="Mukta Regular"/>
              <a:ea typeface="Mukta Regular"/>
              <a:cs typeface="Mukta Regular"/>
              <a:sym typeface="Mukta"/>
            </a:endParaRPr>
          </a:p>
        </p:txBody>
      </p:sp>
      <p:sp>
        <p:nvSpPr>
          <p:cNvPr id="610" name="Google Shape;610;p49">
            <a:extLst>
              <a:ext uri="{FF2B5EF4-FFF2-40B4-BE49-F238E27FC236}">
                <a16:creationId xmlns:a16="http://schemas.microsoft.com/office/drawing/2014/main" id="{BF8A9892-30BB-5955-DD64-2835FE053386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54975" y="3664200"/>
            <a:ext cx="1796400" cy="47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Mukta Regular"/>
                <a:ea typeface="Mukta Regular"/>
                <a:cs typeface="Mukta Regular"/>
                <a:sym typeface="Mukta"/>
              </a:rPr>
              <a:t>Product Analytics</a:t>
            </a:r>
            <a:endParaRPr sz="1600" dirty="0">
              <a:latin typeface="Mukta Regular"/>
              <a:ea typeface="Mukta Regular"/>
              <a:cs typeface="Mukta Regular"/>
              <a:sym typeface="Mukta"/>
            </a:endParaRPr>
          </a:p>
        </p:txBody>
      </p:sp>
      <p:sp>
        <p:nvSpPr>
          <p:cNvPr id="611" name="Google Shape;611;p49">
            <a:extLst>
              <a:ext uri="{FF2B5EF4-FFF2-40B4-BE49-F238E27FC236}">
                <a16:creationId xmlns:a16="http://schemas.microsoft.com/office/drawing/2014/main" id="{557AFA95-CE7A-70EC-9FEE-63BD825EE447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-21067" y="2582725"/>
            <a:ext cx="794100" cy="47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Mukta Regular"/>
                <a:ea typeface="Mukta Regular"/>
                <a:cs typeface="Mukta Regular"/>
                <a:sym typeface="Mukta"/>
              </a:rPr>
              <a:t>CI/CD</a:t>
            </a:r>
            <a:endParaRPr sz="1600" dirty="0">
              <a:latin typeface="Mukta Regular"/>
              <a:ea typeface="Mukta Regular"/>
              <a:cs typeface="Mukta Regular"/>
              <a:sym typeface="Mukta"/>
            </a:endParaRPr>
          </a:p>
        </p:txBody>
      </p:sp>
      <p:sp>
        <p:nvSpPr>
          <p:cNvPr id="618" name="Google Shape;618;p49">
            <a:extLst>
              <a:ext uri="{FF2B5EF4-FFF2-40B4-BE49-F238E27FC236}">
                <a16:creationId xmlns:a16="http://schemas.microsoft.com/office/drawing/2014/main" id="{A8AE3D0B-6F68-3FE6-9828-CCDA3980165C}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76953" y="4777100"/>
            <a:ext cx="4057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rPr>
              <a:t>Advancing Software Product Management Education</a:t>
            </a:r>
            <a:endParaRPr sz="1200">
              <a:solidFill>
                <a:schemeClr val="lt1"/>
              </a:solidFill>
              <a:latin typeface="Mukta Light"/>
              <a:ea typeface="Mukta Light"/>
              <a:cs typeface="Mukta Light"/>
              <a:sym typeface="Mukta Light"/>
            </a:endParaRPr>
          </a:p>
        </p:txBody>
      </p:sp>
      <p:sp>
        <p:nvSpPr>
          <p:cNvPr id="18" name="Google Shape;628;p50">
            <a:extLst>
              <a:ext uri="{FF2B5EF4-FFF2-40B4-BE49-F238E27FC236}">
                <a16:creationId xmlns:a16="http://schemas.microsoft.com/office/drawing/2014/main" id="{A010C01C-B555-36E7-6EC7-787ED9E21AD1}"/>
              </a:ext>
            </a:extLst>
          </p:cNvPr>
          <p:cNvSpPr/>
          <p:nvPr/>
        </p:nvSpPr>
        <p:spPr>
          <a:xfrm>
            <a:off x="5838303" y="1189775"/>
            <a:ext cx="3210422" cy="6690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FFFFFF"/>
                </a:solidFill>
                <a:latin typeface="Mukta Medium"/>
                <a:ea typeface="Mukta Medium"/>
                <a:cs typeface="Mukta Medium"/>
                <a:sym typeface="Mukta Medium"/>
              </a:rPr>
              <a:t>Themes</a:t>
            </a:r>
            <a:endParaRPr sz="2700" dirty="0">
              <a:solidFill>
                <a:srgbClr val="FFFFFF"/>
              </a:solidFill>
              <a:latin typeface="Mukta Medium"/>
              <a:ea typeface="Mukta Medium"/>
              <a:cs typeface="Mukta Medium"/>
              <a:sym typeface="Mukta Medium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286B7E-5D95-7849-506B-898E9916DA18}"/>
              </a:ext>
            </a:extLst>
          </p:cNvPr>
          <p:cNvSpPr txBox="1"/>
          <p:nvPr/>
        </p:nvSpPr>
        <p:spPr>
          <a:xfrm>
            <a:off x="3138996" y="3444615"/>
            <a:ext cx="285336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700" u="sng" dirty="0">
                <a:latin typeface="Mukta Regular"/>
                <a:ea typeface="Mukta Regular"/>
                <a:cs typeface="Mukta Regular"/>
                <a:sym typeface="Mukta"/>
              </a:rPr>
              <a:t>Software Development Skills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7D09D6-4A79-C94A-CFA0-6761BE505293}"/>
              </a:ext>
            </a:extLst>
          </p:cNvPr>
          <p:cNvSpPr txBox="1"/>
          <p:nvPr/>
        </p:nvSpPr>
        <p:spPr>
          <a:xfrm>
            <a:off x="3138997" y="1974152"/>
            <a:ext cx="285336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700" u="sng" dirty="0">
                <a:latin typeface="Mukta Regular"/>
                <a:ea typeface="Mukta Regular"/>
                <a:cs typeface="Mukta Regular"/>
                <a:sym typeface="Mukta"/>
              </a:rPr>
              <a:t>Data Analysis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244C7A-2E2C-0214-FD4D-FB8A7097971F}"/>
              </a:ext>
            </a:extLst>
          </p:cNvPr>
          <p:cNvSpPr txBox="1"/>
          <p:nvPr/>
        </p:nvSpPr>
        <p:spPr>
          <a:xfrm>
            <a:off x="3138999" y="3444615"/>
            <a:ext cx="285336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700" u="sng" dirty="0">
                <a:latin typeface="Mukta Regular"/>
                <a:ea typeface="Mukta Regular"/>
                <a:cs typeface="Mukta Regular"/>
                <a:sym typeface="Mukta"/>
              </a:rPr>
              <a:t>Software Development Skills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59982E-5AE6-AF2E-EAE4-C5A2D702EE80}"/>
              </a:ext>
            </a:extLst>
          </p:cNvPr>
          <p:cNvSpPr txBox="1"/>
          <p:nvPr/>
        </p:nvSpPr>
        <p:spPr>
          <a:xfrm>
            <a:off x="3138998" y="1974152"/>
            <a:ext cx="285336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700" u="sng" dirty="0">
                <a:latin typeface="Mukta Regular"/>
                <a:ea typeface="Mukta Regular"/>
                <a:cs typeface="Mukta Regular"/>
                <a:sym typeface="Mukta"/>
              </a:rPr>
              <a:t>Data Analysis</a:t>
            </a:r>
          </a:p>
        </p:txBody>
      </p:sp>
      <p:sp>
        <p:nvSpPr>
          <p:cNvPr id="19" name="Google Shape;645;p50">
            <a:extLst>
              <a:ext uri="{FF2B5EF4-FFF2-40B4-BE49-F238E27FC236}">
                <a16:creationId xmlns:a16="http://schemas.microsoft.com/office/drawing/2014/main" id="{78A4B892-6245-C19F-AF4E-11B0A40D8AF8}"/>
              </a:ext>
            </a:extLst>
          </p:cNvPr>
          <p:cNvSpPr/>
          <p:nvPr/>
        </p:nvSpPr>
        <p:spPr>
          <a:xfrm>
            <a:off x="6459925" y="3017963"/>
            <a:ext cx="2355099" cy="572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lt1"/>
                </a:solidFill>
                <a:latin typeface="Mukta ExtraBold"/>
                <a:ea typeface="Mukta ExtraBold"/>
                <a:cs typeface="Mukta ExtraBold"/>
                <a:sym typeface="Mukta ExtraBold"/>
              </a:rPr>
              <a:t>Technical Knowledge</a:t>
            </a:r>
            <a:endParaRPr sz="1700" dirty="0">
              <a:solidFill>
                <a:schemeClr val="lt1"/>
              </a:solidFill>
              <a:latin typeface="Mukta ExtraBold"/>
              <a:ea typeface="Mukta ExtraBold"/>
              <a:cs typeface="Mukta ExtraBold"/>
              <a:sym typeface="Mukta ExtraBold"/>
            </a:endParaRP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3789882E-0F58-517D-AAFA-FB422A529B88}"/>
              </a:ext>
            </a:extLst>
          </p:cNvPr>
          <p:cNvSpPr/>
          <p:nvPr/>
        </p:nvSpPr>
        <p:spPr>
          <a:xfrm>
            <a:off x="1931366" y="2802617"/>
            <a:ext cx="970958" cy="473400"/>
          </a:xfrm>
          <a:prstGeom prst="wedgeRoundRectCallout">
            <a:avLst>
              <a:gd name="adj1" fmla="val -33720"/>
              <a:gd name="adj2" fmla="val 6857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latin typeface="MuktaMahee Light" pitchFamily="2" charset="77"/>
                <a:cs typeface="MuktaMahee Light" pitchFamily="2" charset="77"/>
              </a:rPr>
              <a:t>System or Usability?</a:t>
            </a:r>
          </a:p>
        </p:txBody>
      </p:sp>
    </p:spTree>
    <p:extLst>
      <p:ext uri="{BB962C8B-B14F-4D97-AF65-F5344CB8AC3E}">
        <p14:creationId xmlns:p14="http://schemas.microsoft.com/office/powerpoint/2010/main" val="31350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0.2842 0.0407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1" y="203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0.35555 -0.0092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78" y="-46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0.36927 -0.1802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5" y="-90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0.25781 -0.07624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82" y="-382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0.36441 0.30278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12" y="1512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40539 0.1916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60" y="95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61 L 0.32934 -0.0561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-27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55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23457E-7 L 0.33211 0.2231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111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55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" grpId="0" animBg="1"/>
      <p:bldP spid="598" grpId="0" animBg="1"/>
      <p:bldP spid="602" grpId="0" animBg="1"/>
      <p:bldP spid="606" grpId="0" build="p"/>
      <p:bldP spid="607" grpId="0" build="p"/>
      <p:bldP spid="608" grpId="0" build="p"/>
      <p:bldP spid="609" grpId="0" build="p"/>
      <p:bldP spid="610" grpId="0" build="p"/>
      <p:bldP spid="611" grpId="0" build="p"/>
      <p:bldP spid="18" grpId="0" animBg="1"/>
      <p:bldP spid="20" grpId="0"/>
      <p:bldP spid="20" grpId="1"/>
      <p:bldP spid="20" grpId="2"/>
      <p:bldP spid="21" grpId="0"/>
      <p:bldP spid="21" grpId="1"/>
      <p:bldP spid="21" grpId="2"/>
      <p:bldP spid="29" grpId="0"/>
      <p:bldP spid="30" grpId="0"/>
      <p:bldP spid="19" grpId="0" animBg="1"/>
      <p:bldP spid="2" grpId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>
          <a:extLst>
            <a:ext uri="{FF2B5EF4-FFF2-40B4-BE49-F238E27FC236}">
              <a16:creationId xmlns:a16="http://schemas.microsoft.com/office/drawing/2014/main" id="{5F2D22CD-C188-70EF-03F8-860E9D0CD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634;p50">
            <a:extLst>
              <a:ext uri="{FF2B5EF4-FFF2-40B4-BE49-F238E27FC236}">
                <a16:creationId xmlns:a16="http://schemas.microsoft.com/office/drawing/2014/main" id="{FEA71023-CF31-65DE-62ED-D008726CA981}"/>
              </a:ext>
            </a:extLst>
          </p:cNvPr>
          <p:cNvSpPr txBox="1">
            <a:spLocks/>
          </p:cNvSpPr>
          <p:nvPr/>
        </p:nvSpPr>
        <p:spPr>
          <a:xfrm>
            <a:off x="687773" y="2968834"/>
            <a:ext cx="21474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en-US" sz="1600">
                <a:solidFill>
                  <a:schemeClr val="accent6">
                    <a:lumMod val="65000"/>
                  </a:schemeClr>
                </a:solidFill>
                <a:latin typeface="Mukta Regular"/>
                <a:ea typeface="Mukta Regular"/>
                <a:cs typeface="Mukta Regular"/>
                <a:sym typeface="Mukta"/>
              </a:rPr>
              <a:t>Data Intelligence</a:t>
            </a:r>
          </a:p>
        </p:txBody>
      </p:sp>
      <p:sp>
        <p:nvSpPr>
          <p:cNvPr id="24" name="Google Shape;635;p50">
            <a:extLst>
              <a:ext uri="{FF2B5EF4-FFF2-40B4-BE49-F238E27FC236}">
                <a16:creationId xmlns:a16="http://schemas.microsoft.com/office/drawing/2014/main" id="{F294566F-7375-F938-1279-E381631ADBD2}"/>
              </a:ext>
            </a:extLst>
          </p:cNvPr>
          <p:cNvSpPr txBox="1">
            <a:spLocks/>
          </p:cNvSpPr>
          <p:nvPr/>
        </p:nvSpPr>
        <p:spPr>
          <a:xfrm>
            <a:off x="296226" y="1968696"/>
            <a:ext cx="14649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en-US" sz="1600">
                <a:solidFill>
                  <a:schemeClr val="accent6">
                    <a:lumMod val="65000"/>
                  </a:schemeClr>
                </a:solidFill>
                <a:latin typeface="Mukta Regular"/>
                <a:ea typeface="Mukta Regular"/>
                <a:cs typeface="Mukta Regular"/>
                <a:sym typeface="Mukta"/>
              </a:rPr>
              <a:t>Statistics</a:t>
            </a:r>
          </a:p>
        </p:txBody>
      </p:sp>
      <p:sp>
        <p:nvSpPr>
          <p:cNvPr id="25" name="Google Shape;636;p50">
            <a:extLst>
              <a:ext uri="{FF2B5EF4-FFF2-40B4-BE49-F238E27FC236}">
                <a16:creationId xmlns:a16="http://schemas.microsoft.com/office/drawing/2014/main" id="{EA3F451B-7B92-F739-0BA2-1864F6FEA755}"/>
              </a:ext>
            </a:extLst>
          </p:cNvPr>
          <p:cNvSpPr txBox="1">
            <a:spLocks/>
          </p:cNvSpPr>
          <p:nvPr/>
        </p:nvSpPr>
        <p:spPr>
          <a:xfrm>
            <a:off x="1693227" y="2239934"/>
            <a:ext cx="12123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sz="1600" dirty="0">
                <a:solidFill>
                  <a:schemeClr val="accent6">
                    <a:lumMod val="65000"/>
                  </a:schemeClr>
                </a:solidFill>
                <a:latin typeface="Mukta Regular"/>
                <a:ea typeface="Mukta Regular"/>
                <a:cs typeface="Mukta Regular"/>
                <a:sym typeface="Mukta"/>
              </a:rPr>
              <a:t>Testing</a:t>
            </a:r>
          </a:p>
        </p:txBody>
      </p:sp>
      <p:sp>
        <p:nvSpPr>
          <p:cNvPr id="26" name="Google Shape;637;p50">
            <a:extLst>
              <a:ext uri="{FF2B5EF4-FFF2-40B4-BE49-F238E27FC236}">
                <a16:creationId xmlns:a16="http://schemas.microsoft.com/office/drawing/2014/main" id="{1C7FD37F-12ED-18CE-977A-DC4FD6E832B1}"/>
              </a:ext>
            </a:extLst>
          </p:cNvPr>
          <p:cNvSpPr txBox="1">
            <a:spLocks/>
          </p:cNvSpPr>
          <p:nvPr/>
        </p:nvSpPr>
        <p:spPr>
          <a:xfrm>
            <a:off x="54971" y="3664196"/>
            <a:ext cx="17964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sz="1600">
                <a:solidFill>
                  <a:schemeClr val="accent6">
                    <a:lumMod val="65000"/>
                  </a:schemeClr>
                </a:solidFill>
                <a:latin typeface="Mukta Regular"/>
                <a:ea typeface="Mukta Regular"/>
                <a:cs typeface="Mukta Regular"/>
                <a:sym typeface="Mukta"/>
              </a:rPr>
              <a:t>Product Analytics</a:t>
            </a:r>
          </a:p>
        </p:txBody>
      </p:sp>
      <p:sp>
        <p:nvSpPr>
          <p:cNvPr id="27" name="Google Shape;638;p50">
            <a:extLst>
              <a:ext uri="{FF2B5EF4-FFF2-40B4-BE49-F238E27FC236}">
                <a16:creationId xmlns:a16="http://schemas.microsoft.com/office/drawing/2014/main" id="{7993C8F4-1FF9-5F26-6932-E77503EC9BBF}"/>
              </a:ext>
            </a:extLst>
          </p:cNvPr>
          <p:cNvSpPr txBox="1">
            <a:spLocks/>
          </p:cNvSpPr>
          <p:nvPr/>
        </p:nvSpPr>
        <p:spPr>
          <a:xfrm>
            <a:off x="-21071" y="2582721"/>
            <a:ext cx="7941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sz="1600">
                <a:solidFill>
                  <a:schemeClr val="accent6">
                    <a:lumMod val="65000"/>
                  </a:schemeClr>
                </a:solidFill>
                <a:latin typeface="Mukta Regular"/>
                <a:ea typeface="Mukta Regular"/>
                <a:cs typeface="Mukta Regular"/>
                <a:sym typeface="Mukta"/>
              </a:rPr>
              <a:t>CI/CD</a:t>
            </a:r>
          </a:p>
        </p:txBody>
      </p:sp>
      <p:sp>
        <p:nvSpPr>
          <p:cNvPr id="28" name="Google Shape;606;p49">
            <a:extLst>
              <a:ext uri="{FF2B5EF4-FFF2-40B4-BE49-F238E27FC236}">
                <a16:creationId xmlns:a16="http://schemas.microsoft.com/office/drawing/2014/main" id="{12BCBFD1-F26A-973B-775D-06647A5E81E7}"/>
              </a:ext>
            </a:extLst>
          </p:cNvPr>
          <p:cNvSpPr txBox="1">
            <a:spLocks/>
          </p:cNvSpPr>
          <p:nvPr/>
        </p:nvSpPr>
        <p:spPr>
          <a:xfrm>
            <a:off x="1198125" y="4081734"/>
            <a:ext cx="1848821" cy="663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en-US" sz="1600">
                <a:solidFill>
                  <a:schemeClr val="accent6">
                    <a:lumMod val="65000"/>
                  </a:schemeClr>
                </a:solidFill>
                <a:latin typeface="Mukta Regular"/>
                <a:ea typeface="Mukta Regular"/>
                <a:cs typeface="Mukta Regular"/>
                <a:sym typeface="Mukta"/>
              </a:rPr>
              <a:t>Relevant Technical Jargon</a:t>
            </a:r>
            <a:endParaRPr lang="en-US" sz="1600" dirty="0">
              <a:solidFill>
                <a:schemeClr val="accent6">
                  <a:lumMod val="65000"/>
                </a:schemeClr>
              </a:solidFill>
              <a:latin typeface="Mukta Regular"/>
              <a:ea typeface="Mukta Regular"/>
              <a:cs typeface="Mukta Regular"/>
              <a:sym typeface="Mukta"/>
            </a:endParaRPr>
          </a:p>
        </p:txBody>
      </p:sp>
      <p:sp>
        <p:nvSpPr>
          <p:cNvPr id="597" name="Google Shape;597;p49">
            <a:extLst>
              <a:ext uri="{FF2B5EF4-FFF2-40B4-BE49-F238E27FC236}">
                <a16:creationId xmlns:a16="http://schemas.microsoft.com/office/drawing/2014/main" id="{F5A7C735-EFBB-9A54-E43B-30EBEFE5EBA4}"/>
              </a:ext>
            </a:extLst>
          </p:cNvPr>
          <p:cNvSpPr/>
          <p:nvPr/>
        </p:nvSpPr>
        <p:spPr>
          <a:xfrm>
            <a:off x="3046950" y="2001475"/>
            <a:ext cx="3100200" cy="1318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u="sng" dirty="0">
              <a:latin typeface="Mukta Regular"/>
              <a:ea typeface="Mukta Regular"/>
              <a:cs typeface="Mukta Regular"/>
              <a:sym typeface="Mukta"/>
            </a:endParaRPr>
          </a:p>
        </p:txBody>
      </p:sp>
      <p:sp>
        <p:nvSpPr>
          <p:cNvPr id="598" name="Google Shape;598;p49">
            <a:extLst>
              <a:ext uri="{FF2B5EF4-FFF2-40B4-BE49-F238E27FC236}">
                <a16:creationId xmlns:a16="http://schemas.microsoft.com/office/drawing/2014/main" id="{E3DE8202-6D00-A457-C033-496E6577FD4E}"/>
              </a:ext>
            </a:extLst>
          </p:cNvPr>
          <p:cNvSpPr/>
          <p:nvPr/>
        </p:nvSpPr>
        <p:spPr>
          <a:xfrm>
            <a:off x="3046950" y="3462747"/>
            <a:ext cx="3100200" cy="1258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u="sng" dirty="0">
              <a:latin typeface="Mukta Regular"/>
              <a:ea typeface="Mukta Regular"/>
              <a:cs typeface="Mukta Regular"/>
              <a:sym typeface="Mukta"/>
            </a:endParaRPr>
          </a:p>
        </p:txBody>
      </p:sp>
      <p:sp>
        <p:nvSpPr>
          <p:cNvPr id="599" name="Google Shape;599;p49">
            <a:extLst>
              <a:ext uri="{FF2B5EF4-FFF2-40B4-BE49-F238E27FC236}">
                <a16:creationId xmlns:a16="http://schemas.microsoft.com/office/drawing/2014/main" id="{6C2205F1-3670-C78E-893A-39EC49370A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kta Regular"/>
                <a:ea typeface="Mukta Regular"/>
                <a:cs typeface="Mukta Regular"/>
                <a:sym typeface="Mukta"/>
              </a:rPr>
              <a:t>RQ1: Open Card Sorting</a:t>
            </a:r>
            <a:endParaRPr>
              <a:latin typeface="Mukta Regular"/>
              <a:ea typeface="Mukta Regular"/>
              <a:cs typeface="Mukta Regular"/>
              <a:sym typeface="Mukta"/>
            </a:endParaRPr>
          </a:p>
        </p:txBody>
      </p:sp>
      <p:sp>
        <p:nvSpPr>
          <p:cNvPr id="600" name="Google Shape;600;p49">
            <a:extLst>
              <a:ext uri="{FF2B5EF4-FFF2-40B4-BE49-F238E27FC236}">
                <a16:creationId xmlns:a16="http://schemas.microsoft.com/office/drawing/2014/main" id="{FEB481A8-7AEC-983E-FEDB-77B3BCFF158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 dirty="0"/>
          </a:p>
        </p:txBody>
      </p:sp>
      <p:sp>
        <p:nvSpPr>
          <p:cNvPr id="601" name="Google Shape;601;p49">
            <a:extLst>
              <a:ext uri="{FF2B5EF4-FFF2-40B4-BE49-F238E27FC236}">
                <a16:creationId xmlns:a16="http://schemas.microsoft.com/office/drawing/2014/main" id="{74B1DD0F-AC5E-9CF4-BBB2-57F04831F33B}"/>
              </a:ext>
            </a:extLst>
          </p:cNvPr>
          <p:cNvSpPr/>
          <p:nvPr/>
        </p:nvSpPr>
        <p:spPr>
          <a:xfrm>
            <a:off x="0" y="1189989"/>
            <a:ext cx="3305700" cy="6690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Mukta Medium"/>
                <a:ea typeface="Mukta Medium"/>
                <a:cs typeface="Mukta Medium"/>
                <a:sym typeface="Mukta Medium"/>
              </a:rPr>
              <a:t>Cards</a:t>
            </a:r>
            <a:endParaRPr sz="2400" dirty="0">
              <a:solidFill>
                <a:srgbClr val="FFFFFF"/>
              </a:solidFill>
              <a:latin typeface="Mukta Medium"/>
              <a:ea typeface="Mukta Medium"/>
              <a:cs typeface="Mukta Medium"/>
              <a:sym typeface="Mukta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FFFFFF"/>
                </a:solidFill>
                <a:latin typeface="Mukta Medium"/>
                <a:ea typeface="Mukta Medium"/>
                <a:cs typeface="Mukta Medium"/>
                <a:sym typeface="Mukta Medium"/>
              </a:rPr>
              <a:t>(i.e., topics, skills, abilities)</a:t>
            </a:r>
            <a:endParaRPr sz="1300" dirty="0">
              <a:solidFill>
                <a:srgbClr val="FFFFFF"/>
              </a:solidFill>
              <a:latin typeface="Mukta Medium"/>
              <a:ea typeface="Mukta Medium"/>
              <a:cs typeface="Mukta Medium"/>
              <a:sym typeface="Mukta Medium"/>
            </a:endParaRPr>
          </a:p>
        </p:txBody>
      </p:sp>
      <p:sp>
        <p:nvSpPr>
          <p:cNvPr id="602" name="Google Shape;602;p49">
            <a:extLst>
              <a:ext uri="{FF2B5EF4-FFF2-40B4-BE49-F238E27FC236}">
                <a16:creationId xmlns:a16="http://schemas.microsoft.com/office/drawing/2014/main" id="{6A83D340-6E23-4D79-7965-2FF22A8E2FE6}"/>
              </a:ext>
            </a:extLst>
          </p:cNvPr>
          <p:cNvSpPr/>
          <p:nvPr/>
        </p:nvSpPr>
        <p:spPr>
          <a:xfrm>
            <a:off x="2944204" y="1189775"/>
            <a:ext cx="3305700" cy="6690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FFFFFF"/>
                </a:solidFill>
                <a:latin typeface="Mukta Medium"/>
                <a:ea typeface="Mukta Medium"/>
                <a:cs typeface="Mukta Medium"/>
                <a:sym typeface="Mukta Medium"/>
              </a:rPr>
              <a:t>Categories</a:t>
            </a:r>
            <a:endParaRPr sz="2700" dirty="0">
              <a:solidFill>
                <a:srgbClr val="FFFFFF"/>
              </a:solidFill>
              <a:latin typeface="Mukta Medium"/>
              <a:ea typeface="Mukta Medium"/>
              <a:cs typeface="Mukta Medium"/>
              <a:sym typeface="Mukta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FFFFFF"/>
                </a:solidFill>
                <a:latin typeface="Mukta Medium"/>
                <a:ea typeface="Mukta Medium"/>
                <a:cs typeface="Mukta Medium"/>
                <a:sym typeface="Mukta Medium"/>
              </a:rPr>
              <a:t>(i.e., competencies)</a:t>
            </a:r>
            <a:endParaRPr sz="1300" dirty="0">
              <a:solidFill>
                <a:srgbClr val="FFFFFF"/>
              </a:solidFill>
              <a:latin typeface="Mukta Medium"/>
              <a:ea typeface="Mukta Medium"/>
              <a:cs typeface="Mukta Medium"/>
              <a:sym typeface="Mukta Medium"/>
            </a:endParaRPr>
          </a:p>
        </p:txBody>
      </p:sp>
      <p:grpSp>
        <p:nvGrpSpPr>
          <p:cNvPr id="603" name="Google Shape;603;p49">
            <a:extLst>
              <a:ext uri="{FF2B5EF4-FFF2-40B4-BE49-F238E27FC236}">
                <a16:creationId xmlns:a16="http://schemas.microsoft.com/office/drawing/2014/main" id="{33757999-B5E6-30C8-7DF8-AAC229CE3FFB}"/>
              </a:ext>
            </a:extLst>
          </p:cNvPr>
          <p:cNvGrpSpPr/>
          <p:nvPr/>
        </p:nvGrpSpPr>
        <p:grpSpPr>
          <a:xfrm>
            <a:off x="287604" y="480732"/>
            <a:ext cx="476376" cy="501291"/>
            <a:chOff x="4982500" y="2286175"/>
            <a:chExt cx="690900" cy="701400"/>
          </a:xfrm>
        </p:grpSpPr>
        <p:sp>
          <p:nvSpPr>
            <p:cNvPr id="604" name="Google Shape;604;p49">
              <a:extLst>
                <a:ext uri="{FF2B5EF4-FFF2-40B4-BE49-F238E27FC236}">
                  <a16:creationId xmlns:a16="http://schemas.microsoft.com/office/drawing/2014/main" id="{6E780107-C036-969F-7492-7A7769F13007}"/>
                </a:ext>
              </a:extLst>
            </p:cNvPr>
            <p:cNvSpPr/>
            <p:nvPr/>
          </p:nvSpPr>
          <p:spPr>
            <a:xfrm>
              <a:off x="4982500" y="2286175"/>
              <a:ext cx="690900" cy="701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owun Batang"/>
                <a:ea typeface="Gowun Batang"/>
                <a:cs typeface="Gowun Batang"/>
                <a:sym typeface="Gowun Batang"/>
              </a:endParaRPr>
            </a:p>
          </p:txBody>
        </p:sp>
        <p:pic>
          <p:nvPicPr>
            <p:cNvPr id="605" name="Google Shape;605;p49" title="open-book.png">
              <a:extLst>
                <a:ext uri="{FF2B5EF4-FFF2-40B4-BE49-F238E27FC236}">
                  <a16:creationId xmlns:a16="http://schemas.microsoft.com/office/drawing/2014/main" id="{62C7A67F-8A11-F440-0BC9-9D0A691CC4C1}"/>
                </a:ext>
              </a:extLst>
            </p:cNvPr>
            <p:cNvPicPr preferRelativeResize="0"/>
            <p:nvPr/>
          </p:nvPicPr>
          <p:blipFill>
            <a:blip r:embed="rId3">
              <a:alphaModFix amt="90000"/>
            </a:blip>
            <a:stretch>
              <a:fillRect/>
            </a:stretch>
          </p:blipFill>
          <p:spPr>
            <a:xfrm>
              <a:off x="5124060" y="2432985"/>
              <a:ext cx="407775" cy="4077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6" name="Google Shape;606;p49">
            <a:extLst>
              <a:ext uri="{FF2B5EF4-FFF2-40B4-BE49-F238E27FC236}">
                <a16:creationId xmlns:a16="http://schemas.microsoft.com/office/drawing/2014/main" id="{E08079EA-548E-24A9-F475-CE2BD9C49D2F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198129" y="4081738"/>
            <a:ext cx="1848821" cy="6639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/>
            <a:r>
              <a:rPr lang="en" sz="1600" dirty="0">
                <a:latin typeface="Mukta Regular"/>
                <a:ea typeface="Mukta Regular"/>
                <a:cs typeface="Mukta Regular"/>
                <a:sym typeface="Mukta"/>
              </a:rPr>
              <a:t>Relevant Technical Jargon</a:t>
            </a:r>
            <a:endParaRPr sz="1600" dirty="0">
              <a:latin typeface="Mukta Regular"/>
              <a:ea typeface="Mukta Regular"/>
              <a:cs typeface="Mukta Regular"/>
              <a:sym typeface="Mukta"/>
            </a:endParaRPr>
          </a:p>
        </p:txBody>
      </p:sp>
      <p:sp>
        <p:nvSpPr>
          <p:cNvPr id="607" name="Google Shape;607;p49">
            <a:extLst>
              <a:ext uri="{FF2B5EF4-FFF2-40B4-BE49-F238E27FC236}">
                <a16:creationId xmlns:a16="http://schemas.microsoft.com/office/drawing/2014/main" id="{58E0308C-2140-D836-E272-568BD370A480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687777" y="2968838"/>
            <a:ext cx="2147400" cy="47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Mukta Regular"/>
                <a:ea typeface="Mukta Regular"/>
                <a:cs typeface="Mukta Regular"/>
                <a:sym typeface="Mukta"/>
              </a:rPr>
              <a:t>Data Intelligence</a:t>
            </a:r>
            <a:endParaRPr sz="1600" dirty="0">
              <a:latin typeface="Mukta Regular"/>
              <a:ea typeface="Mukta Regular"/>
              <a:cs typeface="Mukta Regular"/>
              <a:sym typeface="Mukta"/>
            </a:endParaRPr>
          </a:p>
        </p:txBody>
      </p:sp>
      <p:sp>
        <p:nvSpPr>
          <p:cNvPr id="608" name="Google Shape;608;p49">
            <a:extLst>
              <a:ext uri="{FF2B5EF4-FFF2-40B4-BE49-F238E27FC236}">
                <a16:creationId xmlns:a16="http://schemas.microsoft.com/office/drawing/2014/main" id="{E96A2AE7-5BE1-DABF-7E0E-D1987B364D29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296230" y="1968700"/>
            <a:ext cx="1464900" cy="47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Mukta Regular"/>
                <a:ea typeface="Mukta Regular"/>
                <a:cs typeface="Mukta Regular"/>
                <a:sym typeface="Mukta"/>
              </a:rPr>
              <a:t>Statistics</a:t>
            </a:r>
            <a:endParaRPr sz="1600" dirty="0">
              <a:latin typeface="Mukta Regular"/>
              <a:ea typeface="Mukta Regular"/>
              <a:cs typeface="Mukta Regular"/>
              <a:sym typeface="Mukta"/>
            </a:endParaRPr>
          </a:p>
        </p:txBody>
      </p:sp>
      <p:sp>
        <p:nvSpPr>
          <p:cNvPr id="609" name="Google Shape;609;p49">
            <a:extLst>
              <a:ext uri="{FF2B5EF4-FFF2-40B4-BE49-F238E27FC236}">
                <a16:creationId xmlns:a16="http://schemas.microsoft.com/office/drawing/2014/main" id="{7FE9F296-252B-73A6-986C-4FE9FF87370C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693231" y="2239938"/>
            <a:ext cx="1212300" cy="47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Mukta Regular"/>
                <a:ea typeface="Mukta Regular"/>
                <a:cs typeface="Mukta Regular"/>
                <a:sym typeface="Mukta"/>
              </a:rPr>
              <a:t>Testing</a:t>
            </a:r>
            <a:endParaRPr sz="1600" dirty="0">
              <a:latin typeface="Mukta Regular"/>
              <a:ea typeface="Mukta Regular"/>
              <a:cs typeface="Mukta Regular"/>
              <a:sym typeface="Mukta"/>
            </a:endParaRPr>
          </a:p>
        </p:txBody>
      </p:sp>
      <p:sp>
        <p:nvSpPr>
          <p:cNvPr id="610" name="Google Shape;610;p49">
            <a:extLst>
              <a:ext uri="{FF2B5EF4-FFF2-40B4-BE49-F238E27FC236}">
                <a16:creationId xmlns:a16="http://schemas.microsoft.com/office/drawing/2014/main" id="{E8A81671-2C1A-8C5A-5584-1BF24F1FE6E4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54975" y="3664200"/>
            <a:ext cx="1796400" cy="47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Mukta Regular"/>
                <a:ea typeface="Mukta Regular"/>
                <a:cs typeface="Mukta Regular"/>
                <a:sym typeface="Mukta"/>
              </a:rPr>
              <a:t>Product Analytics</a:t>
            </a:r>
            <a:endParaRPr sz="1600" dirty="0">
              <a:latin typeface="Mukta Regular"/>
              <a:ea typeface="Mukta Regular"/>
              <a:cs typeface="Mukta Regular"/>
              <a:sym typeface="Mukta"/>
            </a:endParaRPr>
          </a:p>
        </p:txBody>
      </p:sp>
      <p:sp>
        <p:nvSpPr>
          <p:cNvPr id="611" name="Google Shape;611;p49">
            <a:extLst>
              <a:ext uri="{FF2B5EF4-FFF2-40B4-BE49-F238E27FC236}">
                <a16:creationId xmlns:a16="http://schemas.microsoft.com/office/drawing/2014/main" id="{8B2526A8-E6F5-B637-A91D-B90963270D4D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-21067" y="2582725"/>
            <a:ext cx="794100" cy="47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Mukta Regular"/>
                <a:ea typeface="Mukta Regular"/>
                <a:cs typeface="Mukta Regular"/>
                <a:sym typeface="Mukta"/>
              </a:rPr>
              <a:t>CI/CD</a:t>
            </a:r>
            <a:endParaRPr sz="1600" dirty="0">
              <a:latin typeface="Mukta Regular"/>
              <a:ea typeface="Mukta Regular"/>
              <a:cs typeface="Mukta Regular"/>
              <a:sym typeface="Mukta"/>
            </a:endParaRPr>
          </a:p>
        </p:txBody>
      </p:sp>
      <p:sp>
        <p:nvSpPr>
          <p:cNvPr id="618" name="Google Shape;618;p49">
            <a:extLst>
              <a:ext uri="{FF2B5EF4-FFF2-40B4-BE49-F238E27FC236}">
                <a16:creationId xmlns:a16="http://schemas.microsoft.com/office/drawing/2014/main" id="{18AA43FF-32C5-7937-FF9A-ABB68685E2D5}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76953" y="4777100"/>
            <a:ext cx="4057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rPr>
              <a:t>Advancing Software Product Management Education</a:t>
            </a:r>
            <a:endParaRPr sz="1200">
              <a:solidFill>
                <a:schemeClr val="lt1"/>
              </a:solidFill>
              <a:latin typeface="Mukta Light"/>
              <a:ea typeface="Mukta Light"/>
              <a:cs typeface="Mukta Light"/>
              <a:sym typeface="Mukta Light"/>
            </a:endParaRPr>
          </a:p>
        </p:txBody>
      </p:sp>
      <p:sp>
        <p:nvSpPr>
          <p:cNvPr id="18" name="Google Shape;628;p50">
            <a:extLst>
              <a:ext uri="{FF2B5EF4-FFF2-40B4-BE49-F238E27FC236}">
                <a16:creationId xmlns:a16="http://schemas.microsoft.com/office/drawing/2014/main" id="{57B75D2C-91A8-CF12-F07B-A082A1EF22B6}"/>
              </a:ext>
            </a:extLst>
          </p:cNvPr>
          <p:cNvSpPr/>
          <p:nvPr/>
        </p:nvSpPr>
        <p:spPr>
          <a:xfrm>
            <a:off x="5838303" y="1189775"/>
            <a:ext cx="3210422" cy="6690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FFFFFF"/>
                </a:solidFill>
                <a:latin typeface="Mukta Medium"/>
                <a:ea typeface="Mukta Medium"/>
                <a:cs typeface="Mukta Medium"/>
                <a:sym typeface="Mukta Medium"/>
              </a:rPr>
              <a:t>Themes</a:t>
            </a:r>
            <a:endParaRPr sz="2700" dirty="0">
              <a:solidFill>
                <a:srgbClr val="FFFFFF"/>
              </a:solidFill>
              <a:latin typeface="Mukta Medium"/>
              <a:ea typeface="Mukta Medium"/>
              <a:cs typeface="Mukta Medium"/>
              <a:sym typeface="Mukta Medium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7E7F4C-6A22-0A7F-D825-1D137FAD93BC}"/>
              </a:ext>
            </a:extLst>
          </p:cNvPr>
          <p:cNvSpPr txBox="1"/>
          <p:nvPr/>
        </p:nvSpPr>
        <p:spPr>
          <a:xfrm>
            <a:off x="3170365" y="2066741"/>
            <a:ext cx="285336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700" u="sng" dirty="0">
                <a:latin typeface="Mukta Regular"/>
                <a:ea typeface="Mukta Regular"/>
                <a:cs typeface="Mukta Regular"/>
                <a:sym typeface="Mukta"/>
              </a:rPr>
              <a:t>Software Development Skills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D936EA-1989-1433-8F45-BFF3FB36C5E4}"/>
              </a:ext>
            </a:extLst>
          </p:cNvPr>
          <p:cNvSpPr txBox="1"/>
          <p:nvPr/>
        </p:nvSpPr>
        <p:spPr>
          <a:xfrm>
            <a:off x="3170365" y="3487228"/>
            <a:ext cx="285336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700" u="sng" dirty="0">
                <a:latin typeface="Mukta Regular"/>
                <a:ea typeface="Mukta Regular"/>
                <a:cs typeface="Mukta Regular"/>
                <a:sym typeface="Mukta"/>
              </a:rPr>
              <a:t>Data Analysis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E76FFC-90F4-BB8B-02B0-ABFBD387BE43}"/>
              </a:ext>
            </a:extLst>
          </p:cNvPr>
          <p:cNvSpPr txBox="1"/>
          <p:nvPr/>
        </p:nvSpPr>
        <p:spPr>
          <a:xfrm>
            <a:off x="3170362" y="2066741"/>
            <a:ext cx="285336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700" u="sng" dirty="0">
                <a:latin typeface="Mukta Regular"/>
                <a:ea typeface="Mukta Regular"/>
                <a:cs typeface="Mukta Regular"/>
                <a:sym typeface="Mukta"/>
              </a:rPr>
              <a:t>Software Development Skills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D609EF-E313-0EEC-CE4E-F76732F49744}"/>
              </a:ext>
            </a:extLst>
          </p:cNvPr>
          <p:cNvSpPr txBox="1"/>
          <p:nvPr/>
        </p:nvSpPr>
        <p:spPr>
          <a:xfrm>
            <a:off x="3170361" y="3487228"/>
            <a:ext cx="285336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700" u="sng" dirty="0">
                <a:latin typeface="Mukta Regular"/>
                <a:ea typeface="Mukta Regular"/>
                <a:cs typeface="Mukta Regular"/>
                <a:sym typeface="Mukta"/>
              </a:rPr>
              <a:t>Data Analysis</a:t>
            </a:r>
          </a:p>
        </p:txBody>
      </p:sp>
      <p:sp>
        <p:nvSpPr>
          <p:cNvPr id="19" name="Google Shape;645;p50">
            <a:extLst>
              <a:ext uri="{FF2B5EF4-FFF2-40B4-BE49-F238E27FC236}">
                <a16:creationId xmlns:a16="http://schemas.microsoft.com/office/drawing/2014/main" id="{2BFB995D-D888-E8DF-24FF-69854B1AC7E4}"/>
              </a:ext>
            </a:extLst>
          </p:cNvPr>
          <p:cNvSpPr/>
          <p:nvPr/>
        </p:nvSpPr>
        <p:spPr>
          <a:xfrm>
            <a:off x="6459925" y="3017963"/>
            <a:ext cx="2355099" cy="572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lt1"/>
                </a:solidFill>
                <a:latin typeface="Mukta ExtraBold"/>
                <a:ea typeface="Mukta ExtraBold"/>
                <a:cs typeface="Mukta ExtraBold"/>
                <a:sym typeface="Mukta ExtraBold"/>
              </a:rPr>
              <a:t>Technical Knowledge</a:t>
            </a:r>
            <a:endParaRPr sz="1700" dirty="0">
              <a:solidFill>
                <a:schemeClr val="lt1"/>
              </a:solidFill>
              <a:latin typeface="Mukta ExtraBold"/>
              <a:ea typeface="Mukta ExtraBold"/>
              <a:cs typeface="Mukta ExtraBold"/>
              <a:sym typeface="Mukta ExtraBold"/>
            </a:endParaRPr>
          </a:p>
        </p:txBody>
      </p:sp>
      <p:sp>
        <p:nvSpPr>
          <p:cNvPr id="4" name="Google Shape;645;p50">
            <a:extLst>
              <a:ext uri="{FF2B5EF4-FFF2-40B4-BE49-F238E27FC236}">
                <a16:creationId xmlns:a16="http://schemas.microsoft.com/office/drawing/2014/main" id="{A8F2FEAC-78D5-A42A-E386-F555353C4AEB}"/>
              </a:ext>
            </a:extLst>
          </p:cNvPr>
          <p:cNvSpPr/>
          <p:nvPr/>
        </p:nvSpPr>
        <p:spPr>
          <a:xfrm>
            <a:off x="54971" y="1943675"/>
            <a:ext cx="8927663" cy="2801996"/>
          </a:xfrm>
          <a:prstGeom prst="roundRect">
            <a:avLst>
              <a:gd name="adj" fmla="val 0"/>
            </a:avLst>
          </a:prstGeom>
          <a:solidFill>
            <a:srgbClr val="F5F8F3">
              <a:alpha val="8000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500" dirty="0">
              <a:solidFill>
                <a:schemeClr val="lt1"/>
              </a:solidFill>
              <a:latin typeface="Mukta ExtraBold"/>
              <a:ea typeface="Mukta ExtraBold"/>
              <a:cs typeface="Mukta ExtraBold"/>
              <a:sym typeface="Mukta ExtraBold"/>
            </a:endParaRPr>
          </a:p>
        </p:txBody>
      </p:sp>
      <p:sp>
        <p:nvSpPr>
          <p:cNvPr id="5" name="Google Shape;645;p50">
            <a:extLst>
              <a:ext uri="{FF2B5EF4-FFF2-40B4-BE49-F238E27FC236}">
                <a16:creationId xmlns:a16="http://schemas.microsoft.com/office/drawing/2014/main" id="{F047AC8A-8E3D-88EE-6A02-8C3D23D6C801}"/>
              </a:ext>
            </a:extLst>
          </p:cNvPr>
          <p:cNvSpPr/>
          <p:nvPr/>
        </p:nvSpPr>
        <p:spPr>
          <a:xfrm>
            <a:off x="3394445" y="2762935"/>
            <a:ext cx="2496312" cy="1258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chemeClr val="lt1"/>
                </a:solidFill>
                <a:latin typeface="Mukta ExtraBold"/>
                <a:ea typeface="Mukta ExtraBold"/>
                <a:cs typeface="Mukta ExtraBold"/>
                <a:sym typeface="Mukta ExtraBold"/>
              </a:rPr>
              <a:t>21 competencies</a:t>
            </a:r>
          </a:p>
        </p:txBody>
      </p:sp>
      <p:sp>
        <p:nvSpPr>
          <p:cNvPr id="6" name="Google Shape;645;p50">
            <a:extLst>
              <a:ext uri="{FF2B5EF4-FFF2-40B4-BE49-F238E27FC236}">
                <a16:creationId xmlns:a16="http://schemas.microsoft.com/office/drawing/2014/main" id="{FBF44BD3-26AF-0B65-18AA-24079B70A764}"/>
              </a:ext>
            </a:extLst>
          </p:cNvPr>
          <p:cNvSpPr/>
          <p:nvPr/>
        </p:nvSpPr>
        <p:spPr>
          <a:xfrm>
            <a:off x="6450033" y="2744759"/>
            <a:ext cx="2496312" cy="129515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lt1"/>
                </a:solidFill>
                <a:latin typeface="Mukta ExtraBold"/>
                <a:ea typeface="Mukta ExtraBold"/>
                <a:cs typeface="Mukta ExtraBold"/>
                <a:sym typeface="Mukta ExtraBold"/>
              </a:rPr>
              <a:t>3 themes</a:t>
            </a:r>
          </a:p>
        </p:txBody>
      </p:sp>
      <p:sp>
        <p:nvSpPr>
          <p:cNvPr id="3" name="Google Shape;645;p50">
            <a:extLst>
              <a:ext uri="{FF2B5EF4-FFF2-40B4-BE49-F238E27FC236}">
                <a16:creationId xmlns:a16="http://schemas.microsoft.com/office/drawing/2014/main" id="{1882975F-DE8F-210F-51E5-97065B8DA0A8}"/>
              </a:ext>
            </a:extLst>
          </p:cNvPr>
          <p:cNvSpPr/>
          <p:nvPr/>
        </p:nvSpPr>
        <p:spPr>
          <a:xfrm>
            <a:off x="338857" y="2744759"/>
            <a:ext cx="2496312" cy="1258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lt1"/>
                </a:solidFill>
                <a:latin typeface="Mukta ExtraBold"/>
                <a:ea typeface="Mukta ExtraBold"/>
                <a:cs typeface="Mukta ExtraBold"/>
                <a:sym typeface="Mukta ExtraBold"/>
              </a:rPr>
              <a:t>116 cards</a:t>
            </a:r>
          </a:p>
        </p:txBody>
      </p:sp>
    </p:spTree>
    <p:extLst>
      <p:ext uri="{BB962C8B-B14F-4D97-AF65-F5344CB8AC3E}">
        <p14:creationId xmlns:p14="http://schemas.microsoft.com/office/powerpoint/2010/main" val="182440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19753E-6 L 0.33576 -4.19753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9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7.40741E-7 L 0.33299 -0.00278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-1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9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" grpId="2" animBg="1"/>
      <p:bldP spid="6" grpId="0" animBg="1"/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>
          <a:extLst>
            <a:ext uri="{FF2B5EF4-FFF2-40B4-BE49-F238E27FC236}">
              <a16:creationId xmlns:a16="http://schemas.microsoft.com/office/drawing/2014/main" id="{1B8DB10E-320D-6CCD-6B8B-639AE0D32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>
            <a:extLst>
              <a:ext uri="{FF2B5EF4-FFF2-40B4-BE49-F238E27FC236}">
                <a16:creationId xmlns:a16="http://schemas.microsoft.com/office/drawing/2014/main" id="{41B10DBC-4218-DF90-E8A8-5F35FE193A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2550" y="411475"/>
            <a:ext cx="8238900" cy="56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MuktaMahee Regular" pitchFamily="2" charset="77"/>
                <a:cs typeface="MuktaMahee Regular" pitchFamily="2" charset="77"/>
              </a:rPr>
              <a:t>RQ1: Results</a:t>
            </a:r>
            <a:endParaRPr dirty="0">
              <a:latin typeface="MuktaMahee Regular" pitchFamily="2" charset="77"/>
              <a:cs typeface="MuktaMahee Regular" pitchFamily="2" charset="77"/>
            </a:endParaRPr>
          </a:p>
        </p:txBody>
      </p:sp>
      <p:sp>
        <p:nvSpPr>
          <p:cNvPr id="76" name="Google Shape;76;p16">
            <a:extLst>
              <a:ext uri="{FF2B5EF4-FFF2-40B4-BE49-F238E27FC236}">
                <a16:creationId xmlns:a16="http://schemas.microsoft.com/office/drawing/2014/main" id="{32FADDCC-3306-C2DC-6390-EED5373CA87B}"/>
              </a:ext>
            </a:extLst>
          </p:cNvPr>
          <p:cNvSpPr txBox="1"/>
          <p:nvPr/>
        </p:nvSpPr>
        <p:spPr>
          <a:xfrm>
            <a:off x="990575" y="1517809"/>
            <a:ext cx="20172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bg1"/>
                </a:solidFill>
                <a:latin typeface="MuktaMahee Regular" pitchFamily="2" charset="77"/>
                <a:ea typeface="Montserrat SemiBold"/>
                <a:cs typeface="MuktaMahee Regular" pitchFamily="2" charset="77"/>
                <a:sym typeface="Montserrat SemiBold"/>
              </a:rPr>
              <a:t>Venus</a:t>
            </a:r>
            <a:endParaRPr sz="1600" dirty="0">
              <a:solidFill>
                <a:schemeClr val="bg1"/>
              </a:solidFill>
              <a:latin typeface="MuktaMahee Regular" pitchFamily="2" charset="77"/>
              <a:ea typeface="Montserrat SemiBold"/>
              <a:cs typeface="MuktaMahee Regular" pitchFamily="2" charset="77"/>
              <a:sym typeface="Montserrat SemiBold"/>
            </a:endParaRPr>
          </a:p>
        </p:txBody>
      </p:sp>
      <p:sp>
        <p:nvSpPr>
          <p:cNvPr id="3" name="Google Shape;72;p16">
            <a:extLst>
              <a:ext uri="{FF2B5EF4-FFF2-40B4-BE49-F238E27FC236}">
                <a16:creationId xmlns:a16="http://schemas.microsoft.com/office/drawing/2014/main" id="{D6976834-6B48-F3B5-522E-0CE8186AFFD3}"/>
              </a:ext>
            </a:extLst>
          </p:cNvPr>
          <p:cNvSpPr/>
          <p:nvPr/>
        </p:nvSpPr>
        <p:spPr>
          <a:xfrm>
            <a:off x="723406" y="1479880"/>
            <a:ext cx="2446200" cy="2962731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uktaMahee Regular" pitchFamily="2" charset="77"/>
              <a:ea typeface="Montserrat Medium"/>
              <a:cs typeface="MuktaMahee Regular" pitchFamily="2" charset="77"/>
              <a:sym typeface="Montserrat Medium"/>
            </a:endParaRPr>
          </a:p>
        </p:txBody>
      </p:sp>
      <p:sp>
        <p:nvSpPr>
          <p:cNvPr id="4" name="Google Shape;83;p16">
            <a:extLst>
              <a:ext uri="{FF2B5EF4-FFF2-40B4-BE49-F238E27FC236}">
                <a16:creationId xmlns:a16="http://schemas.microsoft.com/office/drawing/2014/main" id="{EBC47609-F37E-53F9-D270-2E0B86AF8EAB}"/>
              </a:ext>
            </a:extLst>
          </p:cNvPr>
          <p:cNvSpPr txBox="1"/>
          <p:nvPr/>
        </p:nvSpPr>
        <p:spPr>
          <a:xfrm>
            <a:off x="891481" y="2105419"/>
            <a:ext cx="2246875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rPr>
              <a:t>Understanding the Customer</a:t>
            </a:r>
            <a:endParaRPr sz="1100" dirty="0">
              <a:solidFill>
                <a:schemeClr val="bg1"/>
              </a:solidFill>
              <a:latin typeface="MuktaMahee Regular" pitchFamily="2" charset="77"/>
              <a:ea typeface="Montserrat Medium"/>
              <a:cs typeface="MuktaMahee Regular" pitchFamily="2" charset="77"/>
              <a:sym typeface="Montserrat Medium"/>
            </a:endParaRPr>
          </a:p>
        </p:txBody>
      </p:sp>
      <p:sp>
        <p:nvSpPr>
          <p:cNvPr id="5" name="Google Shape;84;p16">
            <a:extLst>
              <a:ext uri="{FF2B5EF4-FFF2-40B4-BE49-F238E27FC236}">
                <a16:creationId xmlns:a16="http://schemas.microsoft.com/office/drawing/2014/main" id="{63061194-6248-9B6F-0274-5A5A4D8059DC}"/>
              </a:ext>
            </a:extLst>
          </p:cNvPr>
          <p:cNvSpPr txBox="1"/>
          <p:nvPr/>
        </p:nvSpPr>
        <p:spPr>
          <a:xfrm>
            <a:off x="891481" y="2448974"/>
            <a:ext cx="2246875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rPr>
              <a:t>Product Sense</a:t>
            </a:r>
            <a:endParaRPr sz="1100" dirty="0">
              <a:solidFill>
                <a:schemeClr val="bg1"/>
              </a:solidFill>
              <a:latin typeface="MuktaMahee Regular" pitchFamily="2" charset="77"/>
              <a:ea typeface="Montserrat Medium"/>
              <a:cs typeface="MuktaMahee Regular" pitchFamily="2" charset="77"/>
              <a:sym typeface="Montserrat Medium"/>
            </a:endParaRPr>
          </a:p>
        </p:txBody>
      </p:sp>
      <p:sp>
        <p:nvSpPr>
          <p:cNvPr id="6" name="Google Shape;85;p16">
            <a:extLst>
              <a:ext uri="{FF2B5EF4-FFF2-40B4-BE49-F238E27FC236}">
                <a16:creationId xmlns:a16="http://schemas.microsoft.com/office/drawing/2014/main" id="{ADE35F92-1DB3-69D5-CA2A-D0C9DDF61B37}"/>
              </a:ext>
            </a:extLst>
          </p:cNvPr>
          <p:cNvSpPr txBox="1"/>
          <p:nvPr/>
        </p:nvSpPr>
        <p:spPr>
          <a:xfrm>
            <a:off x="891481" y="2792529"/>
            <a:ext cx="2246875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rPr>
              <a:t>Market Research &amp; Understanding</a:t>
            </a:r>
            <a:endParaRPr sz="1100" dirty="0">
              <a:solidFill>
                <a:schemeClr val="bg1"/>
              </a:solidFill>
              <a:latin typeface="MuktaMahee Regular" pitchFamily="2" charset="77"/>
              <a:ea typeface="Montserrat Medium"/>
              <a:cs typeface="MuktaMahee Regular" pitchFamily="2" charset="77"/>
              <a:sym typeface="Montserrat Medium"/>
            </a:endParaRPr>
          </a:p>
        </p:txBody>
      </p:sp>
      <p:sp>
        <p:nvSpPr>
          <p:cNvPr id="7" name="Google Shape;86;p16">
            <a:extLst>
              <a:ext uri="{FF2B5EF4-FFF2-40B4-BE49-F238E27FC236}">
                <a16:creationId xmlns:a16="http://schemas.microsoft.com/office/drawing/2014/main" id="{E222823C-52F4-1100-A653-7043BF469F23}"/>
              </a:ext>
            </a:extLst>
          </p:cNvPr>
          <p:cNvSpPr txBox="1"/>
          <p:nvPr/>
        </p:nvSpPr>
        <p:spPr>
          <a:xfrm>
            <a:off x="891481" y="3136084"/>
            <a:ext cx="2246875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rPr>
              <a:t>Data-Driven Decision Making</a:t>
            </a:r>
            <a:endParaRPr sz="1100" dirty="0">
              <a:solidFill>
                <a:schemeClr val="bg1"/>
              </a:solidFill>
              <a:latin typeface="MuktaMahee Regular" pitchFamily="2" charset="77"/>
              <a:ea typeface="Montserrat Medium"/>
              <a:cs typeface="MuktaMahee Regular" pitchFamily="2" charset="77"/>
              <a:sym typeface="Montserrat Medium"/>
            </a:endParaRPr>
          </a:p>
        </p:txBody>
      </p:sp>
      <p:sp>
        <p:nvSpPr>
          <p:cNvPr id="8" name="Google Shape;87;p16">
            <a:extLst>
              <a:ext uri="{FF2B5EF4-FFF2-40B4-BE49-F238E27FC236}">
                <a16:creationId xmlns:a16="http://schemas.microsoft.com/office/drawing/2014/main" id="{68BF5256-7C92-13D2-0922-6890EC6A2B31}"/>
              </a:ext>
            </a:extLst>
          </p:cNvPr>
          <p:cNvSpPr txBox="1"/>
          <p:nvPr/>
        </p:nvSpPr>
        <p:spPr>
          <a:xfrm>
            <a:off x="891481" y="3479639"/>
            <a:ext cx="2246875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rPr>
              <a:t>Prioritization</a:t>
            </a:r>
            <a:endParaRPr sz="1100" dirty="0">
              <a:solidFill>
                <a:schemeClr val="bg1"/>
              </a:solidFill>
              <a:latin typeface="MuktaMahee Regular" pitchFamily="2" charset="77"/>
              <a:ea typeface="Montserrat Medium"/>
              <a:cs typeface="MuktaMahee Regular" pitchFamily="2" charset="77"/>
              <a:sym typeface="Montserrat Medium"/>
            </a:endParaRPr>
          </a:p>
        </p:txBody>
      </p:sp>
      <p:sp>
        <p:nvSpPr>
          <p:cNvPr id="9" name="Google Shape;88;p16">
            <a:extLst>
              <a:ext uri="{FF2B5EF4-FFF2-40B4-BE49-F238E27FC236}">
                <a16:creationId xmlns:a16="http://schemas.microsoft.com/office/drawing/2014/main" id="{1E2997C2-72DE-CDFD-BB00-8AEA63B96F1F}"/>
              </a:ext>
            </a:extLst>
          </p:cNvPr>
          <p:cNvSpPr txBox="1"/>
          <p:nvPr/>
        </p:nvSpPr>
        <p:spPr>
          <a:xfrm>
            <a:off x="891481" y="3823194"/>
            <a:ext cx="2246875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rPr>
              <a:t>Marketing &amp; Go To Market</a:t>
            </a:r>
            <a:endParaRPr sz="1100" dirty="0">
              <a:solidFill>
                <a:schemeClr val="bg1"/>
              </a:solidFill>
              <a:latin typeface="MuktaMahee Regular" pitchFamily="2" charset="77"/>
              <a:ea typeface="Montserrat Medium"/>
              <a:cs typeface="MuktaMahee Regular" pitchFamily="2" charset="77"/>
              <a:sym typeface="Montserrat Medium"/>
            </a:endParaRPr>
          </a:p>
        </p:txBody>
      </p:sp>
      <p:sp>
        <p:nvSpPr>
          <p:cNvPr id="10" name="Google Shape;88;p16">
            <a:extLst>
              <a:ext uri="{FF2B5EF4-FFF2-40B4-BE49-F238E27FC236}">
                <a16:creationId xmlns:a16="http://schemas.microsoft.com/office/drawing/2014/main" id="{EF150146-D2F9-539B-4C0F-33CCC2FC4AE1}"/>
              </a:ext>
            </a:extLst>
          </p:cNvPr>
          <p:cNvSpPr txBox="1"/>
          <p:nvPr/>
        </p:nvSpPr>
        <p:spPr>
          <a:xfrm>
            <a:off x="891481" y="4166747"/>
            <a:ext cx="2246875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rPr>
              <a:t>Understanding the Problem</a:t>
            </a:r>
            <a:endParaRPr sz="1100" dirty="0">
              <a:solidFill>
                <a:schemeClr val="bg1"/>
              </a:solidFill>
              <a:latin typeface="MuktaMahee Regular" pitchFamily="2" charset="77"/>
              <a:ea typeface="Montserrat Medium"/>
              <a:cs typeface="MuktaMahee Regular" pitchFamily="2" charset="77"/>
              <a:sym typeface="Montserrat Medium"/>
            </a:endParaRPr>
          </a:p>
        </p:txBody>
      </p:sp>
      <p:sp>
        <p:nvSpPr>
          <p:cNvPr id="12" name="Google Shape;106;p16">
            <a:extLst>
              <a:ext uri="{FF2B5EF4-FFF2-40B4-BE49-F238E27FC236}">
                <a16:creationId xmlns:a16="http://schemas.microsoft.com/office/drawing/2014/main" id="{EEED3603-2A61-A5F1-7AB4-F0908DF5B46E}"/>
              </a:ext>
            </a:extLst>
          </p:cNvPr>
          <p:cNvSpPr txBox="1"/>
          <p:nvPr/>
        </p:nvSpPr>
        <p:spPr>
          <a:xfrm>
            <a:off x="723406" y="1758751"/>
            <a:ext cx="24462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chemeClr val="bg1"/>
                </a:solidFill>
                <a:latin typeface="MuktaMahee Regular" pitchFamily="2" charset="77"/>
                <a:ea typeface="Montserrat SemiBold"/>
                <a:cs typeface="MuktaMahee Regular" pitchFamily="2" charset="77"/>
                <a:sym typeface="Montserrat SemiBold"/>
              </a:rPr>
              <a:t>3.1 Business Knowledge</a:t>
            </a:r>
            <a:endParaRPr sz="1700" dirty="0">
              <a:solidFill>
                <a:schemeClr val="bg1"/>
              </a:solidFill>
              <a:latin typeface="MuktaMahee Regular" pitchFamily="2" charset="77"/>
              <a:ea typeface="Montserrat SemiBold"/>
              <a:cs typeface="MuktaMahee Regular" pitchFamily="2" charset="77"/>
              <a:sym typeface="Montserrat SemiBold"/>
            </a:endParaRPr>
          </a:p>
        </p:txBody>
      </p:sp>
      <p:grpSp>
        <p:nvGrpSpPr>
          <p:cNvPr id="14" name="Google Shape;669;p52">
            <a:extLst>
              <a:ext uri="{FF2B5EF4-FFF2-40B4-BE49-F238E27FC236}">
                <a16:creationId xmlns:a16="http://schemas.microsoft.com/office/drawing/2014/main" id="{C00EEC6D-E69E-7BA3-FAF9-D755A9EB10F7}"/>
              </a:ext>
            </a:extLst>
          </p:cNvPr>
          <p:cNvGrpSpPr/>
          <p:nvPr/>
        </p:nvGrpSpPr>
        <p:grpSpPr>
          <a:xfrm>
            <a:off x="3072000" y="441629"/>
            <a:ext cx="476376" cy="501291"/>
            <a:chOff x="4982500" y="2286175"/>
            <a:chExt cx="690900" cy="701400"/>
          </a:xfrm>
        </p:grpSpPr>
        <p:sp>
          <p:nvSpPr>
            <p:cNvPr id="15" name="Google Shape;670;p52">
              <a:extLst>
                <a:ext uri="{FF2B5EF4-FFF2-40B4-BE49-F238E27FC236}">
                  <a16:creationId xmlns:a16="http://schemas.microsoft.com/office/drawing/2014/main" id="{7AA00D71-106F-4C8A-5B69-6BB7DF272F22}"/>
                </a:ext>
              </a:extLst>
            </p:cNvPr>
            <p:cNvSpPr/>
            <p:nvPr/>
          </p:nvSpPr>
          <p:spPr>
            <a:xfrm>
              <a:off x="4982500" y="2286175"/>
              <a:ext cx="690900" cy="701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owun Batang"/>
                <a:ea typeface="Gowun Batang"/>
                <a:cs typeface="Gowun Batang"/>
                <a:sym typeface="Gowun Batang"/>
              </a:endParaRPr>
            </a:p>
          </p:txBody>
        </p:sp>
        <p:pic>
          <p:nvPicPr>
            <p:cNvPr id="16" name="Google Shape;671;p52" title="open-book.png">
              <a:extLst>
                <a:ext uri="{FF2B5EF4-FFF2-40B4-BE49-F238E27FC236}">
                  <a16:creationId xmlns:a16="http://schemas.microsoft.com/office/drawing/2014/main" id="{1E96684E-AFD9-4DEB-A792-51CA63D3EA1E}"/>
                </a:ext>
              </a:extLst>
            </p:cNvPr>
            <p:cNvPicPr preferRelativeResize="0"/>
            <p:nvPr/>
          </p:nvPicPr>
          <p:blipFill>
            <a:blip r:embed="rId3">
              <a:alphaModFix amt="90000"/>
            </a:blip>
            <a:stretch>
              <a:fillRect/>
            </a:stretch>
          </p:blipFill>
          <p:spPr>
            <a:xfrm>
              <a:off x="5124060" y="2432985"/>
              <a:ext cx="407775" cy="4077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Google Shape;72;p16">
            <a:extLst>
              <a:ext uri="{FF2B5EF4-FFF2-40B4-BE49-F238E27FC236}">
                <a16:creationId xmlns:a16="http://schemas.microsoft.com/office/drawing/2014/main" id="{88E6745A-3F43-179A-A11A-0EAFB5329243}"/>
              </a:ext>
            </a:extLst>
          </p:cNvPr>
          <p:cNvSpPr/>
          <p:nvPr/>
        </p:nvSpPr>
        <p:spPr>
          <a:xfrm>
            <a:off x="3324020" y="1479880"/>
            <a:ext cx="2446200" cy="2962731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uktaMahee Regular" pitchFamily="2" charset="77"/>
              <a:ea typeface="Montserrat Medium"/>
              <a:cs typeface="MuktaMahee Regular" pitchFamily="2" charset="77"/>
              <a:sym typeface="Montserrat Medium"/>
            </a:endParaRPr>
          </a:p>
        </p:txBody>
      </p:sp>
      <p:sp>
        <p:nvSpPr>
          <p:cNvPr id="18" name="Google Shape;83;p16">
            <a:extLst>
              <a:ext uri="{FF2B5EF4-FFF2-40B4-BE49-F238E27FC236}">
                <a16:creationId xmlns:a16="http://schemas.microsoft.com/office/drawing/2014/main" id="{FD8625AB-C8DE-B9B7-0E54-3D3C35E0AF1B}"/>
              </a:ext>
            </a:extLst>
          </p:cNvPr>
          <p:cNvSpPr txBox="1"/>
          <p:nvPr/>
        </p:nvSpPr>
        <p:spPr>
          <a:xfrm>
            <a:off x="3492095" y="2103899"/>
            <a:ext cx="2246875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rPr>
              <a:t>Software Development Skills</a:t>
            </a:r>
            <a:endParaRPr sz="1100" dirty="0">
              <a:solidFill>
                <a:schemeClr val="bg1"/>
              </a:solidFill>
              <a:latin typeface="MuktaMahee Regular" pitchFamily="2" charset="77"/>
              <a:ea typeface="Montserrat Medium"/>
              <a:cs typeface="MuktaMahee Regular" pitchFamily="2" charset="77"/>
              <a:sym typeface="Montserrat Medium"/>
            </a:endParaRPr>
          </a:p>
        </p:txBody>
      </p:sp>
      <p:sp>
        <p:nvSpPr>
          <p:cNvPr id="19" name="Google Shape;84;p16">
            <a:extLst>
              <a:ext uri="{FF2B5EF4-FFF2-40B4-BE49-F238E27FC236}">
                <a16:creationId xmlns:a16="http://schemas.microsoft.com/office/drawing/2014/main" id="{03526FFF-534F-B17D-069D-286B55B510BF}"/>
              </a:ext>
            </a:extLst>
          </p:cNvPr>
          <p:cNvSpPr txBox="1"/>
          <p:nvPr/>
        </p:nvSpPr>
        <p:spPr>
          <a:xfrm>
            <a:off x="3492095" y="2452874"/>
            <a:ext cx="2246875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rPr>
              <a:t>Data Analysis</a:t>
            </a:r>
            <a:endParaRPr sz="1100" dirty="0">
              <a:solidFill>
                <a:schemeClr val="bg1"/>
              </a:solidFill>
              <a:latin typeface="MuktaMahee Regular" pitchFamily="2" charset="77"/>
              <a:ea typeface="Montserrat Medium"/>
              <a:cs typeface="MuktaMahee Regular" pitchFamily="2" charset="77"/>
              <a:sym typeface="Montserrat Medium"/>
            </a:endParaRPr>
          </a:p>
        </p:txBody>
      </p:sp>
      <p:sp>
        <p:nvSpPr>
          <p:cNvPr id="20" name="Google Shape;85;p16">
            <a:extLst>
              <a:ext uri="{FF2B5EF4-FFF2-40B4-BE49-F238E27FC236}">
                <a16:creationId xmlns:a16="http://schemas.microsoft.com/office/drawing/2014/main" id="{B4A1EE92-1C30-EFED-E7AD-EA30A95FB07E}"/>
              </a:ext>
            </a:extLst>
          </p:cNvPr>
          <p:cNvSpPr txBox="1"/>
          <p:nvPr/>
        </p:nvSpPr>
        <p:spPr>
          <a:xfrm>
            <a:off x="3492095" y="2801849"/>
            <a:ext cx="2246875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rPr>
              <a:t>Design Thinking</a:t>
            </a:r>
            <a:endParaRPr sz="1100" dirty="0">
              <a:solidFill>
                <a:schemeClr val="bg1"/>
              </a:solidFill>
              <a:latin typeface="MuktaMahee Regular" pitchFamily="2" charset="77"/>
              <a:ea typeface="Montserrat Medium"/>
              <a:cs typeface="MuktaMahee Regular" pitchFamily="2" charset="77"/>
              <a:sym typeface="Montserrat Medium"/>
            </a:endParaRPr>
          </a:p>
        </p:txBody>
      </p:sp>
      <p:sp>
        <p:nvSpPr>
          <p:cNvPr id="21" name="Google Shape;86;p16">
            <a:extLst>
              <a:ext uri="{FF2B5EF4-FFF2-40B4-BE49-F238E27FC236}">
                <a16:creationId xmlns:a16="http://schemas.microsoft.com/office/drawing/2014/main" id="{5D3FA6D2-CFA0-C3EF-061D-DB52F25982D7}"/>
              </a:ext>
            </a:extLst>
          </p:cNvPr>
          <p:cNvSpPr txBox="1"/>
          <p:nvPr/>
        </p:nvSpPr>
        <p:spPr>
          <a:xfrm>
            <a:off x="3492095" y="3150824"/>
            <a:ext cx="2246875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rPr>
              <a:t>Domain-Specific Knowledge</a:t>
            </a:r>
            <a:endParaRPr sz="1100" dirty="0">
              <a:solidFill>
                <a:schemeClr val="bg1"/>
              </a:solidFill>
              <a:latin typeface="MuktaMahee Regular" pitchFamily="2" charset="77"/>
              <a:ea typeface="Montserrat Medium"/>
              <a:cs typeface="MuktaMahee Regular" pitchFamily="2" charset="77"/>
              <a:sym typeface="Montserrat Medium"/>
            </a:endParaRPr>
          </a:p>
        </p:txBody>
      </p:sp>
      <p:sp>
        <p:nvSpPr>
          <p:cNvPr id="22" name="Google Shape;87;p16">
            <a:extLst>
              <a:ext uri="{FF2B5EF4-FFF2-40B4-BE49-F238E27FC236}">
                <a16:creationId xmlns:a16="http://schemas.microsoft.com/office/drawing/2014/main" id="{C15F853C-B8A2-071A-A8A4-E9060A650B4A}"/>
              </a:ext>
            </a:extLst>
          </p:cNvPr>
          <p:cNvSpPr txBox="1"/>
          <p:nvPr/>
        </p:nvSpPr>
        <p:spPr>
          <a:xfrm>
            <a:off x="3492095" y="3499799"/>
            <a:ext cx="2246875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rPr>
              <a:t>Human-Computer Interaction</a:t>
            </a:r>
            <a:endParaRPr sz="1100" dirty="0">
              <a:solidFill>
                <a:schemeClr val="bg1"/>
              </a:solidFill>
              <a:latin typeface="MuktaMahee Regular" pitchFamily="2" charset="77"/>
              <a:ea typeface="Montserrat Medium"/>
              <a:cs typeface="MuktaMahee Regular" pitchFamily="2" charset="77"/>
              <a:sym typeface="Montserrat Medium"/>
            </a:endParaRPr>
          </a:p>
        </p:txBody>
      </p:sp>
      <p:sp>
        <p:nvSpPr>
          <p:cNvPr id="23" name="Google Shape;88;p16">
            <a:extLst>
              <a:ext uri="{FF2B5EF4-FFF2-40B4-BE49-F238E27FC236}">
                <a16:creationId xmlns:a16="http://schemas.microsoft.com/office/drawing/2014/main" id="{A326F635-3F7E-841D-9907-3DC5753C20D1}"/>
              </a:ext>
            </a:extLst>
          </p:cNvPr>
          <p:cNvSpPr txBox="1"/>
          <p:nvPr/>
        </p:nvSpPr>
        <p:spPr>
          <a:xfrm>
            <a:off x="3491364" y="3848775"/>
            <a:ext cx="2322551" cy="37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rPr>
              <a:t>Software Development Methodologies</a:t>
            </a:r>
            <a:endParaRPr sz="1100" dirty="0">
              <a:solidFill>
                <a:schemeClr val="bg1"/>
              </a:solidFill>
              <a:latin typeface="MuktaMahee Regular" pitchFamily="2" charset="77"/>
              <a:ea typeface="Montserrat Medium"/>
              <a:cs typeface="MuktaMahee Regular" pitchFamily="2" charset="77"/>
              <a:sym typeface="Montserrat Medium"/>
            </a:endParaRPr>
          </a:p>
        </p:txBody>
      </p:sp>
      <p:sp>
        <p:nvSpPr>
          <p:cNvPr id="33" name="Google Shape;106;p16">
            <a:extLst>
              <a:ext uri="{FF2B5EF4-FFF2-40B4-BE49-F238E27FC236}">
                <a16:creationId xmlns:a16="http://schemas.microsoft.com/office/drawing/2014/main" id="{727260FC-C5BF-4431-44A3-B54680CD9260}"/>
              </a:ext>
            </a:extLst>
          </p:cNvPr>
          <p:cNvSpPr txBox="1"/>
          <p:nvPr/>
        </p:nvSpPr>
        <p:spPr>
          <a:xfrm>
            <a:off x="3324020" y="1758751"/>
            <a:ext cx="24462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chemeClr val="bg1"/>
                </a:solidFill>
                <a:latin typeface="MuktaMahee Regular" pitchFamily="2" charset="77"/>
                <a:ea typeface="Montserrat SemiBold"/>
                <a:cs typeface="MuktaMahee Regular" pitchFamily="2" charset="77"/>
                <a:sym typeface="Montserrat SemiBold"/>
              </a:rPr>
              <a:t>3.2 Technical Knowledge</a:t>
            </a:r>
            <a:endParaRPr sz="1700" dirty="0">
              <a:solidFill>
                <a:schemeClr val="bg1"/>
              </a:solidFill>
              <a:latin typeface="MuktaMahee Regular" pitchFamily="2" charset="77"/>
              <a:ea typeface="Montserrat SemiBold"/>
              <a:cs typeface="MuktaMahee Regular" pitchFamily="2" charset="77"/>
              <a:sym typeface="Montserrat SemiBold"/>
            </a:endParaRPr>
          </a:p>
        </p:txBody>
      </p:sp>
      <p:sp>
        <p:nvSpPr>
          <p:cNvPr id="37" name="Google Shape;72;p16">
            <a:extLst>
              <a:ext uri="{FF2B5EF4-FFF2-40B4-BE49-F238E27FC236}">
                <a16:creationId xmlns:a16="http://schemas.microsoft.com/office/drawing/2014/main" id="{A0BFF0BD-3A6D-6A16-E2D1-F042B11F6FAA}"/>
              </a:ext>
            </a:extLst>
          </p:cNvPr>
          <p:cNvSpPr/>
          <p:nvPr/>
        </p:nvSpPr>
        <p:spPr>
          <a:xfrm>
            <a:off x="5938295" y="1479880"/>
            <a:ext cx="2446200" cy="2962731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uktaMahee Regular" pitchFamily="2" charset="77"/>
              <a:ea typeface="Montserrat Medium"/>
              <a:cs typeface="MuktaMahee Regular" pitchFamily="2" charset="77"/>
              <a:sym typeface="Montserrat Medium"/>
            </a:endParaRPr>
          </a:p>
        </p:txBody>
      </p:sp>
      <p:sp>
        <p:nvSpPr>
          <p:cNvPr id="38" name="Google Shape;83;p16">
            <a:extLst>
              <a:ext uri="{FF2B5EF4-FFF2-40B4-BE49-F238E27FC236}">
                <a16:creationId xmlns:a16="http://schemas.microsoft.com/office/drawing/2014/main" id="{51230CDF-4743-228C-9392-E133A72BDDDE}"/>
              </a:ext>
            </a:extLst>
          </p:cNvPr>
          <p:cNvSpPr txBox="1"/>
          <p:nvPr/>
        </p:nvSpPr>
        <p:spPr>
          <a:xfrm>
            <a:off x="6093655" y="2098143"/>
            <a:ext cx="2246875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rPr>
              <a:t>Stakeholder Communication</a:t>
            </a:r>
            <a:endParaRPr sz="1100" dirty="0">
              <a:solidFill>
                <a:schemeClr val="bg1"/>
              </a:solidFill>
              <a:latin typeface="MuktaMahee Regular" pitchFamily="2" charset="77"/>
              <a:ea typeface="Montserrat Medium"/>
              <a:cs typeface="MuktaMahee Regular" pitchFamily="2" charset="77"/>
              <a:sym typeface="Montserrat Medium"/>
            </a:endParaRPr>
          </a:p>
        </p:txBody>
      </p:sp>
      <p:sp>
        <p:nvSpPr>
          <p:cNvPr id="39" name="Google Shape;84;p16">
            <a:extLst>
              <a:ext uri="{FF2B5EF4-FFF2-40B4-BE49-F238E27FC236}">
                <a16:creationId xmlns:a16="http://schemas.microsoft.com/office/drawing/2014/main" id="{F9A7AF94-A6E3-6377-2E21-3A1DE32315B9}"/>
              </a:ext>
            </a:extLst>
          </p:cNvPr>
          <p:cNvSpPr txBox="1"/>
          <p:nvPr/>
        </p:nvSpPr>
        <p:spPr>
          <a:xfrm>
            <a:off x="6093118" y="2392825"/>
            <a:ext cx="2246875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rPr>
              <a:t>Interpersonal Communication</a:t>
            </a:r>
            <a:endParaRPr sz="1100" dirty="0">
              <a:solidFill>
                <a:schemeClr val="bg1"/>
              </a:solidFill>
              <a:latin typeface="MuktaMahee Regular" pitchFamily="2" charset="77"/>
              <a:ea typeface="Montserrat Medium"/>
              <a:cs typeface="MuktaMahee Regular" pitchFamily="2" charset="77"/>
              <a:sym typeface="Montserrat Medium"/>
            </a:endParaRPr>
          </a:p>
        </p:txBody>
      </p:sp>
      <p:sp>
        <p:nvSpPr>
          <p:cNvPr id="40" name="Google Shape;85;p16">
            <a:extLst>
              <a:ext uri="{FF2B5EF4-FFF2-40B4-BE49-F238E27FC236}">
                <a16:creationId xmlns:a16="http://schemas.microsoft.com/office/drawing/2014/main" id="{7251E07C-7479-0AB3-31FB-56494435E0DF}"/>
              </a:ext>
            </a:extLst>
          </p:cNvPr>
          <p:cNvSpPr txBox="1"/>
          <p:nvPr/>
        </p:nvSpPr>
        <p:spPr>
          <a:xfrm>
            <a:off x="6106370" y="2687507"/>
            <a:ext cx="2246875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rPr>
              <a:t>Writing</a:t>
            </a:r>
            <a:endParaRPr sz="1100" dirty="0">
              <a:solidFill>
                <a:schemeClr val="bg1"/>
              </a:solidFill>
              <a:latin typeface="MuktaMahee Regular" pitchFamily="2" charset="77"/>
              <a:ea typeface="Montserrat Medium"/>
              <a:cs typeface="MuktaMahee Regular" pitchFamily="2" charset="77"/>
              <a:sym typeface="Montserrat Medium"/>
            </a:endParaRPr>
          </a:p>
        </p:txBody>
      </p:sp>
      <p:sp>
        <p:nvSpPr>
          <p:cNvPr id="41" name="Google Shape;86;p16">
            <a:extLst>
              <a:ext uri="{FF2B5EF4-FFF2-40B4-BE49-F238E27FC236}">
                <a16:creationId xmlns:a16="http://schemas.microsoft.com/office/drawing/2014/main" id="{0CCF468C-F93F-48A1-328C-2DB931548BE1}"/>
              </a:ext>
            </a:extLst>
          </p:cNvPr>
          <p:cNvSpPr txBox="1"/>
          <p:nvPr/>
        </p:nvSpPr>
        <p:spPr>
          <a:xfrm>
            <a:off x="6106370" y="2982189"/>
            <a:ext cx="2246875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rPr>
              <a:t>Conflict Resolution</a:t>
            </a:r>
            <a:endParaRPr sz="1100" dirty="0">
              <a:solidFill>
                <a:schemeClr val="bg1"/>
              </a:solidFill>
              <a:latin typeface="MuktaMahee Regular" pitchFamily="2" charset="77"/>
              <a:ea typeface="Montserrat Medium"/>
              <a:cs typeface="MuktaMahee Regular" pitchFamily="2" charset="77"/>
              <a:sym typeface="Montserrat Medium"/>
            </a:endParaRPr>
          </a:p>
        </p:txBody>
      </p:sp>
      <p:sp>
        <p:nvSpPr>
          <p:cNvPr id="42" name="Google Shape;87;p16">
            <a:extLst>
              <a:ext uri="{FF2B5EF4-FFF2-40B4-BE49-F238E27FC236}">
                <a16:creationId xmlns:a16="http://schemas.microsoft.com/office/drawing/2014/main" id="{C823F975-D294-1096-C5D5-E7F6603D8273}"/>
              </a:ext>
            </a:extLst>
          </p:cNvPr>
          <p:cNvSpPr txBox="1"/>
          <p:nvPr/>
        </p:nvSpPr>
        <p:spPr>
          <a:xfrm>
            <a:off x="6106370" y="3276871"/>
            <a:ext cx="2246875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rPr>
              <a:t>Critical Thinking</a:t>
            </a:r>
            <a:endParaRPr sz="1100" dirty="0">
              <a:solidFill>
                <a:schemeClr val="bg1"/>
              </a:solidFill>
              <a:latin typeface="MuktaMahee Regular" pitchFamily="2" charset="77"/>
              <a:ea typeface="Montserrat Medium"/>
              <a:cs typeface="MuktaMahee Regular" pitchFamily="2" charset="77"/>
              <a:sym typeface="Montserrat Medium"/>
            </a:endParaRPr>
          </a:p>
        </p:txBody>
      </p:sp>
      <p:sp>
        <p:nvSpPr>
          <p:cNvPr id="43" name="Google Shape;88;p16">
            <a:extLst>
              <a:ext uri="{FF2B5EF4-FFF2-40B4-BE49-F238E27FC236}">
                <a16:creationId xmlns:a16="http://schemas.microsoft.com/office/drawing/2014/main" id="{C2235873-97DF-9383-7ADD-FB90951366EA}"/>
              </a:ext>
            </a:extLst>
          </p:cNvPr>
          <p:cNvSpPr txBox="1"/>
          <p:nvPr/>
        </p:nvSpPr>
        <p:spPr>
          <a:xfrm>
            <a:off x="6106370" y="3571553"/>
            <a:ext cx="2246875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rPr>
              <a:t>Empathy</a:t>
            </a:r>
            <a:endParaRPr sz="1100" dirty="0">
              <a:solidFill>
                <a:schemeClr val="bg1"/>
              </a:solidFill>
              <a:latin typeface="MuktaMahee Regular" pitchFamily="2" charset="77"/>
              <a:ea typeface="Montserrat Medium"/>
              <a:cs typeface="MuktaMahee Regular" pitchFamily="2" charset="77"/>
              <a:sym typeface="Montserrat Medium"/>
            </a:endParaRPr>
          </a:p>
        </p:txBody>
      </p:sp>
      <p:sp>
        <p:nvSpPr>
          <p:cNvPr id="44" name="Google Shape;88;p16">
            <a:extLst>
              <a:ext uri="{FF2B5EF4-FFF2-40B4-BE49-F238E27FC236}">
                <a16:creationId xmlns:a16="http://schemas.microsoft.com/office/drawing/2014/main" id="{A685FA5E-19D1-068A-AD5B-59ACC9E082C1}"/>
              </a:ext>
            </a:extLst>
          </p:cNvPr>
          <p:cNvSpPr txBox="1"/>
          <p:nvPr/>
        </p:nvSpPr>
        <p:spPr>
          <a:xfrm>
            <a:off x="6111529" y="3866235"/>
            <a:ext cx="2246875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rPr>
              <a:t>Leadership</a:t>
            </a:r>
            <a:endParaRPr sz="1100" dirty="0">
              <a:solidFill>
                <a:schemeClr val="bg1"/>
              </a:solidFill>
              <a:latin typeface="MuktaMahee Regular" pitchFamily="2" charset="77"/>
              <a:ea typeface="Montserrat Medium"/>
              <a:cs typeface="MuktaMahee Regular" pitchFamily="2" charset="77"/>
              <a:sym typeface="Montserrat Medium"/>
            </a:endParaRPr>
          </a:p>
        </p:txBody>
      </p:sp>
      <p:sp>
        <p:nvSpPr>
          <p:cNvPr id="53" name="Google Shape;106;p16">
            <a:extLst>
              <a:ext uri="{FF2B5EF4-FFF2-40B4-BE49-F238E27FC236}">
                <a16:creationId xmlns:a16="http://schemas.microsoft.com/office/drawing/2014/main" id="{716A56B5-ABC3-A08F-6C24-8984E1229AA8}"/>
              </a:ext>
            </a:extLst>
          </p:cNvPr>
          <p:cNvSpPr txBox="1"/>
          <p:nvPr/>
        </p:nvSpPr>
        <p:spPr>
          <a:xfrm>
            <a:off x="5938295" y="1758751"/>
            <a:ext cx="24462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chemeClr val="bg1"/>
                </a:solidFill>
                <a:latin typeface="MuktaMahee Regular" pitchFamily="2" charset="77"/>
                <a:ea typeface="Montserrat SemiBold"/>
                <a:cs typeface="MuktaMahee Regular" pitchFamily="2" charset="77"/>
                <a:sym typeface="Montserrat SemiBold"/>
              </a:rPr>
              <a:t>3.3 Soft Skills</a:t>
            </a:r>
            <a:endParaRPr sz="1700" dirty="0">
              <a:solidFill>
                <a:schemeClr val="bg1"/>
              </a:solidFill>
              <a:latin typeface="MuktaMahee Regular" pitchFamily="2" charset="77"/>
              <a:ea typeface="Montserrat SemiBold"/>
              <a:cs typeface="MuktaMahee Regular" pitchFamily="2" charset="77"/>
              <a:sym typeface="Montserrat SemiBold"/>
            </a:endParaRPr>
          </a:p>
        </p:txBody>
      </p:sp>
      <p:sp>
        <p:nvSpPr>
          <p:cNvPr id="55" name="Google Shape;88;p16">
            <a:extLst>
              <a:ext uri="{FF2B5EF4-FFF2-40B4-BE49-F238E27FC236}">
                <a16:creationId xmlns:a16="http://schemas.microsoft.com/office/drawing/2014/main" id="{40DEFA48-7F59-96C0-8D5F-4AA96837E8C5}"/>
              </a:ext>
            </a:extLst>
          </p:cNvPr>
          <p:cNvSpPr txBox="1"/>
          <p:nvPr/>
        </p:nvSpPr>
        <p:spPr>
          <a:xfrm>
            <a:off x="6106370" y="4160920"/>
            <a:ext cx="2246875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rPr>
              <a:t>Time Management</a:t>
            </a:r>
            <a:endParaRPr sz="1100" dirty="0">
              <a:solidFill>
                <a:schemeClr val="bg1"/>
              </a:solidFill>
              <a:latin typeface="MuktaMahee Regular" pitchFamily="2" charset="77"/>
              <a:ea typeface="Montserrat Medium"/>
              <a:cs typeface="MuktaMahee Regular" pitchFamily="2" charset="77"/>
              <a:sym typeface="Montserrat Medium"/>
            </a:endParaRPr>
          </a:p>
        </p:txBody>
      </p:sp>
      <p:sp>
        <p:nvSpPr>
          <p:cNvPr id="69" name="Google Shape;119;p16">
            <a:extLst>
              <a:ext uri="{FF2B5EF4-FFF2-40B4-BE49-F238E27FC236}">
                <a16:creationId xmlns:a16="http://schemas.microsoft.com/office/drawing/2014/main" id="{2FF590A1-3CBC-565A-10DD-D6B77C612700}"/>
              </a:ext>
            </a:extLst>
          </p:cNvPr>
          <p:cNvSpPr>
            <a:spLocks noChangeAspect="1"/>
          </p:cNvSpPr>
          <p:nvPr/>
        </p:nvSpPr>
        <p:spPr>
          <a:xfrm>
            <a:off x="1039156" y="1203352"/>
            <a:ext cx="457200" cy="4572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ktaMahee Regular" pitchFamily="2" charset="77"/>
              <a:ea typeface="Montserrat Medium"/>
              <a:cs typeface="MuktaMahee Regular" pitchFamily="2" charset="77"/>
              <a:sym typeface="Montserrat Medium"/>
            </a:endParaRPr>
          </a:p>
        </p:txBody>
      </p:sp>
      <p:grpSp>
        <p:nvGrpSpPr>
          <p:cNvPr id="66" name="Google Shape;12307;p75">
            <a:extLst>
              <a:ext uri="{FF2B5EF4-FFF2-40B4-BE49-F238E27FC236}">
                <a16:creationId xmlns:a16="http://schemas.microsoft.com/office/drawing/2014/main" id="{F9F0E73D-7399-6E87-6422-ABA403DCDEE5}"/>
              </a:ext>
            </a:extLst>
          </p:cNvPr>
          <p:cNvGrpSpPr>
            <a:grpSpLocks noChangeAspect="1"/>
          </p:cNvGrpSpPr>
          <p:nvPr/>
        </p:nvGrpSpPr>
        <p:grpSpPr>
          <a:xfrm>
            <a:off x="1100356" y="1276020"/>
            <a:ext cx="334800" cy="287416"/>
            <a:chOff x="6558300" y="1538193"/>
            <a:chExt cx="382788" cy="328613"/>
          </a:xfrm>
          <a:solidFill>
            <a:schemeClr val="bg1"/>
          </a:solidFill>
        </p:grpSpPr>
        <p:sp>
          <p:nvSpPr>
            <p:cNvPr id="67" name="Google Shape;12308;p75">
              <a:extLst>
                <a:ext uri="{FF2B5EF4-FFF2-40B4-BE49-F238E27FC236}">
                  <a16:creationId xmlns:a16="http://schemas.microsoft.com/office/drawing/2014/main" id="{520B2B26-C34B-B8C9-BFB1-EE0F6C457874}"/>
                </a:ext>
              </a:extLst>
            </p:cNvPr>
            <p:cNvSpPr/>
            <p:nvPr/>
          </p:nvSpPr>
          <p:spPr>
            <a:xfrm>
              <a:off x="6558300" y="1538193"/>
              <a:ext cx="382788" cy="328613"/>
            </a:xfrm>
            <a:custGeom>
              <a:avLst/>
              <a:gdLst/>
              <a:ahLst/>
              <a:cxnLst/>
              <a:rect l="l" t="t" r="r" b="b"/>
              <a:pathLst>
                <a:path w="12026" h="10324" extrusionOk="0">
                  <a:moveTo>
                    <a:pt x="6859" y="358"/>
                  </a:moveTo>
                  <a:cubicBezTo>
                    <a:pt x="7037" y="358"/>
                    <a:pt x="7204" y="477"/>
                    <a:pt x="7228" y="656"/>
                  </a:cubicBezTo>
                  <a:lnTo>
                    <a:pt x="7454" y="1691"/>
                  </a:lnTo>
                  <a:lnTo>
                    <a:pt x="4513" y="1691"/>
                  </a:lnTo>
                  <a:lnTo>
                    <a:pt x="4763" y="656"/>
                  </a:lnTo>
                  <a:cubicBezTo>
                    <a:pt x="4811" y="477"/>
                    <a:pt x="4954" y="358"/>
                    <a:pt x="5132" y="358"/>
                  </a:cubicBezTo>
                  <a:close/>
                  <a:moveTo>
                    <a:pt x="2822" y="2037"/>
                  </a:moveTo>
                  <a:lnTo>
                    <a:pt x="2822" y="5835"/>
                  </a:lnTo>
                  <a:lnTo>
                    <a:pt x="2429" y="5835"/>
                  </a:lnTo>
                  <a:lnTo>
                    <a:pt x="2429" y="2037"/>
                  </a:lnTo>
                  <a:close/>
                  <a:moveTo>
                    <a:pt x="9597" y="2037"/>
                  </a:moveTo>
                  <a:lnTo>
                    <a:pt x="9597" y="5835"/>
                  </a:lnTo>
                  <a:lnTo>
                    <a:pt x="9192" y="5835"/>
                  </a:lnTo>
                  <a:lnTo>
                    <a:pt x="9192" y="2037"/>
                  </a:lnTo>
                  <a:close/>
                  <a:moveTo>
                    <a:pt x="8835" y="2037"/>
                  </a:moveTo>
                  <a:lnTo>
                    <a:pt x="8835" y="5835"/>
                  </a:lnTo>
                  <a:lnTo>
                    <a:pt x="8823" y="5835"/>
                  </a:lnTo>
                  <a:cubicBezTo>
                    <a:pt x="8621" y="5835"/>
                    <a:pt x="8466" y="6001"/>
                    <a:pt x="8466" y="6192"/>
                  </a:cubicBezTo>
                  <a:lnTo>
                    <a:pt x="8466" y="6573"/>
                  </a:lnTo>
                  <a:lnTo>
                    <a:pt x="3561" y="6573"/>
                  </a:lnTo>
                  <a:lnTo>
                    <a:pt x="3561" y="6192"/>
                  </a:lnTo>
                  <a:cubicBezTo>
                    <a:pt x="3561" y="5978"/>
                    <a:pt x="3394" y="5835"/>
                    <a:pt x="3203" y="5835"/>
                  </a:cubicBezTo>
                  <a:lnTo>
                    <a:pt x="3180" y="5835"/>
                  </a:lnTo>
                  <a:lnTo>
                    <a:pt x="3180" y="2037"/>
                  </a:lnTo>
                  <a:close/>
                  <a:moveTo>
                    <a:pt x="2084" y="2037"/>
                  </a:moveTo>
                  <a:lnTo>
                    <a:pt x="2084" y="5835"/>
                  </a:lnTo>
                  <a:lnTo>
                    <a:pt x="2072" y="5835"/>
                  </a:lnTo>
                  <a:cubicBezTo>
                    <a:pt x="1858" y="5835"/>
                    <a:pt x="1715" y="6001"/>
                    <a:pt x="1715" y="6192"/>
                  </a:cubicBezTo>
                  <a:lnTo>
                    <a:pt x="1715" y="6573"/>
                  </a:lnTo>
                  <a:lnTo>
                    <a:pt x="1691" y="6573"/>
                  </a:lnTo>
                  <a:cubicBezTo>
                    <a:pt x="1677" y="6573"/>
                    <a:pt x="1663" y="6574"/>
                    <a:pt x="1648" y="6574"/>
                  </a:cubicBezTo>
                  <a:cubicBezTo>
                    <a:pt x="930" y="6574"/>
                    <a:pt x="358" y="5987"/>
                    <a:pt x="358" y="5251"/>
                  </a:cubicBezTo>
                  <a:lnTo>
                    <a:pt x="358" y="2620"/>
                  </a:lnTo>
                  <a:cubicBezTo>
                    <a:pt x="358" y="2299"/>
                    <a:pt x="608" y="2037"/>
                    <a:pt x="941" y="2037"/>
                  </a:cubicBezTo>
                  <a:close/>
                  <a:moveTo>
                    <a:pt x="11097" y="2049"/>
                  </a:moveTo>
                  <a:cubicBezTo>
                    <a:pt x="11419" y="2049"/>
                    <a:pt x="11681" y="2299"/>
                    <a:pt x="11681" y="2632"/>
                  </a:cubicBezTo>
                  <a:lnTo>
                    <a:pt x="11681" y="5263"/>
                  </a:lnTo>
                  <a:cubicBezTo>
                    <a:pt x="11669" y="6001"/>
                    <a:pt x="11073" y="6597"/>
                    <a:pt x="10347" y="6597"/>
                  </a:cubicBezTo>
                  <a:lnTo>
                    <a:pt x="10323" y="6204"/>
                  </a:lnTo>
                  <a:cubicBezTo>
                    <a:pt x="10323" y="6001"/>
                    <a:pt x="10168" y="5847"/>
                    <a:pt x="9966" y="5847"/>
                  </a:cubicBezTo>
                  <a:lnTo>
                    <a:pt x="9954" y="5847"/>
                  </a:lnTo>
                  <a:lnTo>
                    <a:pt x="9954" y="2049"/>
                  </a:lnTo>
                  <a:close/>
                  <a:moveTo>
                    <a:pt x="3180" y="6192"/>
                  </a:moveTo>
                  <a:cubicBezTo>
                    <a:pt x="3180" y="6192"/>
                    <a:pt x="3203" y="6192"/>
                    <a:pt x="3203" y="6204"/>
                  </a:cubicBezTo>
                  <a:lnTo>
                    <a:pt x="3203" y="7144"/>
                  </a:lnTo>
                  <a:cubicBezTo>
                    <a:pt x="3203" y="7144"/>
                    <a:pt x="3203" y="7156"/>
                    <a:pt x="3180" y="7156"/>
                  </a:cubicBezTo>
                  <a:lnTo>
                    <a:pt x="2048" y="7156"/>
                  </a:lnTo>
                  <a:cubicBezTo>
                    <a:pt x="2048" y="7156"/>
                    <a:pt x="2037" y="7156"/>
                    <a:pt x="2037" y="7144"/>
                  </a:cubicBezTo>
                  <a:lnTo>
                    <a:pt x="2037" y="6204"/>
                  </a:lnTo>
                  <a:cubicBezTo>
                    <a:pt x="2037" y="6204"/>
                    <a:pt x="2037" y="6192"/>
                    <a:pt x="2048" y="6192"/>
                  </a:cubicBezTo>
                  <a:lnTo>
                    <a:pt x="2441" y="6192"/>
                  </a:lnTo>
                  <a:lnTo>
                    <a:pt x="2441" y="6573"/>
                  </a:lnTo>
                  <a:cubicBezTo>
                    <a:pt x="2441" y="6668"/>
                    <a:pt x="2525" y="6752"/>
                    <a:pt x="2620" y="6752"/>
                  </a:cubicBezTo>
                  <a:cubicBezTo>
                    <a:pt x="2727" y="6752"/>
                    <a:pt x="2799" y="6680"/>
                    <a:pt x="2799" y="6573"/>
                  </a:cubicBezTo>
                  <a:lnTo>
                    <a:pt x="2799" y="6192"/>
                  </a:lnTo>
                  <a:close/>
                  <a:moveTo>
                    <a:pt x="9966" y="6192"/>
                  </a:moveTo>
                  <a:cubicBezTo>
                    <a:pt x="9966" y="6192"/>
                    <a:pt x="9978" y="6192"/>
                    <a:pt x="9978" y="6204"/>
                  </a:cubicBezTo>
                  <a:lnTo>
                    <a:pt x="9990" y="7144"/>
                  </a:lnTo>
                  <a:lnTo>
                    <a:pt x="8835" y="7156"/>
                  </a:lnTo>
                  <a:cubicBezTo>
                    <a:pt x="8835" y="7156"/>
                    <a:pt x="8823" y="7156"/>
                    <a:pt x="8823" y="7144"/>
                  </a:cubicBezTo>
                  <a:lnTo>
                    <a:pt x="8823" y="6204"/>
                  </a:lnTo>
                  <a:cubicBezTo>
                    <a:pt x="8823" y="6204"/>
                    <a:pt x="8823" y="6192"/>
                    <a:pt x="8835" y="6192"/>
                  </a:cubicBezTo>
                  <a:lnTo>
                    <a:pt x="9228" y="6192"/>
                  </a:lnTo>
                  <a:lnTo>
                    <a:pt x="9228" y="6573"/>
                  </a:lnTo>
                  <a:cubicBezTo>
                    <a:pt x="9228" y="6680"/>
                    <a:pt x="9299" y="6752"/>
                    <a:pt x="9406" y="6752"/>
                  </a:cubicBezTo>
                  <a:cubicBezTo>
                    <a:pt x="9514" y="6752"/>
                    <a:pt x="9585" y="6680"/>
                    <a:pt x="9585" y="6573"/>
                  </a:cubicBezTo>
                  <a:lnTo>
                    <a:pt x="9585" y="6192"/>
                  </a:lnTo>
                  <a:close/>
                  <a:moveTo>
                    <a:pt x="727" y="6632"/>
                  </a:moveTo>
                  <a:cubicBezTo>
                    <a:pt x="989" y="6823"/>
                    <a:pt x="1322" y="6930"/>
                    <a:pt x="1679" y="6930"/>
                  </a:cubicBezTo>
                  <a:lnTo>
                    <a:pt x="1691" y="6930"/>
                  </a:lnTo>
                  <a:lnTo>
                    <a:pt x="1691" y="7121"/>
                  </a:lnTo>
                  <a:cubicBezTo>
                    <a:pt x="1691" y="7335"/>
                    <a:pt x="1858" y="7478"/>
                    <a:pt x="2048" y="7478"/>
                  </a:cubicBezTo>
                  <a:lnTo>
                    <a:pt x="2810" y="7478"/>
                  </a:lnTo>
                  <a:lnTo>
                    <a:pt x="2810" y="9966"/>
                  </a:lnTo>
                  <a:lnTo>
                    <a:pt x="2429" y="9966"/>
                  </a:lnTo>
                  <a:lnTo>
                    <a:pt x="2429" y="8085"/>
                  </a:lnTo>
                  <a:cubicBezTo>
                    <a:pt x="2429" y="7978"/>
                    <a:pt x="2346" y="7906"/>
                    <a:pt x="2239" y="7906"/>
                  </a:cubicBezTo>
                  <a:cubicBezTo>
                    <a:pt x="2144" y="7906"/>
                    <a:pt x="2060" y="7978"/>
                    <a:pt x="2060" y="8085"/>
                  </a:cubicBezTo>
                  <a:lnTo>
                    <a:pt x="2060" y="9966"/>
                  </a:lnTo>
                  <a:lnTo>
                    <a:pt x="1108" y="9966"/>
                  </a:lnTo>
                  <a:cubicBezTo>
                    <a:pt x="905" y="9966"/>
                    <a:pt x="727" y="9788"/>
                    <a:pt x="727" y="9585"/>
                  </a:cubicBezTo>
                  <a:lnTo>
                    <a:pt x="727" y="6632"/>
                  </a:lnTo>
                  <a:close/>
                  <a:moveTo>
                    <a:pt x="8466" y="6942"/>
                  </a:moveTo>
                  <a:lnTo>
                    <a:pt x="8466" y="7144"/>
                  </a:lnTo>
                  <a:cubicBezTo>
                    <a:pt x="8466" y="7347"/>
                    <a:pt x="8633" y="7502"/>
                    <a:pt x="8823" y="7502"/>
                  </a:cubicBezTo>
                  <a:lnTo>
                    <a:pt x="9585" y="7502"/>
                  </a:lnTo>
                  <a:lnTo>
                    <a:pt x="9597" y="9966"/>
                  </a:lnTo>
                  <a:lnTo>
                    <a:pt x="9192" y="9966"/>
                  </a:lnTo>
                  <a:lnTo>
                    <a:pt x="9192" y="8085"/>
                  </a:lnTo>
                  <a:cubicBezTo>
                    <a:pt x="9192" y="7978"/>
                    <a:pt x="9121" y="7906"/>
                    <a:pt x="9014" y="7906"/>
                  </a:cubicBezTo>
                  <a:cubicBezTo>
                    <a:pt x="8906" y="7906"/>
                    <a:pt x="8835" y="7978"/>
                    <a:pt x="8835" y="8085"/>
                  </a:cubicBezTo>
                  <a:lnTo>
                    <a:pt x="8835" y="9966"/>
                  </a:lnTo>
                  <a:lnTo>
                    <a:pt x="3168" y="9966"/>
                  </a:lnTo>
                  <a:lnTo>
                    <a:pt x="3168" y="7502"/>
                  </a:lnTo>
                  <a:lnTo>
                    <a:pt x="3180" y="7502"/>
                  </a:lnTo>
                  <a:cubicBezTo>
                    <a:pt x="3394" y="7502"/>
                    <a:pt x="3537" y="7335"/>
                    <a:pt x="3537" y="7144"/>
                  </a:cubicBezTo>
                  <a:lnTo>
                    <a:pt x="3537" y="6942"/>
                  </a:lnTo>
                  <a:close/>
                  <a:moveTo>
                    <a:pt x="11300" y="6656"/>
                  </a:moveTo>
                  <a:lnTo>
                    <a:pt x="11300" y="9585"/>
                  </a:lnTo>
                  <a:cubicBezTo>
                    <a:pt x="11300" y="9788"/>
                    <a:pt x="11121" y="9966"/>
                    <a:pt x="10907" y="9966"/>
                  </a:cubicBezTo>
                  <a:lnTo>
                    <a:pt x="9954" y="9966"/>
                  </a:lnTo>
                  <a:lnTo>
                    <a:pt x="9954" y="7502"/>
                  </a:lnTo>
                  <a:lnTo>
                    <a:pt x="9966" y="7502"/>
                  </a:lnTo>
                  <a:cubicBezTo>
                    <a:pt x="10180" y="7502"/>
                    <a:pt x="10323" y="7335"/>
                    <a:pt x="10323" y="7144"/>
                  </a:cubicBezTo>
                  <a:lnTo>
                    <a:pt x="10323" y="6954"/>
                  </a:lnTo>
                  <a:lnTo>
                    <a:pt x="10347" y="6954"/>
                  </a:lnTo>
                  <a:cubicBezTo>
                    <a:pt x="10704" y="6954"/>
                    <a:pt x="11026" y="6847"/>
                    <a:pt x="11300" y="6656"/>
                  </a:cubicBezTo>
                  <a:close/>
                  <a:moveTo>
                    <a:pt x="5144" y="1"/>
                  </a:moveTo>
                  <a:cubicBezTo>
                    <a:pt x="4787" y="1"/>
                    <a:pt x="4489" y="239"/>
                    <a:pt x="4418" y="584"/>
                  </a:cubicBezTo>
                  <a:lnTo>
                    <a:pt x="4168" y="1691"/>
                  </a:lnTo>
                  <a:lnTo>
                    <a:pt x="917" y="1691"/>
                  </a:lnTo>
                  <a:cubicBezTo>
                    <a:pt x="417" y="1691"/>
                    <a:pt x="1" y="2108"/>
                    <a:pt x="1" y="2620"/>
                  </a:cubicBezTo>
                  <a:lnTo>
                    <a:pt x="1" y="5251"/>
                  </a:lnTo>
                  <a:cubicBezTo>
                    <a:pt x="1" y="5656"/>
                    <a:pt x="132" y="6025"/>
                    <a:pt x="370" y="6311"/>
                  </a:cubicBezTo>
                  <a:lnTo>
                    <a:pt x="370" y="9585"/>
                  </a:lnTo>
                  <a:cubicBezTo>
                    <a:pt x="370" y="9990"/>
                    <a:pt x="703" y="10323"/>
                    <a:pt x="1120" y="10323"/>
                  </a:cubicBezTo>
                  <a:lnTo>
                    <a:pt x="10907" y="10323"/>
                  </a:lnTo>
                  <a:cubicBezTo>
                    <a:pt x="11311" y="10323"/>
                    <a:pt x="11657" y="10002"/>
                    <a:pt x="11657" y="9585"/>
                  </a:cubicBezTo>
                  <a:lnTo>
                    <a:pt x="11657" y="6311"/>
                  </a:lnTo>
                  <a:cubicBezTo>
                    <a:pt x="11883" y="6025"/>
                    <a:pt x="12026" y="5656"/>
                    <a:pt x="12026" y="5251"/>
                  </a:cubicBezTo>
                  <a:lnTo>
                    <a:pt x="12026" y="2620"/>
                  </a:lnTo>
                  <a:cubicBezTo>
                    <a:pt x="12026" y="2108"/>
                    <a:pt x="11609" y="1691"/>
                    <a:pt x="11097" y="1691"/>
                  </a:cubicBezTo>
                  <a:lnTo>
                    <a:pt x="7859" y="1691"/>
                  </a:lnTo>
                  <a:lnTo>
                    <a:pt x="7609" y="584"/>
                  </a:lnTo>
                  <a:cubicBezTo>
                    <a:pt x="7525" y="239"/>
                    <a:pt x="7228" y="1"/>
                    <a:pt x="68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309;p75">
              <a:extLst>
                <a:ext uri="{FF2B5EF4-FFF2-40B4-BE49-F238E27FC236}">
                  <a16:creationId xmlns:a16="http://schemas.microsoft.com/office/drawing/2014/main" id="{54272A67-16DD-8444-4118-AF5E86278B7B}"/>
                </a:ext>
              </a:extLst>
            </p:cNvPr>
            <p:cNvSpPr/>
            <p:nvPr/>
          </p:nvSpPr>
          <p:spPr>
            <a:xfrm>
              <a:off x="6714426" y="1699635"/>
              <a:ext cx="70917" cy="34536"/>
            </a:xfrm>
            <a:custGeom>
              <a:avLst/>
              <a:gdLst/>
              <a:ahLst/>
              <a:cxnLst/>
              <a:rect l="l" t="t" r="r" b="b"/>
              <a:pathLst>
                <a:path w="2228" h="1085" extrusionOk="0">
                  <a:moveTo>
                    <a:pt x="358" y="1"/>
                  </a:moveTo>
                  <a:cubicBezTo>
                    <a:pt x="156" y="1"/>
                    <a:pt x="1" y="167"/>
                    <a:pt x="1" y="358"/>
                  </a:cubicBezTo>
                  <a:lnTo>
                    <a:pt x="1" y="727"/>
                  </a:lnTo>
                  <a:cubicBezTo>
                    <a:pt x="1" y="941"/>
                    <a:pt x="168" y="1084"/>
                    <a:pt x="358" y="1084"/>
                  </a:cubicBezTo>
                  <a:lnTo>
                    <a:pt x="1870" y="1084"/>
                  </a:lnTo>
                  <a:cubicBezTo>
                    <a:pt x="2073" y="1084"/>
                    <a:pt x="2227" y="918"/>
                    <a:pt x="2227" y="727"/>
                  </a:cubicBezTo>
                  <a:lnTo>
                    <a:pt x="2227" y="358"/>
                  </a:lnTo>
                  <a:cubicBezTo>
                    <a:pt x="2227" y="167"/>
                    <a:pt x="2061" y="1"/>
                    <a:pt x="1870" y="1"/>
                  </a:cubicBezTo>
                  <a:lnTo>
                    <a:pt x="1668" y="1"/>
                  </a:lnTo>
                  <a:cubicBezTo>
                    <a:pt x="1573" y="1"/>
                    <a:pt x="1489" y="72"/>
                    <a:pt x="1489" y="179"/>
                  </a:cubicBezTo>
                  <a:cubicBezTo>
                    <a:pt x="1489" y="287"/>
                    <a:pt x="1573" y="358"/>
                    <a:pt x="1668" y="358"/>
                  </a:cubicBezTo>
                  <a:lnTo>
                    <a:pt x="1870" y="358"/>
                  </a:lnTo>
                  <a:cubicBezTo>
                    <a:pt x="1870" y="358"/>
                    <a:pt x="1882" y="358"/>
                    <a:pt x="1882" y="370"/>
                  </a:cubicBezTo>
                  <a:lnTo>
                    <a:pt x="1882" y="751"/>
                  </a:lnTo>
                  <a:cubicBezTo>
                    <a:pt x="1882" y="751"/>
                    <a:pt x="1882" y="763"/>
                    <a:pt x="1870" y="763"/>
                  </a:cubicBezTo>
                  <a:lnTo>
                    <a:pt x="358" y="763"/>
                  </a:lnTo>
                  <a:cubicBezTo>
                    <a:pt x="358" y="763"/>
                    <a:pt x="346" y="763"/>
                    <a:pt x="346" y="751"/>
                  </a:cubicBezTo>
                  <a:lnTo>
                    <a:pt x="346" y="370"/>
                  </a:lnTo>
                  <a:cubicBezTo>
                    <a:pt x="346" y="370"/>
                    <a:pt x="346" y="358"/>
                    <a:pt x="358" y="358"/>
                  </a:cubicBezTo>
                  <a:lnTo>
                    <a:pt x="930" y="358"/>
                  </a:lnTo>
                  <a:cubicBezTo>
                    <a:pt x="1037" y="358"/>
                    <a:pt x="1108" y="287"/>
                    <a:pt x="1108" y="179"/>
                  </a:cubicBezTo>
                  <a:cubicBezTo>
                    <a:pt x="1108" y="72"/>
                    <a:pt x="1037" y="1"/>
                    <a:pt x="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119;p16">
            <a:extLst>
              <a:ext uri="{FF2B5EF4-FFF2-40B4-BE49-F238E27FC236}">
                <a16:creationId xmlns:a16="http://schemas.microsoft.com/office/drawing/2014/main" id="{38BBAED5-B68E-5340-1BA7-EDD0704B8830}"/>
              </a:ext>
            </a:extLst>
          </p:cNvPr>
          <p:cNvSpPr/>
          <p:nvPr/>
        </p:nvSpPr>
        <p:spPr>
          <a:xfrm>
            <a:off x="3639770" y="1203352"/>
            <a:ext cx="480600" cy="4806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ktaMahee Regular" pitchFamily="2" charset="77"/>
              <a:ea typeface="Montserrat Medium"/>
              <a:cs typeface="MuktaMahee Regular" pitchFamily="2" charset="77"/>
              <a:sym typeface="Montserrat Medium"/>
            </a:endParaRPr>
          </a:p>
        </p:txBody>
      </p:sp>
      <p:grpSp>
        <p:nvGrpSpPr>
          <p:cNvPr id="70" name="Google Shape;12420;p75">
            <a:extLst>
              <a:ext uri="{FF2B5EF4-FFF2-40B4-BE49-F238E27FC236}">
                <a16:creationId xmlns:a16="http://schemas.microsoft.com/office/drawing/2014/main" id="{1A1940A2-5EDA-BA7A-55EC-FBC6ACA9A165}"/>
              </a:ext>
            </a:extLst>
          </p:cNvPr>
          <p:cNvGrpSpPr>
            <a:grpSpLocks noChangeAspect="1"/>
          </p:cNvGrpSpPr>
          <p:nvPr/>
        </p:nvGrpSpPr>
        <p:grpSpPr>
          <a:xfrm>
            <a:off x="3700836" y="1320241"/>
            <a:ext cx="365760" cy="223422"/>
            <a:chOff x="7009649" y="1541981"/>
            <a:chExt cx="524940" cy="320655"/>
          </a:xfrm>
          <a:solidFill>
            <a:schemeClr val="bg1"/>
          </a:solidFill>
        </p:grpSpPr>
        <p:sp>
          <p:nvSpPr>
            <p:cNvPr id="71" name="Google Shape;12421;p75">
              <a:extLst>
                <a:ext uri="{FF2B5EF4-FFF2-40B4-BE49-F238E27FC236}">
                  <a16:creationId xmlns:a16="http://schemas.microsoft.com/office/drawing/2014/main" id="{AB2C657A-9955-10EE-2746-E7FDD8236ABA}"/>
                </a:ext>
              </a:extLst>
            </p:cNvPr>
            <p:cNvSpPr/>
            <p:nvPr/>
          </p:nvSpPr>
          <p:spPr>
            <a:xfrm>
              <a:off x="7009649" y="1541981"/>
              <a:ext cx="524940" cy="320655"/>
            </a:xfrm>
            <a:custGeom>
              <a:avLst/>
              <a:gdLst/>
              <a:ahLst/>
              <a:cxnLst/>
              <a:rect l="l" t="t" r="r" b="b"/>
              <a:pathLst>
                <a:path w="16492" h="10074" extrusionOk="0">
                  <a:moveTo>
                    <a:pt x="13979" y="1227"/>
                  </a:moveTo>
                  <a:lnTo>
                    <a:pt x="13979" y="6764"/>
                  </a:lnTo>
                  <a:lnTo>
                    <a:pt x="11348" y="6764"/>
                  </a:lnTo>
                  <a:cubicBezTo>
                    <a:pt x="11205" y="6764"/>
                    <a:pt x="11109" y="6871"/>
                    <a:pt x="11109" y="7002"/>
                  </a:cubicBezTo>
                  <a:cubicBezTo>
                    <a:pt x="11109" y="7145"/>
                    <a:pt x="11205" y="7240"/>
                    <a:pt x="11348" y="7240"/>
                  </a:cubicBezTo>
                  <a:lnTo>
                    <a:pt x="13979" y="7240"/>
                  </a:lnTo>
                  <a:lnTo>
                    <a:pt x="13979" y="7514"/>
                  </a:lnTo>
                  <a:lnTo>
                    <a:pt x="2537" y="7514"/>
                  </a:lnTo>
                  <a:lnTo>
                    <a:pt x="2537" y="7240"/>
                  </a:lnTo>
                  <a:lnTo>
                    <a:pt x="10336" y="7240"/>
                  </a:lnTo>
                  <a:cubicBezTo>
                    <a:pt x="10466" y="7240"/>
                    <a:pt x="10574" y="7145"/>
                    <a:pt x="10574" y="7002"/>
                  </a:cubicBezTo>
                  <a:cubicBezTo>
                    <a:pt x="10574" y="6871"/>
                    <a:pt x="10466" y="6764"/>
                    <a:pt x="10336" y="6764"/>
                  </a:cubicBezTo>
                  <a:lnTo>
                    <a:pt x="7014" y="6764"/>
                  </a:lnTo>
                  <a:lnTo>
                    <a:pt x="7014" y="1227"/>
                  </a:lnTo>
                  <a:close/>
                  <a:moveTo>
                    <a:pt x="14169" y="7990"/>
                  </a:moveTo>
                  <a:lnTo>
                    <a:pt x="14943" y="8287"/>
                  </a:lnTo>
                  <a:lnTo>
                    <a:pt x="1537" y="8287"/>
                  </a:lnTo>
                  <a:lnTo>
                    <a:pt x="2323" y="7990"/>
                  </a:lnTo>
                  <a:close/>
                  <a:moveTo>
                    <a:pt x="10240" y="8776"/>
                  </a:moveTo>
                  <a:lnTo>
                    <a:pt x="10014" y="9002"/>
                  </a:lnTo>
                  <a:lnTo>
                    <a:pt x="6526" y="9002"/>
                  </a:lnTo>
                  <a:lnTo>
                    <a:pt x="6299" y="8776"/>
                  </a:lnTo>
                  <a:close/>
                  <a:moveTo>
                    <a:pt x="16003" y="8776"/>
                  </a:moveTo>
                  <a:lnTo>
                    <a:pt x="16003" y="8823"/>
                  </a:lnTo>
                  <a:lnTo>
                    <a:pt x="16015" y="8823"/>
                  </a:lnTo>
                  <a:cubicBezTo>
                    <a:pt x="16015" y="9252"/>
                    <a:pt x="15658" y="9609"/>
                    <a:pt x="15229" y="9609"/>
                  </a:cubicBezTo>
                  <a:lnTo>
                    <a:pt x="1287" y="9609"/>
                  </a:lnTo>
                  <a:cubicBezTo>
                    <a:pt x="846" y="9609"/>
                    <a:pt x="489" y="9252"/>
                    <a:pt x="489" y="8823"/>
                  </a:cubicBezTo>
                  <a:lnTo>
                    <a:pt x="489" y="8776"/>
                  </a:lnTo>
                  <a:lnTo>
                    <a:pt x="5633" y="8776"/>
                  </a:lnTo>
                  <a:lnTo>
                    <a:pt x="6252" y="9407"/>
                  </a:lnTo>
                  <a:cubicBezTo>
                    <a:pt x="6299" y="9454"/>
                    <a:pt x="6359" y="9478"/>
                    <a:pt x="6418" y="9478"/>
                  </a:cubicBezTo>
                  <a:lnTo>
                    <a:pt x="10121" y="9478"/>
                  </a:lnTo>
                  <a:cubicBezTo>
                    <a:pt x="10181" y="9478"/>
                    <a:pt x="10240" y="9454"/>
                    <a:pt x="10288" y="9407"/>
                  </a:cubicBezTo>
                  <a:lnTo>
                    <a:pt x="10907" y="8776"/>
                  </a:lnTo>
                  <a:close/>
                  <a:moveTo>
                    <a:pt x="2811" y="1"/>
                  </a:moveTo>
                  <a:cubicBezTo>
                    <a:pt x="2382" y="1"/>
                    <a:pt x="2037" y="346"/>
                    <a:pt x="2037" y="775"/>
                  </a:cubicBezTo>
                  <a:lnTo>
                    <a:pt x="2037" y="3799"/>
                  </a:lnTo>
                  <a:cubicBezTo>
                    <a:pt x="2037" y="3930"/>
                    <a:pt x="2144" y="4037"/>
                    <a:pt x="2275" y="4037"/>
                  </a:cubicBezTo>
                  <a:cubicBezTo>
                    <a:pt x="2418" y="4037"/>
                    <a:pt x="2513" y="3930"/>
                    <a:pt x="2513" y="3799"/>
                  </a:cubicBezTo>
                  <a:lnTo>
                    <a:pt x="2513" y="1215"/>
                  </a:lnTo>
                  <a:lnTo>
                    <a:pt x="6526" y="1215"/>
                  </a:lnTo>
                  <a:lnTo>
                    <a:pt x="6526" y="6752"/>
                  </a:lnTo>
                  <a:lnTo>
                    <a:pt x="2513" y="6752"/>
                  </a:lnTo>
                  <a:lnTo>
                    <a:pt x="2513" y="4763"/>
                  </a:lnTo>
                  <a:cubicBezTo>
                    <a:pt x="2513" y="4632"/>
                    <a:pt x="2418" y="4525"/>
                    <a:pt x="2275" y="4525"/>
                  </a:cubicBezTo>
                  <a:cubicBezTo>
                    <a:pt x="2144" y="4525"/>
                    <a:pt x="2037" y="4632"/>
                    <a:pt x="2037" y="4763"/>
                  </a:cubicBezTo>
                  <a:lnTo>
                    <a:pt x="2037" y="7573"/>
                  </a:lnTo>
                  <a:lnTo>
                    <a:pt x="156" y="8299"/>
                  </a:lnTo>
                  <a:cubicBezTo>
                    <a:pt x="60" y="8335"/>
                    <a:pt x="1" y="8430"/>
                    <a:pt x="1" y="8526"/>
                  </a:cubicBezTo>
                  <a:lnTo>
                    <a:pt x="1" y="8811"/>
                  </a:lnTo>
                  <a:cubicBezTo>
                    <a:pt x="1" y="9502"/>
                    <a:pt x="572" y="10073"/>
                    <a:pt x="1263" y="10073"/>
                  </a:cubicBezTo>
                  <a:lnTo>
                    <a:pt x="15217" y="10073"/>
                  </a:lnTo>
                  <a:cubicBezTo>
                    <a:pt x="15908" y="10073"/>
                    <a:pt x="16479" y="9502"/>
                    <a:pt x="16479" y="8811"/>
                  </a:cubicBezTo>
                  <a:lnTo>
                    <a:pt x="16479" y="8526"/>
                  </a:lnTo>
                  <a:cubicBezTo>
                    <a:pt x="16491" y="8430"/>
                    <a:pt x="16432" y="8347"/>
                    <a:pt x="16348" y="8323"/>
                  </a:cubicBezTo>
                  <a:lnTo>
                    <a:pt x="14467" y="7585"/>
                  </a:lnTo>
                  <a:lnTo>
                    <a:pt x="14467" y="775"/>
                  </a:lnTo>
                  <a:cubicBezTo>
                    <a:pt x="14467" y="346"/>
                    <a:pt x="14122" y="1"/>
                    <a:pt x="13693" y="1"/>
                  </a:cubicBezTo>
                  <a:lnTo>
                    <a:pt x="11550" y="1"/>
                  </a:lnTo>
                  <a:cubicBezTo>
                    <a:pt x="11419" y="1"/>
                    <a:pt x="11312" y="108"/>
                    <a:pt x="11312" y="239"/>
                  </a:cubicBezTo>
                  <a:cubicBezTo>
                    <a:pt x="11312" y="370"/>
                    <a:pt x="11419" y="477"/>
                    <a:pt x="11550" y="477"/>
                  </a:cubicBezTo>
                  <a:lnTo>
                    <a:pt x="13693" y="477"/>
                  </a:lnTo>
                  <a:cubicBezTo>
                    <a:pt x="13848" y="477"/>
                    <a:pt x="13967" y="596"/>
                    <a:pt x="13979" y="739"/>
                  </a:cubicBezTo>
                  <a:lnTo>
                    <a:pt x="2537" y="739"/>
                  </a:lnTo>
                  <a:cubicBezTo>
                    <a:pt x="2549" y="596"/>
                    <a:pt x="2668" y="477"/>
                    <a:pt x="2811" y="477"/>
                  </a:cubicBezTo>
                  <a:lnTo>
                    <a:pt x="10586" y="477"/>
                  </a:lnTo>
                  <a:cubicBezTo>
                    <a:pt x="10717" y="477"/>
                    <a:pt x="10824" y="370"/>
                    <a:pt x="10824" y="239"/>
                  </a:cubicBezTo>
                  <a:cubicBezTo>
                    <a:pt x="10824" y="108"/>
                    <a:pt x="10717" y="1"/>
                    <a:pt x="105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2422;p75">
              <a:extLst>
                <a:ext uri="{FF2B5EF4-FFF2-40B4-BE49-F238E27FC236}">
                  <a16:creationId xmlns:a16="http://schemas.microsoft.com/office/drawing/2014/main" id="{A44A3798-6FE2-D27E-04EE-C5AEF7AD30F0}"/>
                </a:ext>
              </a:extLst>
            </p:cNvPr>
            <p:cNvSpPr/>
            <p:nvPr/>
          </p:nvSpPr>
          <p:spPr>
            <a:xfrm>
              <a:off x="7110104" y="1604909"/>
              <a:ext cx="61782" cy="41697"/>
            </a:xfrm>
            <a:custGeom>
              <a:avLst/>
              <a:gdLst/>
              <a:ahLst/>
              <a:cxnLst/>
              <a:rect l="l" t="t" r="r" b="b"/>
              <a:pathLst>
                <a:path w="1941" h="1310" extrusionOk="0">
                  <a:moveTo>
                    <a:pt x="1441" y="488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8"/>
                  </a:lnTo>
                  <a:close/>
                  <a:moveTo>
                    <a:pt x="238" y="0"/>
                  </a:moveTo>
                  <a:cubicBezTo>
                    <a:pt x="107" y="0"/>
                    <a:pt x="0" y="107"/>
                    <a:pt x="0" y="238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8"/>
                  </a:lnTo>
                  <a:cubicBezTo>
                    <a:pt x="1941" y="119"/>
                    <a:pt x="1822" y="0"/>
                    <a:pt x="1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2423;p75">
              <a:extLst>
                <a:ext uri="{FF2B5EF4-FFF2-40B4-BE49-F238E27FC236}">
                  <a16:creationId xmlns:a16="http://schemas.microsoft.com/office/drawing/2014/main" id="{F5F141C1-D978-5AA9-7761-5D6DD055565A}"/>
                </a:ext>
              </a:extLst>
            </p:cNvPr>
            <p:cNvSpPr/>
            <p:nvPr/>
          </p:nvSpPr>
          <p:spPr>
            <a:xfrm>
              <a:off x="7110455" y="1655296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1"/>
                  </a:moveTo>
                  <a:cubicBezTo>
                    <a:pt x="108" y="1"/>
                    <a:pt x="1" y="96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lnTo>
                    <a:pt x="2799" y="477"/>
                  </a:lnTo>
                  <a:cubicBezTo>
                    <a:pt x="2942" y="477"/>
                    <a:pt x="3037" y="370"/>
                    <a:pt x="3037" y="239"/>
                  </a:cubicBezTo>
                  <a:cubicBezTo>
                    <a:pt x="3037" y="96"/>
                    <a:pt x="2942" y="1"/>
                    <a:pt x="2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2424;p75">
              <a:extLst>
                <a:ext uri="{FF2B5EF4-FFF2-40B4-BE49-F238E27FC236}">
                  <a16:creationId xmlns:a16="http://schemas.microsoft.com/office/drawing/2014/main" id="{24192546-8388-C7D8-1A32-270E68011463}"/>
                </a:ext>
              </a:extLst>
            </p:cNvPr>
            <p:cNvSpPr/>
            <p:nvPr/>
          </p:nvSpPr>
          <p:spPr>
            <a:xfrm>
              <a:off x="7146104" y="1676909"/>
              <a:ext cx="61050" cy="41729"/>
            </a:xfrm>
            <a:custGeom>
              <a:avLst/>
              <a:gdLst/>
              <a:ahLst/>
              <a:cxnLst/>
              <a:rect l="l" t="t" r="r" b="b"/>
              <a:pathLst>
                <a:path w="1918" h="1311" extrusionOk="0">
                  <a:moveTo>
                    <a:pt x="1441" y="489"/>
                  </a:moveTo>
                  <a:lnTo>
                    <a:pt x="1441" y="834"/>
                  </a:lnTo>
                  <a:lnTo>
                    <a:pt x="488" y="834"/>
                  </a:lnTo>
                  <a:lnTo>
                    <a:pt x="488" y="489"/>
                  </a:lnTo>
                  <a:close/>
                  <a:moveTo>
                    <a:pt x="238" y="0"/>
                  </a:moveTo>
                  <a:cubicBezTo>
                    <a:pt x="107" y="0"/>
                    <a:pt x="0" y="108"/>
                    <a:pt x="0" y="239"/>
                  </a:cubicBezTo>
                  <a:lnTo>
                    <a:pt x="0" y="1072"/>
                  </a:lnTo>
                  <a:cubicBezTo>
                    <a:pt x="0" y="1203"/>
                    <a:pt x="107" y="1310"/>
                    <a:pt x="238" y="1310"/>
                  </a:cubicBezTo>
                  <a:lnTo>
                    <a:pt x="1679" y="1310"/>
                  </a:lnTo>
                  <a:cubicBezTo>
                    <a:pt x="1822" y="1310"/>
                    <a:pt x="1917" y="1203"/>
                    <a:pt x="1917" y="1072"/>
                  </a:cubicBezTo>
                  <a:lnTo>
                    <a:pt x="1917" y="239"/>
                  </a:lnTo>
                  <a:cubicBezTo>
                    <a:pt x="1917" y="108"/>
                    <a:pt x="1822" y="0"/>
                    <a:pt x="1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2425;p75">
              <a:extLst>
                <a:ext uri="{FF2B5EF4-FFF2-40B4-BE49-F238E27FC236}">
                  <a16:creationId xmlns:a16="http://schemas.microsoft.com/office/drawing/2014/main" id="{03FB666F-1583-33EA-9E28-FB01168C921F}"/>
                </a:ext>
              </a:extLst>
            </p:cNvPr>
            <p:cNvSpPr/>
            <p:nvPr/>
          </p:nvSpPr>
          <p:spPr>
            <a:xfrm>
              <a:off x="7110455" y="1726563"/>
              <a:ext cx="96700" cy="15183"/>
            </a:xfrm>
            <a:custGeom>
              <a:avLst/>
              <a:gdLst/>
              <a:ahLst/>
              <a:cxnLst/>
              <a:rect l="l" t="t" r="r" b="b"/>
              <a:pathLst>
                <a:path w="3038" h="477" extrusionOk="0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lnTo>
                    <a:pt x="2799" y="476"/>
                  </a:lnTo>
                  <a:cubicBezTo>
                    <a:pt x="2942" y="476"/>
                    <a:pt x="3037" y="381"/>
                    <a:pt x="3037" y="238"/>
                  </a:cubicBezTo>
                  <a:cubicBezTo>
                    <a:pt x="3037" y="107"/>
                    <a:pt x="2942" y="0"/>
                    <a:pt x="2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2426;p75">
              <a:extLst>
                <a:ext uri="{FF2B5EF4-FFF2-40B4-BE49-F238E27FC236}">
                  <a16:creationId xmlns:a16="http://schemas.microsoft.com/office/drawing/2014/main" id="{0215926F-5295-1D5E-614A-7CD02870DFCF}"/>
                </a:ext>
              </a:extLst>
            </p:cNvPr>
            <p:cNvSpPr/>
            <p:nvPr/>
          </p:nvSpPr>
          <p:spPr>
            <a:xfrm>
              <a:off x="7262825" y="1636739"/>
              <a:ext cx="48541" cy="80371"/>
            </a:xfrm>
            <a:custGeom>
              <a:avLst/>
              <a:gdLst/>
              <a:ahLst/>
              <a:cxnLst/>
              <a:rect l="l" t="t" r="r" b="b"/>
              <a:pathLst>
                <a:path w="1525" h="2525" extrusionOk="0">
                  <a:moveTo>
                    <a:pt x="1268" y="0"/>
                  </a:moveTo>
                  <a:cubicBezTo>
                    <a:pt x="1206" y="0"/>
                    <a:pt x="1143" y="24"/>
                    <a:pt x="1096" y="72"/>
                  </a:cubicBezTo>
                  <a:lnTo>
                    <a:pt x="72" y="1096"/>
                  </a:lnTo>
                  <a:cubicBezTo>
                    <a:pt x="24" y="1143"/>
                    <a:pt x="0" y="1203"/>
                    <a:pt x="0" y="1262"/>
                  </a:cubicBezTo>
                  <a:cubicBezTo>
                    <a:pt x="0" y="1322"/>
                    <a:pt x="24" y="1381"/>
                    <a:pt x="72" y="1429"/>
                  </a:cubicBezTo>
                  <a:lnTo>
                    <a:pt x="1096" y="2453"/>
                  </a:lnTo>
                  <a:cubicBezTo>
                    <a:pt x="1143" y="2501"/>
                    <a:pt x="1203" y="2524"/>
                    <a:pt x="1262" y="2524"/>
                  </a:cubicBezTo>
                  <a:cubicBezTo>
                    <a:pt x="1322" y="2524"/>
                    <a:pt x="1381" y="2501"/>
                    <a:pt x="1429" y="2453"/>
                  </a:cubicBezTo>
                  <a:cubicBezTo>
                    <a:pt x="1524" y="2370"/>
                    <a:pt x="1524" y="2215"/>
                    <a:pt x="1441" y="2108"/>
                  </a:cubicBezTo>
                  <a:lnTo>
                    <a:pt x="596" y="1262"/>
                  </a:lnTo>
                  <a:lnTo>
                    <a:pt x="1441" y="417"/>
                  </a:lnTo>
                  <a:cubicBezTo>
                    <a:pt x="1524" y="322"/>
                    <a:pt x="1524" y="167"/>
                    <a:pt x="1441" y="72"/>
                  </a:cubicBezTo>
                  <a:cubicBezTo>
                    <a:pt x="1393" y="24"/>
                    <a:pt x="1331" y="0"/>
                    <a:pt x="12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2427;p75">
              <a:extLst>
                <a:ext uri="{FF2B5EF4-FFF2-40B4-BE49-F238E27FC236}">
                  <a16:creationId xmlns:a16="http://schemas.microsoft.com/office/drawing/2014/main" id="{06F91CAD-4C9A-ED27-5926-1AB085F1A066}"/>
                </a:ext>
              </a:extLst>
            </p:cNvPr>
            <p:cNvSpPr/>
            <p:nvPr/>
          </p:nvSpPr>
          <p:spPr>
            <a:xfrm>
              <a:off x="7380691" y="1636357"/>
              <a:ext cx="48891" cy="80371"/>
            </a:xfrm>
            <a:custGeom>
              <a:avLst/>
              <a:gdLst/>
              <a:ahLst/>
              <a:cxnLst/>
              <a:rect l="l" t="t" r="r" b="b"/>
              <a:pathLst>
                <a:path w="1536" h="2525" extrusionOk="0">
                  <a:moveTo>
                    <a:pt x="261" y="0"/>
                  </a:moveTo>
                  <a:cubicBezTo>
                    <a:pt x="197" y="0"/>
                    <a:pt x="131" y="24"/>
                    <a:pt x="83" y="72"/>
                  </a:cubicBezTo>
                  <a:cubicBezTo>
                    <a:pt x="0" y="155"/>
                    <a:pt x="0" y="322"/>
                    <a:pt x="83" y="417"/>
                  </a:cubicBezTo>
                  <a:lnTo>
                    <a:pt x="941" y="1262"/>
                  </a:lnTo>
                  <a:lnTo>
                    <a:pt x="83" y="2108"/>
                  </a:lnTo>
                  <a:cubicBezTo>
                    <a:pt x="0" y="2203"/>
                    <a:pt x="0" y="2358"/>
                    <a:pt x="83" y="2453"/>
                  </a:cubicBezTo>
                  <a:cubicBezTo>
                    <a:pt x="131" y="2501"/>
                    <a:pt x="191" y="2525"/>
                    <a:pt x="250" y="2525"/>
                  </a:cubicBezTo>
                  <a:cubicBezTo>
                    <a:pt x="310" y="2525"/>
                    <a:pt x="369" y="2501"/>
                    <a:pt x="417" y="2453"/>
                  </a:cubicBezTo>
                  <a:lnTo>
                    <a:pt x="1441" y="1429"/>
                  </a:lnTo>
                  <a:cubicBezTo>
                    <a:pt x="1488" y="1382"/>
                    <a:pt x="1512" y="1322"/>
                    <a:pt x="1512" y="1262"/>
                  </a:cubicBezTo>
                  <a:cubicBezTo>
                    <a:pt x="1536" y="1203"/>
                    <a:pt x="1500" y="1143"/>
                    <a:pt x="1453" y="1096"/>
                  </a:cubicBezTo>
                  <a:lnTo>
                    <a:pt x="429" y="72"/>
                  </a:lnTo>
                  <a:cubicBezTo>
                    <a:pt x="387" y="24"/>
                    <a:pt x="325" y="0"/>
                    <a:pt x="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2428;p75">
              <a:extLst>
                <a:ext uri="{FF2B5EF4-FFF2-40B4-BE49-F238E27FC236}">
                  <a16:creationId xmlns:a16="http://schemas.microsoft.com/office/drawing/2014/main" id="{5DE7453C-0B9F-059C-294A-D7EE36B5A858}"/>
                </a:ext>
              </a:extLst>
            </p:cNvPr>
            <p:cNvSpPr/>
            <p:nvPr/>
          </p:nvSpPr>
          <p:spPr>
            <a:xfrm>
              <a:off x="7321933" y="1626744"/>
              <a:ext cx="48923" cy="99851"/>
            </a:xfrm>
            <a:custGeom>
              <a:avLst/>
              <a:gdLst/>
              <a:ahLst/>
              <a:cxnLst/>
              <a:rect l="l" t="t" r="r" b="b"/>
              <a:pathLst>
                <a:path w="1537" h="3137" extrusionOk="0">
                  <a:moveTo>
                    <a:pt x="1249" y="0"/>
                  </a:moveTo>
                  <a:cubicBezTo>
                    <a:pt x="1154" y="0"/>
                    <a:pt x="1061" y="59"/>
                    <a:pt x="1025" y="160"/>
                  </a:cubicBezTo>
                  <a:lnTo>
                    <a:pt x="48" y="2815"/>
                  </a:lnTo>
                  <a:cubicBezTo>
                    <a:pt x="1" y="2934"/>
                    <a:pt x="60" y="3077"/>
                    <a:pt x="191" y="3124"/>
                  </a:cubicBezTo>
                  <a:cubicBezTo>
                    <a:pt x="227" y="3136"/>
                    <a:pt x="251" y="3136"/>
                    <a:pt x="286" y="3136"/>
                  </a:cubicBezTo>
                  <a:cubicBezTo>
                    <a:pt x="382" y="3136"/>
                    <a:pt x="477" y="3077"/>
                    <a:pt x="501" y="2981"/>
                  </a:cubicBezTo>
                  <a:lnTo>
                    <a:pt x="1489" y="326"/>
                  </a:lnTo>
                  <a:cubicBezTo>
                    <a:pt x="1537" y="207"/>
                    <a:pt x="1477" y="64"/>
                    <a:pt x="1334" y="17"/>
                  </a:cubicBezTo>
                  <a:cubicBezTo>
                    <a:pt x="1307" y="6"/>
                    <a:pt x="1278" y="0"/>
                    <a:pt x="12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Google Shape;119;p16">
            <a:extLst>
              <a:ext uri="{FF2B5EF4-FFF2-40B4-BE49-F238E27FC236}">
                <a16:creationId xmlns:a16="http://schemas.microsoft.com/office/drawing/2014/main" id="{2493172A-5AC6-63FD-1845-A01EE4FE3DC7}"/>
              </a:ext>
            </a:extLst>
          </p:cNvPr>
          <p:cNvSpPr/>
          <p:nvPr/>
        </p:nvSpPr>
        <p:spPr>
          <a:xfrm>
            <a:off x="6254045" y="1203352"/>
            <a:ext cx="480600" cy="4806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ktaMahee Regular" pitchFamily="2" charset="77"/>
              <a:ea typeface="Montserrat Medium"/>
              <a:cs typeface="MuktaMahee Regular" pitchFamily="2" charset="77"/>
              <a:sym typeface="Montserrat Medium"/>
            </a:endParaRPr>
          </a:p>
        </p:txBody>
      </p:sp>
      <p:grpSp>
        <p:nvGrpSpPr>
          <p:cNvPr id="177" name="Google Shape;12408;p75">
            <a:extLst>
              <a:ext uri="{FF2B5EF4-FFF2-40B4-BE49-F238E27FC236}">
                <a16:creationId xmlns:a16="http://schemas.microsoft.com/office/drawing/2014/main" id="{0941ECF1-A404-7233-4919-B8339CA82E39}"/>
              </a:ext>
            </a:extLst>
          </p:cNvPr>
          <p:cNvGrpSpPr>
            <a:grpSpLocks noChangeAspect="1"/>
          </p:cNvGrpSpPr>
          <p:nvPr/>
        </p:nvGrpSpPr>
        <p:grpSpPr>
          <a:xfrm>
            <a:off x="6336687" y="1329152"/>
            <a:ext cx="320040" cy="278473"/>
            <a:chOff x="3716358" y="1544655"/>
            <a:chExt cx="361971" cy="314958"/>
          </a:xfrm>
          <a:solidFill>
            <a:schemeClr val="bg1"/>
          </a:solidFill>
        </p:grpSpPr>
        <p:sp>
          <p:nvSpPr>
            <p:cNvPr id="178" name="Google Shape;12409;p75">
              <a:extLst>
                <a:ext uri="{FF2B5EF4-FFF2-40B4-BE49-F238E27FC236}">
                  <a16:creationId xmlns:a16="http://schemas.microsoft.com/office/drawing/2014/main" id="{E4CC8CF7-E9A5-BF18-3626-82A54C657C3C}"/>
                </a:ext>
              </a:extLst>
            </p:cNvPr>
            <p:cNvSpPr/>
            <p:nvPr/>
          </p:nvSpPr>
          <p:spPr>
            <a:xfrm>
              <a:off x="3767509" y="1646957"/>
              <a:ext cx="231213" cy="10663"/>
            </a:xfrm>
            <a:custGeom>
              <a:avLst/>
              <a:gdLst/>
              <a:ahLst/>
              <a:cxnLst/>
              <a:rect l="l" t="t" r="r" b="b"/>
              <a:pathLst>
                <a:path w="7264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7097" y="334"/>
                  </a:lnTo>
                  <a:cubicBezTo>
                    <a:pt x="7192" y="334"/>
                    <a:pt x="7264" y="263"/>
                    <a:pt x="7264" y="167"/>
                  </a:cubicBezTo>
                  <a:cubicBezTo>
                    <a:pt x="7264" y="72"/>
                    <a:pt x="7192" y="1"/>
                    <a:pt x="7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2410;p75">
              <a:extLst>
                <a:ext uri="{FF2B5EF4-FFF2-40B4-BE49-F238E27FC236}">
                  <a16:creationId xmlns:a16="http://schemas.microsoft.com/office/drawing/2014/main" id="{93B021BB-F6F6-7DEB-7811-718A90445D2A}"/>
                </a:ext>
              </a:extLst>
            </p:cNvPr>
            <p:cNvSpPr/>
            <p:nvPr/>
          </p:nvSpPr>
          <p:spPr>
            <a:xfrm>
              <a:off x="3767509" y="1618532"/>
              <a:ext cx="152020" cy="10663"/>
            </a:xfrm>
            <a:custGeom>
              <a:avLst/>
              <a:gdLst/>
              <a:ahLst/>
              <a:cxnLst/>
              <a:rect l="l" t="t" r="r" b="b"/>
              <a:pathLst>
                <a:path w="4776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4621" y="334"/>
                  </a:lnTo>
                  <a:cubicBezTo>
                    <a:pt x="4704" y="334"/>
                    <a:pt x="4775" y="263"/>
                    <a:pt x="4775" y="168"/>
                  </a:cubicBezTo>
                  <a:cubicBezTo>
                    <a:pt x="4775" y="72"/>
                    <a:pt x="4704" y="1"/>
                    <a:pt x="4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2411;p75">
              <a:extLst>
                <a:ext uri="{FF2B5EF4-FFF2-40B4-BE49-F238E27FC236}">
                  <a16:creationId xmlns:a16="http://schemas.microsoft.com/office/drawing/2014/main" id="{6A06A9BF-B0C1-2545-4845-20ED67CB01C5}"/>
                </a:ext>
              </a:extLst>
            </p:cNvPr>
            <p:cNvSpPr/>
            <p:nvPr/>
          </p:nvSpPr>
          <p:spPr>
            <a:xfrm>
              <a:off x="3931624" y="1618532"/>
              <a:ext cx="67098" cy="10663"/>
            </a:xfrm>
            <a:custGeom>
              <a:avLst/>
              <a:gdLst/>
              <a:ahLst/>
              <a:cxnLst/>
              <a:rect l="l" t="t" r="r" b="b"/>
              <a:pathLst>
                <a:path w="2108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1941" y="334"/>
                  </a:lnTo>
                  <a:cubicBezTo>
                    <a:pt x="2036" y="334"/>
                    <a:pt x="2108" y="263"/>
                    <a:pt x="2108" y="168"/>
                  </a:cubicBezTo>
                  <a:cubicBezTo>
                    <a:pt x="2108" y="72"/>
                    <a:pt x="2036" y="1"/>
                    <a:pt x="1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2412;p75">
              <a:extLst>
                <a:ext uri="{FF2B5EF4-FFF2-40B4-BE49-F238E27FC236}">
                  <a16:creationId xmlns:a16="http://schemas.microsoft.com/office/drawing/2014/main" id="{9B355B9C-A7E4-8F3D-7270-CB47B6758C9F}"/>
                </a:ext>
              </a:extLst>
            </p:cNvPr>
            <p:cNvSpPr/>
            <p:nvPr/>
          </p:nvSpPr>
          <p:spPr>
            <a:xfrm>
              <a:off x="3767509" y="1590108"/>
              <a:ext cx="39087" cy="10663"/>
            </a:xfrm>
            <a:custGeom>
              <a:avLst/>
              <a:gdLst/>
              <a:ahLst/>
              <a:cxnLst/>
              <a:rect l="l" t="t" r="r" b="b"/>
              <a:pathLst>
                <a:path w="1228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1061" y="334"/>
                  </a:lnTo>
                  <a:cubicBezTo>
                    <a:pt x="1144" y="334"/>
                    <a:pt x="1227" y="263"/>
                    <a:pt x="1227" y="168"/>
                  </a:cubicBezTo>
                  <a:cubicBezTo>
                    <a:pt x="1227" y="72"/>
                    <a:pt x="1144" y="1"/>
                    <a:pt x="1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2413;p75">
              <a:extLst>
                <a:ext uri="{FF2B5EF4-FFF2-40B4-BE49-F238E27FC236}">
                  <a16:creationId xmlns:a16="http://schemas.microsoft.com/office/drawing/2014/main" id="{EC8D2976-CED0-C8E8-4753-E22877314A5A}"/>
                </a:ext>
              </a:extLst>
            </p:cNvPr>
            <p:cNvSpPr/>
            <p:nvPr/>
          </p:nvSpPr>
          <p:spPr>
            <a:xfrm>
              <a:off x="3818309" y="1590108"/>
              <a:ext cx="180412" cy="10663"/>
            </a:xfrm>
            <a:custGeom>
              <a:avLst/>
              <a:gdLst/>
              <a:ahLst/>
              <a:cxnLst/>
              <a:rect l="l" t="t" r="r" b="b"/>
              <a:pathLst>
                <a:path w="5668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501" y="334"/>
                  </a:lnTo>
                  <a:cubicBezTo>
                    <a:pt x="5596" y="334"/>
                    <a:pt x="5668" y="263"/>
                    <a:pt x="5668" y="168"/>
                  </a:cubicBezTo>
                  <a:cubicBezTo>
                    <a:pt x="5668" y="72"/>
                    <a:pt x="5596" y="1"/>
                    <a:pt x="5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3" name="Google Shape;12414;p75">
              <a:extLst>
                <a:ext uri="{FF2B5EF4-FFF2-40B4-BE49-F238E27FC236}">
                  <a16:creationId xmlns:a16="http://schemas.microsoft.com/office/drawing/2014/main" id="{58A90385-CC51-F873-ED92-DA36FE935A2F}"/>
                </a:ext>
              </a:extLst>
            </p:cNvPr>
            <p:cNvGrpSpPr/>
            <p:nvPr/>
          </p:nvGrpSpPr>
          <p:grpSpPr>
            <a:xfrm>
              <a:off x="3716358" y="1544655"/>
              <a:ext cx="361971" cy="314958"/>
              <a:chOff x="3716358" y="1544655"/>
              <a:chExt cx="361971" cy="314958"/>
            </a:xfrm>
            <a:grpFill/>
          </p:grpSpPr>
          <p:sp>
            <p:nvSpPr>
              <p:cNvPr id="184" name="Google Shape;12415;p75">
                <a:extLst>
                  <a:ext uri="{FF2B5EF4-FFF2-40B4-BE49-F238E27FC236}">
                    <a16:creationId xmlns:a16="http://schemas.microsoft.com/office/drawing/2014/main" id="{C1641F71-D9EF-D724-7C81-0CB077CCCB25}"/>
                  </a:ext>
                </a:extLst>
              </p:cNvPr>
              <p:cNvSpPr/>
              <p:nvPr/>
            </p:nvSpPr>
            <p:spPr>
              <a:xfrm>
                <a:off x="3767509" y="1675381"/>
                <a:ext cx="84540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335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63"/>
                      <a:pt x="72" y="334"/>
                      <a:pt x="168" y="334"/>
                    </a:cubicBezTo>
                    <a:lnTo>
                      <a:pt x="2477" y="334"/>
                    </a:lnTo>
                    <a:cubicBezTo>
                      <a:pt x="2561" y="334"/>
                      <a:pt x="2632" y="263"/>
                      <a:pt x="2632" y="167"/>
                    </a:cubicBezTo>
                    <a:cubicBezTo>
                      <a:pt x="2656" y="72"/>
                      <a:pt x="2573" y="1"/>
                      <a:pt x="24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2416;p75">
                <a:extLst>
                  <a:ext uri="{FF2B5EF4-FFF2-40B4-BE49-F238E27FC236}">
                    <a16:creationId xmlns:a16="http://schemas.microsoft.com/office/drawing/2014/main" id="{19BB629F-0220-92C3-5422-EBD74C21BD09}"/>
                  </a:ext>
                </a:extLst>
              </p:cNvPr>
              <p:cNvSpPr/>
              <p:nvPr/>
            </p:nvSpPr>
            <p:spPr>
              <a:xfrm>
                <a:off x="3875158" y="1675381"/>
                <a:ext cx="123564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335" extrusionOk="0">
                    <a:moveTo>
                      <a:pt x="167" y="1"/>
                    </a:moveTo>
                    <a:cubicBezTo>
                      <a:pt x="72" y="1"/>
                      <a:pt x="0" y="72"/>
                      <a:pt x="0" y="167"/>
                    </a:cubicBezTo>
                    <a:cubicBezTo>
                      <a:pt x="0" y="263"/>
                      <a:pt x="72" y="334"/>
                      <a:pt x="167" y="334"/>
                    </a:cubicBezTo>
                    <a:lnTo>
                      <a:pt x="3715" y="334"/>
                    </a:lnTo>
                    <a:cubicBezTo>
                      <a:pt x="3810" y="334"/>
                      <a:pt x="3882" y="263"/>
                      <a:pt x="3882" y="167"/>
                    </a:cubicBezTo>
                    <a:cubicBezTo>
                      <a:pt x="3882" y="72"/>
                      <a:pt x="3810" y="1"/>
                      <a:pt x="371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2417;p75">
                <a:extLst>
                  <a:ext uri="{FF2B5EF4-FFF2-40B4-BE49-F238E27FC236}">
                    <a16:creationId xmlns:a16="http://schemas.microsoft.com/office/drawing/2014/main" id="{DDF692B0-DF0C-5064-0F04-A2B80A879656}"/>
                  </a:ext>
                </a:extLst>
              </p:cNvPr>
              <p:cNvSpPr/>
              <p:nvPr/>
            </p:nvSpPr>
            <p:spPr>
              <a:xfrm>
                <a:off x="3767509" y="1703423"/>
                <a:ext cx="174747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335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68" y="334"/>
                    </a:cubicBezTo>
                    <a:lnTo>
                      <a:pt x="5335" y="334"/>
                    </a:lnTo>
                    <a:cubicBezTo>
                      <a:pt x="5418" y="334"/>
                      <a:pt x="5490" y="251"/>
                      <a:pt x="5490" y="168"/>
                    </a:cubicBezTo>
                    <a:cubicBezTo>
                      <a:pt x="5490" y="72"/>
                      <a:pt x="5418" y="1"/>
                      <a:pt x="53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2418;p75">
                <a:extLst>
                  <a:ext uri="{FF2B5EF4-FFF2-40B4-BE49-F238E27FC236}">
                    <a16:creationId xmlns:a16="http://schemas.microsoft.com/office/drawing/2014/main" id="{D546748F-2283-20D5-07D5-CEB63151A3AE}"/>
                  </a:ext>
                </a:extLst>
              </p:cNvPr>
              <p:cNvSpPr/>
              <p:nvPr/>
            </p:nvSpPr>
            <p:spPr>
              <a:xfrm>
                <a:off x="3954351" y="1703423"/>
                <a:ext cx="44371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335" extrusionOk="0">
                    <a:moveTo>
                      <a:pt x="155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34"/>
                      <a:pt x="155" y="334"/>
                    </a:cubicBezTo>
                    <a:lnTo>
                      <a:pt x="1227" y="334"/>
                    </a:lnTo>
                    <a:cubicBezTo>
                      <a:pt x="1322" y="334"/>
                      <a:pt x="1394" y="251"/>
                      <a:pt x="1394" y="168"/>
                    </a:cubicBezTo>
                    <a:cubicBezTo>
                      <a:pt x="1394" y="72"/>
                      <a:pt x="1322" y="1"/>
                      <a:pt x="12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2419;p75">
                <a:extLst>
                  <a:ext uri="{FF2B5EF4-FFF2-40B4-BE49-F238E27FC236}">
                    <a16:creationId xmlns:a16="http://schemas.microsoft.com/office/drawing/2014/main" id="{41C0A683-6937-BB8E-B631-E0D79DD2F453}"/>
                  </a:ext>
                </a:extLst>
              </p:cNvPr>
              <p:cNvSpPr/>
              <p:nvPr/>
            </p:nvSpPr>
            <p:spPr>
              <a:xfrm>
                <a:off x="3716358" y="1544655"/>
                <a:ext cx="361971" cy="314958"/>
              </a:xfrm>
              <a:custGeom>
                <a:avLst/>
                <a:gdLst/>
                <a:ahLst/>
                <a:cxnLst/>
                <a:rect l="l" t="t" r="r" b="b"/>
                <a:pathLst>
                  <a:path w="11372" h="9895" extrusionOk="0">
                    <a:moveTo>
                      <a:pt x="3513" y="6751"/>
                    </a:moveTo>
                    <a:lnTo>
                      <a:pt x="3346" y="7477"/>
                    </a:lnTo>
                    <a:lnTo>
                      <a:pt x="1953" y="7477"/>
                    </a:lnTo>
                    <a:lnTo>
                      <a:pt x="1953" y="7489"/>
                    </a:lnTo>
                    <a:cubicBezTo>
                      <a:pt x="1656" y="7489"/>
                      <a:pt x="1394" y="7251"/>
                      <a:pt x="1394" y="6941"/>
                    </a:cubicBezTo>
                    <a:lnTo>
                      <a:pt x="1394" y="6751"/>
                    </a:lnTo>
                    <a:close/>
                    <a:moveTo>
                      <a:pt x="9430" y="333"/>
                    </a:moveTo>
                    <a:cubicBezTo>
                      <a:pt x="9728" y="333"/>
                      <a:pt x="9990" y="572"/>
                      <a:pt x="9990" y="881"/>
                    </a:cubicBezTo>
                    <a:lnTo>
                      <a:pt x="9990" y="5870"/>
                    </a:lnTo>
                    <a:cubicBezTo>
                      <a:pt x="9990" y="6168"/>
                      <a:pt x="9752" y="6418"/>
                      <a:pt x="9430" y="6418"/>
                    </a:cubicBezTo>
                    <a:lnTo>
                      <a:pt x="6597" y="6418"/>
                    </a:lnTo>
                    <a:cubicBezTo>
                      <a:pt x="6561" y="6418"/>
                      <a:pt x="6537" y="6429"/>
                      <a:pt x="6501" y="6441"/>
                    </a:cubicBezTo>
                    <a:lnTo>
                      <a:pt x="3489" y="8501"/>
                    </a:lnTo>
                    <a:cubicBezTo>
                      <a:pt x="3465" y="8501"/>
                      <a:pt x="3465" y="8489"/>
                      <a:pt x="3465" y="8489"/>
                    </a:cubicBezTo>
                    <a:lnTo>
                      <a:pt x="3906" y="6608"/>
                    </a:lnTo>
                    <a:cubicBezTo>
                      <a:pt x="3918" y="6560"/>
                      <a:pt x="3906" y="6501"/>
                      <a:pt x="3870" y="6477"/>
                    </a:cubicBezTo>
                    <a:cubicBezTo>
                      <a:pt x="3834" y="6429"/>
                      <a:pt x="3799" y="6418"/>
                      <a:pt x="3739" y="6418"/>
                    </a:cubicBezTo>
                    <a:lnTo>
                      <a:pt x="894" y="6418"/>
                    </a:lnTo>
                    <a:cubicBezTo>
                      <a:pt x="596" y="6418"/>
                      <a:pt x="346" y="6179"/>
                      <a:pt x="346" y="5870"/>
                    </a:cubicBezTo>
                    <a:lnTo>
                      <a:pt x="346" y="881"/>
                    </a:lnTo>
                    <a:cubicBezTo>
                      <a:pt x="346" y="584"/>
                      <a:pt x="584" y="333"/>
                      <a:pt x="894" y="333"/>
                    </a:cubicBezTo>
                    <a:close/>
                    <a:moveTo>
                      <a:pt x="10502" y="1405"/>
                    </a:moveTo>
                    <a:cubicBezTo>
                      <a:pt x="10800" y="1405"/>
                      <a:pt x="11061" y="1643"/>
                      <a:pt x="11061" y="1953"/>
                    </a:cubicBezTo>
                    <a:lnTo>
                      <a:pt x="11061" y="6941"/>
                    </a:lnTo>
                    <a:cubicBezTo>
                      <a:pt x="11050" y="7239"/>
                      <a:pt x="10788" y="7489"/>
                      <a:pt x="10490" y="7489"/>
                    </a:cubicBezTo>
                    <a:lnTo>
                      <a:pt x="7656" y="7489"/>
                    </a:lnTo>
                    <a:cubicBezTo>
                      <a:pt x="7609" y="7489"/>
                      <a:pt x="7549" y="7525"/>
                      <a:pt x="7513" y="7549"/>
                    </a:cubicBezTo>
                    <a:cubicBezTo>
                      <a:pt x="7490" y="7596"/>
                      <a:pt x="7478" y="7644"/>
                      <a:pt x="7490" y="7680"/>
                    </a:cubicBezTo>
                    <a:lnTo>
                      <a:pt x="7918" y="9561"/>
                    </a:lnTo>
                    <a:lnTo>
                      <a:pt x="7918" y="9573"/>
                    </a:lnTo>
                    <a:lnTo>
                      <a:pt x="7906" y="9573"/>
                    </a:lnTo>
                    <a:lnTo>
                      <a:pt x="5216" y="7727"/>
                    </a:lnTo>
                    <a:lnTo>
                      <a:pt x="6644" y="6751"/>
                    </a:lnTo>
                    <a:lnTo>
                      <a:pt x="9430" y="6751"/>
                    </a:lnTo>
                    <a:cubicBezTo>
                      <a:pt x="9930" y="6751"/>
                      <a:pt x="10311" y="6358"/>
                      <a:pt x="10311" y="5870"/>
                    </a:cubicBezTo>
                    <a:lnTo>
                      <a:pt x="10311" y="1405"/>
                    </a:lnTo>
                    <a:close/>
                    <a:moveTo>
                      <a:pt x="882" y="0"/>
                    </a:moveTo>
                    <a:cubicBezTo>
                      <a:pt x="393" y="0"/>
                      <a:pt x="1" y="393"/>
                      <a:pt x="1" y="881"/>
                    </a:cubicBezTo>
                    <a:lnTo>
                      <a:pt x="1" y="5870"/>
                    </a:lnTo>
                    <a:cubicBezTo>
                      <a:pt x="1" y="6358"/>
                      <a:pt x="393" y="6739"/>
                      <a:pt x="882" y="6739"/>
                    </a:cubicBezTo>
                    <a:lnTo>
                      <a:pt x="1072" y="6739"/>
                    </a:lnTo>
                    <a:lnTo>
                      <a:pt x="1072" y="6941"/>
                    </a:lnTo>
                    <a:cubicBezTo>
                      <a:pt x="1072" y="7430"/>
                      <a:pt x="1465" y="7811"/>
                      <a:pt x="1953" y="7811"/>
                    </a:cubicBezTo>
                    <a:lnTo>
                      <a:pt x="3275" y="7811"/>
                    </a:lnTo>
                    <a:lnTo>
                      <a:pt x="3144" y="8406"/>
                    </a:lnTo>
                    <a:cubicBezTo>
                      <a:pt x="3108" y="8549"/>
                      <a:pt x="3168" y="8692"/>
                      <a:pt x="3287" y="8763"/>
                    </a:cubicBezTo>
                    <a:cubicBezTo>
                      <a:pt x="3346" y="8811"/>
                      <a:pt x="3430" y="8823"/>
                      <a:pt x="3489" y="8823"/>
                    </a:cubicBezTo>
                    <a:cubicBezTo>
                      <a:pt x="3561" y="8823"/>
                      <a:pt x="3620" y="8811"/>
                      <a:pt x="3680" y="8763"/>
                    </a:cubicBezTo>
                    <a:lnTo>
                      <a:pt x="4918" y="7918"/>
                    </a:lnTo>
                    <a:lnTo>
                      <a:pt x="7704" y="9835"/>
                    </a:lnTo>
                    <a:cubicBezTo>
                      <a:pt x="7763" y="9882"/>
                      <a:pt x="7847" y="9894"/>
                      <a:pt x="7906" y="9894"/>
                    </a:cubicBezTo>
                    <a:cubicBezTo>
                      <a:pt x="7978" y="9894"/>
                      <a:pt x="8037" y="9882"/>
                      <a:pt x="8097" y="9835"/>
                    </a:cubicBezTo>
                    <a:cubicBezTo>
                      <a:pt x="8216" y="9763"/>
                      <a:pt x="8275" y="9620"/>
                      <a:pt x="8240" y="9477"/>
                    </a:cubicBezTo>
                    <a:lnTo>
                      <a:pt x="7859" y="7811"/>
                    </a:lnTo>
                    <a:lnTo>
                      <a:pt x="10490" y="7811"/>
                    </a:lnTo>
                    <a:cubicBezTo>
                      <a:pt x="10978" y="7811"/>
                      <a:pt x="11371" y="7430"/>
                      <a:pt x="11371" y="6941"/>
                    </a:cubicBezTo>
                    <a:lnTo>
                      <a:pt x="11371" y="1953"/>
                    </a:lnTo>
                    <a:cubicBezTo>
                      <a:pt x="11371" y="1476"/>
                      <a:pt x="10966" y="1072"/>
                      <a:pt x="10490" y="1072"/>
                    </a:cubicBezTo>
                    <a:lnTo>
                      <a:pt x="10299" y="1072"/>
                    </a:lnTo>
                    <a:lnTo>
                      <a:pt x="10299" y="881"/>
                    </a:lnTo>
                    <a:cubicBezTo>
                      <a:pt x="10299" y="393"/>
                      <a:pt x="9918" y="0"/>
                      <a:pt x="94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Google Shape;600;p49">
            <a:extLst>
              <a:ext uri="{FF2B5EF4-FFF2-40B4-BE49-F238E27FC236}">
                <a16:creationId xmlns:a16="http://schemas.microsoft.com/office/drawing/2014/main" id="{6E4CFA27-EB8A-1A48-0BB5-BB50F605E25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35B1D6-DFA1-15E6-9EBE-491D80927DB2}"/>
              </a:ext>
            </a:extLst>
          </p:cNvPr>
          <p:cNvSpPr txBox="1"/>
          <p:nvPr/>
        </p:nvSpPr>
        <p:spPr>
          <a:xfrm>
            <a:off x="2639204" y="2069612"/>
            <a:ext cx="725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MuktaMahee Medium" pitchFamily="2" charset="77"/>
                <a:cs typeface="MuktaMahee Medium" pitchFamily="2" charset="77"/>
              </a:rPr>
              <a:t>(1</a:t>
            </a:r>
            <a:r>
              <a:rPr lang="en-US" sz="1200" baseline="30000" dirty="0">
                <a:solidFill>
                  <a:schemeClr val="bg2"/>
                </a:solidFill>
                <a:latin typeface="MuktaMahee Medium" pitchFamily="2" charset="77"/>
                <a:cs typeface="MuktaMahee Medium" pitchFamily="2" charset="77"/>
              </a:rPr>
              <a:t>st</a:t>
            </a:r>
            <a:r>
              <a:rPr lang="en-US" sz="1200" dirty="0">
                <a:solidFill>
                  <a:schemeClr val="bg2"/>
                </a:solidFill>
                <a:latin typeface="MuktaMahee Medium" pitchFamily="2" charset="77"/>
                <a:cs typeface="MuktaMahee Medium" pitchFamily="2" charset="77"/>
              </a:rPr>
              <a:t>, 11)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6BF5E3-E5B8-0E1E-6BBE-DC8C796CBFF6}"/>
              </a:ext>
            </a:extLst>
          </p:cNvPr>
          <p:cNvSpPr txBox="1"/>
          <p:nvPr/>
        </p:nvSpPr>
        <p:spPr>
          <a:xfrm>
            <a:off x="5224156" y="2069612"/>
            <a:ext cx="602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MuktaMahee Medium" pitchFamily="2" charset="77"/>
                <a:cs typeface="MuktaMahee Medium" pitchFamily="2" charset="77"/>
              </a:rPr>
              <a:t>(1</a:t>
            </a:r>
            <a:r>
              <a:rPr lang="en-US" sz="1200" baseline="30000" dirty="0">
                <a:solidFill>
                  <a:schemeClr val="bg2"/>
                </a:solidFill>
                <a:latin typeface="MuktaMahee Medium" pitchFamily="2" charset="77"/>
                <a:cs typeface="MuktaMahee Medium" pitchFamily="2" charset="77"/>
              </a:rPr>
              <a:t>st</a:t>
            </a:r>
            <a:r>
              <a:rPr lang="en-US" sz="1200" dirty="0">
                <a:solidFill>
                  <a:schemeClr val="bg2"/>
                </a:solidFill>
                <a:latin typeface="MuktaMahee Medium" pitchFamily="2" charset="77"/>
                <a:cs typeface="MuktaMahee Medium" pitchFamily="2" charset="77"/>
              </a:rPr>
              <a:t>, 11)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558776-0BEE-6C06-A3AC-904114C1618F}"/>
              </a:ext>
            </a:extLst>
          </p:cNvPr>
          <p:cNvSpPr txBox="1"/>
          <p:nvPr/>
        </p:nvSpPr>
        <p:spPr>
          <a:xfrm>
            <a:off x="7795857" y="2069612"/>
            <a:ext cx="6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MuktaMahee Medium" pitchFamily="2" charset="77"/>
                <a:cs typeface="MuktaMahee Medium" pitchFamily="2" charset="77"/>
              </a:rPr>
              <a:t>(2</a:t>
            </a:r>
            <a:r>
              <a:rPr lang="en-US" sz="1200" baseline="30000" dirty="0">
                <a:solidFill>
                  <a:schemeClr val="bg2"/>
                </a:solidFill>
                <a:latin typeface="MuktaMahee Medium" pitchFamily="2" charset="77"/>
                <a:cs typeface="MuktaMahee Medium" pitchFamily="2" charset="77"/>
              </a:rPr>
              <a:t>nd</a:t>
            </a:r>
            <a:r>
              <a:rPr lang="en-US" sz="1200" dirty="0">
                <a:solidFill>
                  <a:schemeClr val="bg2"/>
                </a:solidFill>
                <a:latin typeface="MuktaMahee Medium" pitchFamily="2" charset="77"/>
                <a:cs typeface="MuktaMahee Medium" pitchFamily="2" charset="77"/>
              </a:rPr>
              <a:t>, 10)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2F0877-6502-994F-31EE-A8E146F88CAE}"/>
              </a:ext>
            </a:extLst>
          </p:cNvPr>
          <p:cNvSpPr txBox="1"/>
          <p:nvPr/>
        </p:nvSpPr>
        <p:spPr>
          <a:xfrm>
            <a:off x="7692887" y="42698"/>
            <a:ext cx="1138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MuktaMahee Medium" pitchFamily="2" charset="77"/>
                <a:cs typeface="MuktaMahee Medium" pitchFamily="2" charset="77"/>
              </a:rPr>
              <a:t>(rank, # cards)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868524-F06E-5A01-E7CF-291CF1100EE7}"/>
              </a:ext>
            </a:extLst>
          </p:cNvPr>
          <p:cNvSpPr txBox="1"/>
          <p:nvPr/>
        </p:nvSpPr>
        <p:spPr>
          <a:xfrm>
            <a:off x="7883497" y="2354781"/>
            <a:ext cx="79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MuktaMahee Medium" pitchFamily="2" charset="77"/>
                <a:cs typeface="MuktaMahee Medium" pitchFamily="2" charset="77"/>
              </a:rPr>
              <a:t>(3</a:t>
            </a:r>
            <a:r>
              <a:rPr lang="en-US" sz="1200" baseline="30000" dirty="0">
                <a:solidFill>
                  <a:schemeClr val="bg2"/>
                </a:solidFill>
                <a:latin typeface="MuktaMahee Medium" pitchFamily="2" charset="77"/>
                <a:cs typeface="MuktaMahee Medium" pitchFamily="2" charset="77"/>
              </a:rPr>
              <a:t>rd</a:t>
            </a:r>
            <a:r>
              <a:rPr lang="en-US" sz="1200" dirty="0">
                <a:solidFill>
                  <a:schemeClr val="bg2"/>
                </a:solidFill>
                <a:latin typeface="MuktaMahee Medium" pitchFamily="2" charset="77"/>
                <a:cs typeface="MuktaMahee Medium" pitchFamily="2" charset="77"/>
              </a:rPr>
              <a:t>, 9)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12A811-106B-7BF1-FAD9-2BCB61913D82}"/>
              </a:ext>
            </a:extLst>
          </p:cNvPr>
          <p:cNvSpPr txBox="1"/>
          <p:nvPr/>
        </p:nvSpPr>
        <p:spPr>
          <a:xfrm>
            <a:off x="1802204" y="2413600"/>
            <a:ext cx="79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MuktaMahee Medium" pitchFamily="2" charset="77"/>
                <a:cs typeface="MuktaMahee Medium" pitchFamily="2" charset="77"/>
              </a:rPr>
              <a:t>(3</a:t>
            </a:r>
            <a:r>
              <a:rPr lang="en-US" sz="1200" baseline="30000" dirty="0">
                <a:solidFill>
                  <a:schemeClr val="bg2"/>
                </a:solidFill>
                <a:latin typeface="MuktaMahee Medium" pitchFamily="2" charset="77"/>
                <a:cs typeface="MuktaMahee Medium" pitchFamily="2" charset="77"/>
              </a:rPr>
              <a:t>rd</a:t>
            </a:r>
            <a:r>
              <a:rPr lang="en-US" sz="1200" dirty="0">
                <a:solidFill>
                  <a:schemeClr val="bg2"/>
                </a:solidFill>
                <a:latin typeface="MuktaMahee Medium" pitchFamily="2" charset="77"/>
                <a:cs typeface="MuktaMahee Medium" pitchFamily="2" charset="77"/>
              </a:rPr>
              <a:t>, 9)</a:t>
            </a:r>
          </a:p>
        </p:txBody>
      </p:sp>
    </p:spTree>
    <p:extLst>
      <p:ext uri="{BB962C8B-B14F-4D97-AF65-F5344CB8AC3E}">
        <p14:creationId xmlns:p14="http://schemas.microsoft.com/office/powerpoint/2010/main" val="141484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4" grpId="0"/>
      <p:bldP spid="25" grpId="0"/>
      <p:bldP spid="27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>
          <a:extLst>
            <a:ext uri="{FF2B5EF4-FFF2-40B4-BE49-F238E27FC236}">
              <a16:creationId xmlns:a16="http://schemas.microsoft.com/office/drawing/2014/main" id="{55C00D63-135C-4783-EC03-FB1A01D37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751;p56">
            <a:extLst>
              <a:ext uri="{FF2B5EF4-FFF2-40B4-BE49-F238E27FC236}">
                <a16:creationId xmlns:a16="http://schemas.microsoft.com/office/drawing/2014/main" id="{8BBF6AE5-9D79-02F7-B9CE-A5A2B1FB1E00}"/>
              </a:ext>
            </a:extLst>
          </p:cNvPr>
          <p:cNvSpPr/>
          <p:nvPr/>
        </p:nvSpPr>
        <p:spPr>
          <a:xfrm>
            <a:off x="-6985" y="4790618"/>
            <a:ext cx="9285282" cy="370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owun Batang"/>
              <a:ea typeface="Gowun Batang"/>
              <a:cs typeface="Gowun Batang"/>
              <a:sym typeface="Gowun Batang"/>
            </a:endParaRPr>
          </a:p>
        </p:txBody>
      </p:sp>
      <p:sp>
        <p:nvSpPr>
          <p:cNvPr id="27" name="Google Shape;751;p56">
            <a:extLst>
              <a:ext uri="{FF2B5EF4-FFF2-40B4-BE49-F238E27FC236}">
                <a16:creationId xmlns:a16="http://schemas.microsoft.com/office/drawing/2014/main" id="{07BF7419-9AAF-4076-1C3D-87BBD70C2C4A}"/>
              </a:ext>
            </a:extLst>
          </p:cNvPr>
          <p:cNvSpPr/>
          <p:nvPr/>
        </p:nvSpPr>
        <p:spPr>
          <a:xfrm>
            <a:off x="0" y="-49621"/>
            <a:ext cx="9144000" cy="41314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owun Batang"/>
              <a:ea typeface="Gowun Batang"/>
              <a:cs typeface="Gowun Batang"/>
              <a:sym typeface="Gowun Batang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31F881F-746E-1166-E5B6-C6D176AEBDFA}"/>
              </a:ext>
            </a:extLst>
          </p:cNvPr>
          <p:cNvGrpSpPr/>
          <p:nvPr/>
        </p:nvGrpSpPr>
        <p:grpSpPr>
          <a:xfrm>
            <a:off x="2987209" y="264387"/>
            <a:ext cx="6001100" cy="4580077"/>
            <a:chOff x="2982250" y="271323"/>
            <a:chExt cx="6001100" cy="4580077"/>
          </a:xfrm>
        </p:grpSpPr>
        <p:graphicFrame>
          <p:nvGraphicFramePr>
            <p:cNvPr id="7" name="Google Shape;744;p55">
              <a:extLst>
                <a:ext uri="{FF2B5EF4-FFF2-40B4-BE49-F238E27FC236}">
                  <a16:creationId xmlns:a16="http://schemas.microsoft.com/office/drawing/2014/main" id="{0CD9DB69-90E1-C3D3-7568-A31B9AE47B6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15245820"/>
                </p:ext>
              </p:extLst>
            </p:nvPr>
          </p:nvGraphicFramePr>
          <p:xfrm>
            <a:off x="3029462" y="288925"/>
            <a:ext cx="5953888" cy="4562475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2382013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714375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714375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714375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714375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714375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</a:tblGrid>
                <a:tr h="361950"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 dirty="0"/>
                      </a:p>
                    </a:txBody>
                    <a:tcPr marL="28575" marR="28575" marT="19050" marB="19050" anchor="b">
                      <a:lnR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B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 dirty="0"/>
                          <a:t>Ebert [2]</a:t>
                        </a:r>
                        <a:endParaRPr sz="900" dirty="0"/>
                      </a:p>
                    </a:txBody>
                    <a:tcPr marL="28575" marR="28575" marT="19050" marB="19050" anchor="ctr">
                      <a:lnL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 dirty="0" err="1"/>
                          <a:t>Maglyas</a:t>
                        </a:r>
                        <a:r>
                          <a:rPr lang="en" sz="900" dirty="0"/>
                          <a:t> et al. [7]</a:t>
                        </a:r>
                        <a:endParaRPr sz="900" dirty="0"/>
                      </a:p>
                    </a:txBody>
                    <a:tcPr marL="28575" marR="28575" marT="19050" marB="19050" anchor="ctr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 dirty="0" err="1"/>
                          <a:t>Rachitsky</a:t>
                        </a:r>
                        <a:r>
                          <a:rPr lang="en" sz="900" dirty="0"/>
                          <a:t> [9]</a:t>
                        </a:r>
                        <a:endParaRPr sz="900" dirty="0"/>
                      </a:p>
                    </a:txBody>
                    <a:tcPr marL="28575" marR="28575" marT="19050" marB="19050" anchor="ctr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 dirty="0"/>
                          <a:t>Sipos and Szabó [10]</a:t>
                        </a:r>
                        <a:endParaRPr sz="900" dirty="0"/>
                      </a:p>
                    </a:txBody>
                    <a:tcPr marL="28575" marR="28575" marT="19050" marB="19050" anchor="ctr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 dirty="0"/>
                          <a:t>Springer and Miler [11]</a:t>
                        </a:r>
                        <a:endParaRPr sz="900" dirty="0"/>
                      </a:p>
                    </a:txBody>
                    <a:tcPr marL="28575" marR="28575" marT="19050" marB="19050" anchor="ctr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200025">
                  <a:tc>
                    <a:txBody>
                      <a:bodyPr/>
                      <a:lstStyle/>
                      <a:p>
                        <a:pPr marL="0" lvl="0" indent="0" algn="l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 dirty="0"/>
                          <a:t>3.1.1 Understanding the Customer</a:t>
                        </a:r>
                        <a:endParaRPr sz="900" dirty="0"/>
                      </a:p>
                    </a:txBody>
                    <a:tcPr marL="28575" marR="28575" marT="19050" marB="19050" anchor="b">
                      <a:lnL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/>
                      </a:p>
                    </a:txBody>
                    <a:tcPr marL="28575" marR="28575" marT="19050" marB="19050" anchor="b">
                      <a:lnL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 dirty="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X</a:t>
                        </a: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00025">
                  <a:tc>
                    <a:txBody>
                      <a:bodyPr/>
                      <a:lstStyle/>
                      <a:p>
                        <a:pPr marL="0" lvl="0" indent="0" algn="l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 dirty="0"/>
                          <a:t>3.1.2 Product Sense</a:t>
                        </a:r>
                        <a:endParaRPr sz="900" dirty="0"/>
                      </a:p>
                    </a:txBody>
                    <a:tcPr marL="28575" marR="28575" marT="19050" marB="19050" anchor="b">
                      <a:lnL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 dirty="0"/>
                          <a:t>X</a:t>
                        </a:r>
                        <a:endParaRPr sz="900" dirty="0"/>
                      </a:p>
                    </a:txBody>
                    <a:tcPr marL="28575" marR="28575" marT="19050" marB="19050" anchor="b">
                      <a:lnL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X</a:t>
                        </a: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X</a:t>
                        </a: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X</a:t>
                        </a: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200025">
                  <a:tc>
                    <a:txBody>
                      <a:bodyPr/>
                      <a:lstStyle/>
                      <a:p>
                        <a:pPr marL="0" lvl="0" indent="0" algn="l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3.1.3 Market Research &amp; Understanding</a:t>
                        </a:r>
                        <a:endParaRPr sz="900"/>
                      </a:p>
                    </a:txBody>
                    <a:tcPr marL="28575" marR="28575" marT="19050" marB="19050" anchor="b">
                      <a:lnL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/>
                      </a:p>
                    </a:txBody>
                    <a:tcPr marL="28575" marR="28575" marT="19050" marB="19050" anchor="b">
                      <a:lnL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X</a:t>
                        </a: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 dirty="0"/>
                          <a:t>X</a:t>
                        </a:r>
                        <a:endParaRPr sz="900" dirty="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200025">
                  <a:tc>
                    <a:txBody>
                      <a:bodyPr/>
                      <a:lstStyle/>
                      <a:p>
                        <a:pPr marL="0" lvl="0" indent="0" algn="l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 dirty="0"/>
                          <a:t>3.1.4 Data-Driven Decision Making</a:t>
                        </a:r>
                        <a:endParaRPr sz="900" dirty="0"/>
                      </a:p>
                    </a:txBody>
                    <a:tcPr marL="28575" marR="28575" marT="19050" marB="19050" anchor="b">
                      <a:lnL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/>
                      </a:p>
                    </a:txBody>
                    <a:tcPr marL="28575" marR="28575" marT="19050" marB="19050" anchor="b">
                      <a:lnL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X</a:t>
                        </a: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X</a:t>
                        </a: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X</a:t>
                        </a: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X</a:t>
                        </a: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200025">
                  <a:tc>
                    <a:txBody>
                      <a:bodyPr/>
                      <a:lstStyle/>
                      <a:p>
                        <a:pPr marL="0" lvl="0" indent="0" algn="l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3.1.5 Prioritization</a:t>
                        </a:r>
                        <a:endParaRPr sz="900"/>
                      </a:p>
                    </a:txBody>
                    <a:tcPr marL="28575" marR="28575" marT="19050" marB="19050" anchor="b">
                      <a:lnL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X</a:t>
                        </a:r>
                        <a:endParaRPr sz="900"/>
                      </a:p>
                    </a:txBody>
                    <a:tcPr marL="28575" marR="28575" marT="19050" marB="19050" anchor="b">
                      <a:lnL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X</a:t>
                        </a: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X</a:t>
                        </a: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X</a:t>
                        </a: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 dirty="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200025">
                  <a:tc>
                    <a:txBody>
                      <a:bodyPr/>
                      <a:lstStyle/>
                      <a:p>
                        <a:pPr marL="0" lvl="0" indent="0" algn="l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3.1.6 Marketing &amp; Go To Market</a:t>
                        </a:r>
                        <a:endParaRPr sz="900"/>
                      </a:p>
                    </a:txBody>
                    <a:tcPr marL="28575" marR="28575" marT="19050" marB="19050" anchor="b">
                      <a:lnL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/>
                      </a:p>
                    </a:txBody>
                    <a:tcPr marL="28575" marR="28575" marT="19050" marB="19050" anchor="b">
                      <a:lnL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X</a:t>
                        </a: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X</a:t>
                        </a: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X</a:t>
                        </a: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200025">
                  <a:tc>
                    <a:txBody>
                      <a:bodyPr/>
                      <a:lstStyle/>
                      <a:p>
                        <a:pPr marL="0" lvl="0" indent="0" algn="l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3.1.7 Understanding the Problem</a:t>
                        </a:r>
                        <a:endParaRPr sz="900"/>
                      </a:p>
                    </a:txBody>
                    <a:tcPr marL="28575" marR="28575" marT="19050" marB="19050" anchor="b">
                      <a:lnL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X</a:t>
                        </a:r>
                        <a:endParaRPr sz="900"/>
                      </a:p>
                    </a:txBody>
                    <a:tcPr marL="28575" marR="28575" marT="19050" marB="19050" anchor="b">
                      <a:lnL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X</a:t>
                        </a: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X</a:t>
                        </a: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200025">
                  <a:tc>
                    <a:txBody>
                      <a:bodyPr/>
                      <a:lstStyle/>
                      <a:p>
                        <a:pPr marL="0" lvl="0" indent="0" algn="l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3.2.1 Software Development Skills</a:t>
                        </a:r>
                        <a:endParaRPr sz="900"/>
                      </a:p>
                    </a:txBody>
                    <a:tcPr marL="28575" marR="28575" marT="19050" marB="19050" anchor="b">
                      <a:lnL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 dirty="0"/>
                          <a:t>X</a:t>
                        </a:r>
                        <a:endParaRPr sz="900" dirty="0"/>
                      </a:p>
                    </a:txBody>
                    <a:tcPr marL="28575" marR="28575" marT="19050" marB="19050" anchor="b">
                      <a:lnL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 dirty="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 dirty="0"/>
                          <a:t>X</a:t>
                        </a:r>
                        <a:endParaRPr sz="900" dirty="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 dirty="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200025">
                  <a:tc>
                    <a:txBody>
                      <a:bodyPr/>
                      <a:lstStyle/>
                      <a:p>
                        <a:pPr marL="0" lvl="0" indent="0" algn="l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3.2.2 Data Analysis</a:t>
                        </a:r>
                        <a:endParaRPr sz="900"/>
                      </a:p>
                    </a:txBody>
                    <a:tcPr marL="28575" marR="28575" marT="19050" marB="19050" anchor="b">
                      <a:lnL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/>
                      </a:p>
                    </a:txBody>
                    <a:tcPr marL="28575" marR="28575" marT="19050" marB="19050" anchor="b">
                      <a:lnL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X</a:t>
                        </a: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X</a:t>
                        </a: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200025">
                  <a:tc>
                    <a:txBody>
                      <a:bodyPr/>
                      <a:lstStyle/>
                      <a:p>
                        <a:pPr marL="0" lvl="0" indent="0" algn="l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3.2.3 Design Thinking</a:t>
                        </a:r>
                        <a:endParaRPr sz="900"/>
                      </a:p>
                    </a:txBody>
                    <a:tcPr marL="28575" marR="28575" marT="19050" marB="19050" anchor="b">
                      <a:lnL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/>
                      </a:p>
                    </a:txBody>
                    <a:tcPr marL="28575" marR="28575" marT="19050" marB="19050" anchor="b">
                      <a:lnL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 dirty="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X</a:t>
                        </a: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X</a:t>
                        </a: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200025">
                  <a:tc>
                    <a:txBody>
                      <a:bodyPr/>
                      <a:lstStyle/>
                      <a:p>
                        <a:pPr marL="0" lvl="0" indent="0" algn="l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 dirty="0"/>
                          <a:t>3.2.4 Domain-Specific Knowledge</a:t>
                        </a:r>
                        <a:endParaRPr sz="900" dirty="0"/>
                      </a:p>
                    </a:txBody>
                    <a:tcPr marL="28575" marR="28575" marT="19050" marB="19050" anchor="b">
                      <a:lnL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/>
                      </a:p>
                    </a:txBody>
                    <a:tcPr marL="28575" marR="28575" marT="19050" marB="19050" anchor="b">
                      <a:lnL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 dirty="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200025">
                  <a:tc>
                    <a:txBody>
                      <a:bodyPr/>
                      <a:lstStyle/>
                      <a:p>
                        <a:pPr marL="0" lvl="0" indent="0" algn="l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3.2.5 Human-Computer Interaction</a:t>
                        </a:r>
                        <a:endParaRPr sz="900"/>
                      </a:p>
                    </a:txBody>
                    <a:tcPr marL="28575" marR="28575" marT="19050" marB="19050" anchor="b">
                      <a:lnL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/>
                      </a:p>
                    </a:txBody>
                    <a:tcPr marL="28575" marR="28575" marT="19050" marB="19050" anchor="b">
                      <a:lnL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X</a:t>
                        </a: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X</a:t>
                        </a: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X</a:t>
                        </a: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200025">
                  <a:tc>
                    <a:txBody>
                      <a:bodyPr/>
                      <a:lstStyle/>
                      <a:p>
                        <a:pPr marL="0" lvl="0" indent="0" algn="l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3.2.6 Software Development Methodologies</a:t>
                        </a:r>
                        <a:endParaRPr sz="900"/>
                      </a:p>
                    </a:txBody>
                    <a:tcPr marL="28575" marR="28575" marT="19050" marB="19050" anchor="b">
                      <a:lnL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X</a:t>
                        </a:r>
                        <a:endParaRPr sz="900"/>
                      </a:p>
                    </a:txBody>
                    <a:tcPr marL="28575" marR="28575" marT="19050" marB="19050" anchor="b">
                      <a:lnL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X</a:t>
                        </a: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X</a:t>
                        </a: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  <a:tr h="200025">
                  <a:tc>
                    <a:txBody>
                      <a:bodyPr/>
                      <a:lstStyle/>
                      <a:p>
                        <a:pPr marL="0" lvl="0" indent="0" algn="l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3.3.1 Stakeholder Communication</a:t>
                        </a:r>
                        <a:endParaRPr sz="900"/>
                      </a:p>
                    </a:txBody>
                    <a:tcPr marL="28575" marR="28575" marT="19050" marB="19050" anchor="b">
                      <a:lnL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X</a:t>
                        </a:r>
                        <a:endParaRPr sz="900"/>
                      </a:p>
                    </a:txBody>
                    <a:tcPr marL="28575" marR="28575" marT="19050" marB="19050" anchor="b">
                      <a:lnL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X</a:t>
                        </a: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X</a:t>
                        </a: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X</a:t>
                        </a: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  <a:tr h="200025">
                  <a:tc>
                    <a:txBody>
                      <a:bodyPr/>
                      <a:lstStyle/>
                      <a:p>
                        <a:pPr marL="0" lvl="0" indent="0" algn="l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3.3.2 Interpersonal Communication</a:t>
                        </a:r>
                        <a:endParaRPr sz="900"/>
                      </a:p>
                    </a:txBody>
                    <a:tcPr marL="28575" marR="28575" marT="19050" marB="19050" anchor="b">
                      <a:lnL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/>
                      </a:p>
                    </a:txBody>
                    <a:tcPr marL="28575" marR="28575" marT="19050" marB="19050" anchor="b">
                      <a:lnL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X</a:t>
                        </a: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X</a:t>
                        </a: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X</a:t>
                        </a: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X</a:t>
                        </a: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  <a:tr h="200025">
                  <a:tc>
                    <a:txBody>
                      <a:bodyPr/>
                      <a:lstStyle/>
                      <a:p>
                        <a:pPr marL="0" lvl="0" indent="0" algn="l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 dirty="0"/>
                          <a:t>3.3.3 Writing</a:t>
                        </a:r>
                        <a:endParaRPr sz="900" dirty="0"/>
                      </a:p>
                    </a:txBody>
                    <a:tcPr marL="28575" marR="28575" marT="19050" marB="19050" anchor="b">
                      <a:lnL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/>
                      </a:p>
                    </a:txBody>
                    <a:tcPr marL="28575" marR="28575" marT="19050" marB="19050" anchor="b">
                      <a:lnL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16"/>
                    </a:ext>
                  </a:extLst>
                </a:tr>
                <a:tr h="200025">
                  <a:tc>
                    <a:txBody>
                      <a:bodyPr/>
                      <a:lstStyle/>
                      <a:p>
                        <a:pPr marL="0" lvl="0" indent="0" algn="l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3.3.4 Conflict Resolution</a:t>
                        </a:r>
                        <a:endParaRPr sz="900"/>
                      </a:p>
                    </a:txBody>
                    <a:tcPr marL="28575" marR="28575" marT="19050" marB="19050" anchor="b">
                      <a:lnL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/>
                      </a:p>
                    </a:txBody>
                    <a:tcPr marL="28575" marR="28575" marT="19050" marB="19050" anchor="b">
                      <a:lnL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X</a:t>
                        </a: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X</a:t>
                        </a: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 dirty="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17"/>
                    </a:ext>
                  </a:extLst>
                </a:tr>
                <a:tr h="200025">
                  <a:tc>
                    <a:txBody>
                      <a:bodyPr/>
                      <a:lstStyle/>
                      <a:p>
                        <a:pPr marL="0" lvl="0" indent="0" algn="l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3.3.5 Critical Thinking</a:t>
                        </a:r>
                        <a:endParaRPr sz="900"/>
                      </a:p>
                    </a:txBody>
                    <a:tcPr marL="28575" marR="28575" marT="19050" marB="19050" anchor="b">
                      <a:lnL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/>
                      </a:p>
                    </a:txBody>
                    <a:tcPr marL="28575" marR="28575" marT="19050" marB="19050" anchor="b">
                      <a:lnL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X</a:t>
                        </a: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X</a:t>
                        </a: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 dirty="0"/>
                          <a:t>X</a:t>
                        </a:r>
                        <a:endParaRPr sz="900" dirty="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18"/>
                    </a:ext>
                  </a:extLst>
                </a:tr>
                <a:tr h="200025">
                  <a:tc>
                    <a:txBody>
                      <a:bodyPr/>
                      <a:lstStyle/>
                      <a:p>
                        <a:pPr marL="0" lvl="0" indent="0" algn="l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3.3.6 Empathy</a:t>
                        </a:r>
                        <a:endParaRPr sz="900"/>
                      </a:p>
                    </a:txBody>
                    <a:tcPr marL="28575" marR="28575" marT="19050" marB="19050" anchor="b">
                      <a:lnL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/>
                      </a:p>
                    </a:txBody>
                    <a:tcPr marL="28575" marR="28575" marT="19050" marB="19050" anchor="b">
                      <a:lnL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 dirty="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 dirty="0"/>
                          <a:t>X</a:t>
                        </a:r>
                        <a:endParaRPr sz="900" dirty="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 dirty="0"/>
                          <a:t>X</a:t>
                        </a:r>
                        <a:endParaRPr sz="900" dirty="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 dirty="0"/>
                          <a:t>X</a:t>
                        </a:r>
                        <a:endParaRPr sz="900" dirty="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19"/>
                    </a:ext>
                  </a:extLst>
                </a:tr>
                <a:tr h="200025">
                  <a:tc>
                    <a:txBody>
                      <a:bodyPr/>
                      <a:lstStyle/>
                      <a:p>
                        <a:pPr marL="0" lvl="0" indent="0" algn="l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3.3.7 Leadership</a:t>
                        </a:r>
                        <a:endParaRPr sz="900"/>
                      </a:p>
                    </a:txBody>
                    <a:tcPr marL="28575" marR="28575" marT="19050" marB="19050" anchor="b">
                      <a:lnL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X</a:t>
                        </a:r>
                        <a:endParaRPr sz="900"/>
                      </a:p>
                    </a:txBody>
                    <a:tcPr marL="28575" marR="28575" marT="19050" marB="19050" anchor="b">
                      <a:lnL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X</a:t>
                        </a: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X</a:t>
                        </a: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 dirty="0"/>
                          <a:t>X</a:t>
                        </a:r>
                        <a:endParaRPr sz="900" dirty="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20"/>
                    </a:ext>
                  </a:extLst>
                </a:tr>
                <a:tr h="200025">
                  <a:tc>
                    <a:txBody>
                      <a:bodyPr/>
                      <a:lstStyle/>
                      <a:p>
                        <a:pPr marL="0" lvl="0" indent="0" algn="l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 dirty="0"/>
                          <a:t>3.3.8 Time Management</a:t>
                        </a:r>
                        <a:endParaRPr sz="900" dirty="0"/>
                      </a:p>
                    </a:txBody>
                    <a:tcPr marL="28575" marR="28575" marT="19050" marB="19050" anchor="b">
                      <a:lnL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/>
                      </a:p>
                    </a:txBody>
                    <a:tcPr marL="28575" marR="28575" marT="19050" marB="19050" anchor="b">
                      <a:lnL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 dirty="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/>
                          <a:t>X</a:t>
                        </a:r>
                        <a:endParaRPr sz="90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lvl="0" indent="0" algn="ctr" rtl="0">
                          <a:lnSpc>
                            <a:spcPct val="115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" sz="900" dirty="0"/>
                          <a:t>X</a:t>
                        </a:r>
                        <a:endParaRPr sz="900" dirty="0"/>
                      </a:p>
                    </a:txBody>
                    <a:tcPr marL="28575" marR="28575" marT="19050" marB="19050" anchor="b">
                      <a:lnL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21"/>
                    </a:ext>
                  </a:extLst>
                </a:tr>
              </a:tbl>
            </a:graphicData>
          </a:graphic>
        </p:graphicFrame>
        <p:sp>
          <p:nvSpPr>
            <p:cNvPr id="8" name="Google Shape;751;p56">
              <a:extLst>
                <a:ext uri="{FF2B5EF4-FFF2-40B4-BE49-F238E27FC236}">
                  <a16:creationId xmlns:a16="http://schemas.microsoft.com/office/drawing/2014/main" id="{E255FCBC-C6EF-9067-9E19-EF95D1F1F93C}"/>
                </a:ext>
              </a:extLst>
            </p:cNvPr>
            <p:cNvSpPr/>
            <p:nvPr/>
          </p:nvSpPr>
          <p:spPr>
            <a:xfrm>
              <a:off x="2982250" y="271323"/>
              <a:ext cx="2415250" cy="370331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owun Batang"/>
                <a:ea typeface="Gowun Batang"/>
                <a:cs typeface="Gowun Batang"/>
                <a:sym typeface="Gowun Batang"/>
              </a:endParaRPr>
            </a:p>
          </p:txBody>
        </p:sp>
        <p:sp>
          <p:nvSpPr>
            <p:cNvPr id="9" name="Google Shape;73;p16">
              <a:extLst>
                <a:ext uri="{FF2B5EF4-FFF2-40B4-BE49-F238E27FC236}">
                  <a16:creationId xmlns:a16="http://schemas.microsoft.com/office/drawing/2014/main" id="{A9CC9018-0701-EDE4-453C-7985DCDCBC7B}"/>
                </a:ext>
              </a:extLst>
            </p:cNvPr>
            <p:cNvSpPr txBox="1">
              <a:spLocks/>
            </p:cNvSpPr>
            <p:nvPr/>
          </p:nvSpPr>
          <p:spPr>
            <a:xfrm>
              <a:off x="3458765" y="288925"/>
              <a:ext cx="1731364" cy="370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Frank Ruhl Libre"/>
                <a:buNone/>
                <a:defRPr sz="3000" b="0" i="0" u="none" strike="noStrike" cap="none">
                  <a:solidFill>
                    <a:schemeClr val="dk1"/>
                  </a:solidFill>
                  <a:latin typeface="Frank Ruhl Libre"/>
                  <a:ea typeface="Frank Ruhl Libre"/>
                  <a:cs typeface="Frank Ruhl Libre"/>
                  <a:sym typeface="Frank Ruhl Libre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Frank Ruhl Libre"/>
                <a:buNone/>
                <a:defRPr sz="3000" b="0" i="0" u="none" strike="noStrike" cap="none">
                  <a:solidFill>
                    <a:schemeClr val="dk1"/>
                  </a:solidFill>
                  <a:latin typeface="Frank Ruhl Libre"/>
                  <a:ea typeface="Frank Ruhl Libre"/>
                  <a:cs typeface="Frank Ruhl Libre"/>
                  <a:sym typeface="Frank Ruhl Libre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Frank Ruhl Libre"/>
                <a:buNone/>
                <a:defRPr sz="3000" b="0" i="0" u="none" strike="noStrike" cap="none">
                  <a:solidFill>
                    <a:schemeClr val="dk1"/>
                  </a:solidFill>
                  <a:latin typeface="Frank Ruhl Libre"/>
                  <a:ea typeface="Frank Ruhl Libre"/>
                  <a:cs typeface="Frank Ruhl Libre"/>
                  <a:sym typeface="Frank Ruhl Libre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Frank Ruhl Libre"/>
                <a:buNone/>
                <a:defRPr sz="3000" b="0" i="0" u="none" strike="noStrike" cap="none">
                  <a:solidFill>
                    <a:schemeClr val="dk1"/>
                  </a:solidFill>
                  <a:latin typeface="Frank Ruhl Libre"/>
                  <a:ea typeface="Frank Ruhl Libre"/>
                  <a:cs typeface="Frank Ruhl Libre"/>
                  <a:sym typeface="Frank Ruhl Libre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Frank Ruhl Libre"/>
                <a:buNone/>
                <a:defRPr sz="3000" b="0" i="0" u="none" strike="noStrike" cap="none">
                  <a:solidFill>
                    <a:schemeClr val="dk1"/>
                  </a:solidFill>
                  <a:latin typeface="Frank Ruhl Libre"/>
                  <a:ea typeface="Frank Ruhl Libre"/>
                  <a:cs typeface="Frank Ruhl Libre"/>
                  <a:sym typeface="Frank Ruhl Libre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Frank Ruhl Libre"/>
                <a:buNone/>
                <a:defRPr sz="3000" b="0" i="0" u="none" strike="noStrike" cap="none">
                  <a:solidFill>
                    <a:schemeClr val="dk1"/>
                  </a:solidFill>
                  <a:latin typeface="Frank Ruhl Libre"/>
                  <a:ea typeface="Frank Ruhl Libre"/>
                  <a:cs typeface="Frank Ruhl Libre"/>
                  <a:sym typeface="Frank Ruhl Libre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Frank Ruhl Libre"/>
                <a:buNone/>
                <a:defRPr sz="3000" b="0" i="0" u="none" strike="noStrike" cap="none">
                  <a:solidFill>
                    <a:schemeClr val="dk1"/>
                  </a:solidFill>
                  <a:latin typeface="Frank Ruhl Libre"/>
                  <a:ea typeface="Frank Ruhl Libre"/>
                  <a:cs typeface="Frank Ruhl Libre"/>
                  <a:sym typeface="Frank Ruhl Libre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Frank Ruhl Libre"/>
                <a:buNone/>
                <a:defRPr sz="3000" b="0" i="0" u="none" strike="noStrike" cap="none">
                  <a:solidFill>
                    <a:schemeClr val="dk1"/>
                  </a:solidFill>
                  <a:latin typeface="Frank Ruhl Libre"/>
                  <a:ea typeface="Frank Ruhl Libre"/>
                  <a:cs typeface="Frank Ruhl Libre"/>
                  <a:sym typeface="Frank Ruhl Libre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0"/>
                <a:buFont typeface="Frank Ruhl Libre"/>
                <a:buNone/>
                <a:defRPr sz="3000" b="0" i="0" u="none" strike="noStrike" cap="none">
                  <a:solidFill>
                    <a:schemeClr val="dk1"/>
                  </a:solidFill>
                  <a:latin typeface="Frank Ruhl Libre"/>
                  <a:ea typeface="Frank Ruhl Libre"/>
                  <a:cs typeface="Frank Ruhl Libre"/>
                  <a:sym typeface="Frank Ruhl Libre"/>
                </a:defRPr>
              </a:lvl9pPr>
            </a:lstStyle>
            <a:p>
              <a:pPr algn="ctr">
                <a:buSzPts val="1100"/>
                <a:buFont typeface="Arial"/>
                <a:buNone/>
              </a:pPr>
              <a:r>
                <a:rPr lang="en-US" sz="1500" dirty="0">
                  <a:latin typeface="MuktaMahee Regular" pitchFamily="2" charset="77"/>
                  <a:cs typeface="MuktaMahee Regular" pitchFamily="2" charset="77"/>
                </a:rPr>
                <a:t>RQ1 Competencies</a:t>
              </a:r>
            </a:p>
          </p:txBody>
        </p:sp>
        <p:grpSp>
          <p:nvGrpSpPr>
            <p:cNvPr id="10" name="Google Shape;669;p52">
              <a:extLst>
                <a:ext uri="{FF2B5EF4-FFF2-40B4-BE49-F238E27FC236}">
                  <a16:creationId xmlns:a16="http://schemas.microsoft.com/office/drawing/2014/main" id="{3425B98E-8484-92E7-E2F2-6EE2B7044744}"/>
                </a:ext>
              </a:extLst>
            </p:cNvPr>
            <p:cNvGrpSpPr>
              <a:grpSpLocks/>
            </p:cNvGrpSpPr>
            <p:nvPr/>
          </p:nvGrpSpPr>
          <p:grpSpPr>
            <a:xfrm>
              <a:off x="3287380" y="355103"/>
              <a:ext cx="246888" cy="246888"/>
              <a:chOff x="4982500" y="2286175"/>
              <a:chExt cx="690900" cy="701400"/>
            </a:xfrm>
          </p:grpSpPr>
          <p:sp>
            <p:nvSpPr>
              <p:cNvPr id="11" name="Google Shape;670;p52">
                <a:extLst>
                  <a:ext uri="{FF2B5EF4-FFF2-40B4-BE49-F238E27FC236}">
                    <a16:creationId xmlns:a16="http://schemas.microsoft.com/office/drawing/2014/main" id="{DB88F8FD-F8A4-F35A-88BB-9D6F23CA4821}"/>
                  </a:ext>
                </a:extLst>
              </p:cNvPr>
              <p:cNvSpPr/>
              <p:nvPr/>
            </p:nvSpPr>
            <p:spPr>
              <a:xfrm>
                <a:off x="4982500" y="2286175"/>
                <a:ext cx="690900" cy="701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Gowun Batang"/>
                  <a:ea typeface="Gowun Batang"/>
                  <a:cs typeface="Gowun Batang"/>
                  <a:sym typeface="Gowun Batang"/>
                </a:endParaRPr>
              </a:p>
            </p:txBody>
          </p:sp>
          <p:pic>
            <p:nvPicPr>
              <p:cNvPr id="12" name="Google Shape;671;p52" title="open-book.png">
                <a:extLst>
                  <a:ext uri="{FF2B5EF4-FFF2-40B4-BE49-F238E27FC236}">
                    <a16:creationId xmlns:a16="http://schemas.microsoft.com/office/drawing/2014/main" id="{54301936-4E58-DE27-5B65-BDF9CDE5DAD2}"/>
                  </a:ext>
                </a:extLst>
              </p:cNvPr>
              <p:cNvPicPr preferRelativeResize="0"/>
              <p:nvPr/>
            </p:nvPicPr>
            <p:blipFill>
              <a:blip r:embed="rId3">
                <a:alphaModFix amt="90000"/>
              </a:blip>
              <a:stretch>
                <a:fillRect/>
              </a:stretch>
            </p:blipFill>
            <p:spPr>
              <a:xfrm>
                <a:off x="5124060" y="2432985"/>
                <a:ext cx="407775" cy="4077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8" name="Google Shape;73;p16">
            <a:extLst>
              <a:ext uri="{FF2B5EF4-FFF2-40B4-BE49-F238E27FC236}">
                <a16:creationId xmlns:a16="http://schemas.microsoft.com/office/drawing/2014/main" id="{16D3CBBE-420A-DFF6-8E0D-54801EE8CF76}"/>
              </a:ext>
            </a:extLst>
          </p:cNvPr>
          <p:cNvSpPr txBox="1">
            <a:spLocks/>
          </p:cNvSpPr>
          <p:nvPr/>
        </p:nvSpPr>
        <p:spPr>
          <a:xfrm>
            <a:off x="-6985" y="160768"/>
            <a:ext cx="3183362" cy="540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pPr algn="ctr">
              <a:buSzPts val="1100"/>
              <a:buFont typeface="Arial"/>
              <a:buNone/>
            </a:pPr>
            <a:r>
              <a:rPr lang="en-US" sz="2100" dirty="0">
                <a:latin typeface="MuktaMahee Regular" pitchFamily="2" charset="77"/>
                <a:cs typeface="MuktaMahee Regular" pitchFamily="2" charset="77"/>
              </a:rPr>
              <a:t>RQ1: SPM Education &amp; Empirical Related Works</a:t>
            </a:r>
          </a:p>
        </p:txBody>
      </p:sp>
      <p:sp>
        <p:nvSpPr>
          <p:cNvPr id="97" name="Google Shape;753;p56">
            <a:extLst>
              <a:ext uri="{FF2B5EF4-FFF2-40B4-BE49-F238E27FC236}">
                <a16:creationId xmlns:a16="http://schemas.microsoft.com/office/drawing/2014/main" id="{0A7A4AA4-8792-282F-0FE7-14BE26AC0406}"/>
              </a:ext>
            </a:extLst>
          </p:cNvPr>
          <p:cNvSpPr/>
          <p:nvPr/>
        </p:nvSpPr>
        <p:spPr>
          <a:xfrm>
            <a:off x="3044800" y="2636587"/>
            <a:ext cx="5953887" cy="211055"/>
          </a:xfrm>
          <a:prstGeom prst="rect">
            <a:avLst/>
          </a:prstGeom>
          <a:solidFill>
            <a:srgbClr val="9F4972">
              <a:alpha val="20000"/>
            </a:srgbClr>
          </a:solidFill>
          <a:ln w="28575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F4972"/>
              </a:solidFill>
              <a:highlight>
                <a:srgbClr val="A64D79"/>
              </a:highlight>
              <a:latin typeface="Gowun Batang"/>
              <a:ea typeface="Gowun Batang"/>
              <a:cs typeface="Gowun Batang"/>
              <a:sym typeface="Gowun Batang"/>
            </a:endParaRPr>
          </a:p>
        </p:txBody>
      </p:sp>
      <p:sp>
        <p:nvSpPr>
          <p:cNvPr id="98" name="Google Shape;753;p56">
            <a:extLst>
              <a:ext uri="{FF2B5EF4-FFF2-40B4-BE49-F238E27FC236}">
                <a16:creationId xmlns:a16="http://schemas.microsoft.com/office/drawing/2014/main" id="{38CE8EB2-2872-C9C2-7855-80EB7FD91AFB}"/>
              </a:ext>
            </a:extLst>
          </p:cNvPr>
          <p:cNvSpPr/>
          <p:nvPr/>
        </p:nvSpPr>
        <p:spPr>
          <a:xfrm>
            <a:off x="3044799" y="3627293"/>
            <a:ext cx="5953888" cy="229397"/>
          </a:xfrm>
          <a:prstGeom prst="rect">
            <a:avLst/>
          </a:prstGeom>
          <a:solidFill>
            <a:srgbClr val="9F4972">
              <a:alpha val="20000"/>
            </a:srgbClr>
          </a:solidFill>
          <a:ln w="28575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A64D79"/>
              </a:highlight>
              <a:latin typeface="Gowun Batang"/>
              <a:ea typeface="Gowun Batang"/>
              <a:cs typeface="Gowun Batang"/>
              <a:sym typeface="Gowun Batang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93DFC35-D8C2-6159-DA8F-DCD8FB1E96CD}"/>
              </a:ext>
            </a:extLst>
          </p:cNvPr>
          <p:cNvGrpSpPr/>
          <p:nvPr/>
        </p:nvGrpSpPr>
        <p:grpSpPr>
          <a:xfrm>
            <a:off x="396779" y="1198991"/>
            <a:ext cx="2286801" cy="835613"/>
            <a:chOff x="387468" y="1344209"/>
            <a:chExt cx="2286801" cy="835613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E7F6351-6F68-B9D3-5AFF-D1CBF36DCF73}"/>
                </a:ext>
              </a:extLst>
            </p:cNvPr>
            <p:cNvSpPr txBox="1"/>
            <p:nvPr/>
          </p:nvSpPr>
          <p:spPr>
            <a:xfrm>
              <a:off x="904817" y="1344209"/>
              <a:ext cx="1769452" cy="8356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chemeClr val="dk1"/>
                  </a:solidFill>
                  <a:latin typeface="Mukta Bold"/>
                  <a:ea typeface="Mukta Bold"/>
                  <a:cs typeface="Mukta Bold"/>
                  <a:sym typeface="Mukta"/>
                </a:rPr>
                <a:t>SPM Education </a:t>
              </a:r>
              <a:r>
                <a:rPr lang="en-US" dirty="0">
                  <a:solidFill>
                    <a:schemeClr val="dk1"/>
                  </a:solidFill>
                  <a:latin typeface="Mukta Regular"/>
                  <a:ea typeface="Mukta Regular"/>
                  <a:cs typeface="Mukta Regular"/>
                  <a:sym typeface="Mukta"/>
                </a:rPr>
                <a:t>did not include </a:t>
              </a:r>
              <a:r>
                <a:rPr lang="en-US" b="1" i="1" dirty="0">
                  <a:solidFill>
                    <a:schemeClr val="dk1"/>
                  </a:solidFill>
                  <a:latin typeface="Mukta Bold"/>
                  <a:ea typeface="Mukta Bold"/>
                  <a:cs typeface="Mukta Bold"/>
                  <a:sym typeface="Mukta"/>
                </a:rPr>
                <a:t>hiring</a:t>
              </a:r>
              <a:r>
                <a:rPr lang="en-US" i="1" dirty="0">
                  <a:solidFill>
                    <a:schemeClr val="dk1"/>
                  </a:solidFill>
                  <a:latin typeface="Mukta Bold"/>
                  <a:ea typeface="Mukta Bold"/>
                  <a:cs typeface="Mukta Bold"/>
                  <a:sym typeface="Mukta"/>
                </a:rPr>
                <a:t>, </a:t>
              </a:r>
              <a:r>
                <a:rPr lang="en-US" dirty="0">
                  <a:solidFill>
                    <a:schemeClr val="dk1"/>
                  </a:solidFill>
                  <a:latin typeface="Mukta Regular"/>
                  <a:ea typeface="Mukta Regular"/>
                  <a:cs typeface="Mukta Regular"/>
                  <a:sym typeface="Mukta"/>
                </a:rPr>
                <a:t>but the SPMRF did.</a:t>
              </a:r>
              <a:endParaRPr lang="en-US" sz="1400" dirty="0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endParaRPr>
            </a:p>
          </p:txBody>
        </p:sp>
        <p:grpSp>
          <p:nvGrpSpPr>
            <p:cNvPr id="56" name="Google Shape;12310;p75">
              <a:extLst>
                <a:ext uri="{FF2B5EF4-FFF2-40B4-BE49-F238E27FC236}">
                  <a16:creationId xmlns:a16="http://schemas.microsoft.com/office/drawing/2014/main" id="{3777BB99-12DC-7FA8-9E39-EB7C0860641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7468" y="1461818"/>
              <a:ext cx="411618" cy="548640"/>
              <a:chOff x="5194002" y="1511298"/>
              <a:chExt cx="259605" cy="346024"/>
            </a:xfrm>
            <a:solidFill>
              <a:schemeClr val="accent2"/>
            </a:solidFill>
          </p:grpSpPr>
          <p:sp>
            <p:nvSpPr>
              <p:cNvPr id="57" name="Google Shape;12311;p75">
                <a:extLst>
                  <a:ext uri="{FF2B5EF4-FFF2-40B4-BE49-F238E27FC236}">
                    <a16:creationId xmlns:a16="http://schemas.microsoft.com/office/drawing/2014/main" id="{AAEE0DE8-72B1-10C5-A532-28B39C862CF1}"/>
                  </a:ext>
                </a:extLst>
              </p:cNvPr>
              <p:cNvSpPr/>
              <p:nvPr/>
            </p:nvSpPr>
            <p:spPr>
              <a:xfrm>
                <a:off x="5216729" y="1543636"/>
                <a:ext cx="169431" cy="159436"/>
              </a:xfrm>
              <a:custGeom>
                <a:avLst/>
                <a:gdLst/>
                <a:ahLst/>
                <a:cxnLst/>
                <a:rect l="l" t="t" r="r" b="b"/>
                <a:pathLst>
                  <a:path w="5323" h="5009" extrusionOk="0">
                    <a:moveTo>
                      <a:pt x="3353" y="0"/>
                    </a:moveTo>
                    <a:cubicBezTo>
                      <a:pt x="2568" y="0"/>
                      <a:pt x="1788" y="303"/>
                      <a:pt x="1203" y="901"/>
                    </a:cubicBezTo>
                    <a:cubicBezTo>
                      <a:pt x="96" y="1997"/>
                      <a:pt x="0" y="3747"/>
                      <a:pt x="965" y="4949"/>
                    </a:cubicBezTo>
                    <a:cubicBezTo>
                      <a:pt x="1001" y="4997"/>
                      <a:pt x="1036" y="5009"/>
                      <a:pt x="1084" y="5009"/>
                    </a:cubicBezTo>
                    <a:cubicBezTo>
                      <a:pt x="1120" y="5009"/>
                      <a:pt x="1155" y="4985"/>
                      <a:pt x="1191" y="4973"/>
                    </a:cubicBezTo>
                    <a:cubicBezTo>
                      <a:pt x="1262" y="4914"/>
                      <a:pt x="1262" y="4830"/>
                      <a:pt x="1215" y="4759"/>
                    </a:cubicBezTo>
                    <a:cubicBezTo>
                      <a:pt x="358" y="3664"/>
                      <a:pt x="441" y="2104"/>
                      <a:pt x="1429" y="1127"/>
                    </a:cubicBezTo>
                    <a:cubicBezTo>
                      <a:pt x="1957" y="594"/>
                      <a:pt x="2658" y="324"/>
                      <a:pt x="3362" y="324"/>
                    </a:cubicBezTo>
                    <a:cubicBezTo>
                      <a:pt x="3961" y="324"/>
                      <a:pt x="4562" y="519"/>
                      <a:pt x="5061" y="913"/>
                    </a:cubicBezTo>
                    <a:cubicBezTo>
                      <a:pt x="5091" y="939"/>
                      <a:pt x="5127" y="951"/>
                      <a:pt x="5162" y="951"/>
                    </a:cubicBezTo>
                    <a:cubicBezTo>
                      <a:pt x="5208" y="951"/>
                      <a:pt x="5253" y="930"/>
                      <a:pt x="5287" y="889"/>
                    </a:cubicBezTo>
                    <a:cubicBezTo>
                      <a:pt x="5323" y="806"/>
                      <a:pt x="5311" y="711"/>
                      <a:pt x="5251" y="663"/>
                    </a:cubicBezTo>
                    <a:cubicBezTo>
                      <a:pt x="4693" y="220"/>
                      <a:pt x="4021" y="0"/>
                      <a:pt x="335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2312;p75">
                <a:extLst>
                  <a:ext uri="{FF2B5EF4-FFF2-40B4-BE49-F238E27FC236}">
                    <a16:creationId xmlns:a16="http://schemas.microsoft.com/office/drawing/2014/main" id="{DB63DDBE-3D01-5FC3-5B46-3B62D05520B3}"/>
                  </a:ext>
                </a:extLst>
              </p:cNvPr>
              <p:cNvSpPr/>
              <p:nvPr/>
            </p:nvSpPr>
            <p:spPr>
              <a:xfrm>
                <a:off x="5194002" y="1511298"/>
                <a:ext cx="259605" cy="346024"/>
              </a:xfrm>
              <a:custGeom>
                <a:avLst/>
                <a:gdLst/>
                <a:ahLst/>
                <a:cxnLst/>
                <a:rect l="l" t="t" r="r" b="b"/>
                <a:pathLst>
                  <a:path w="8156" h="10871" extrusionOk="0">
                    <a:moveTo>
                      <a:pt x="4060" y="322"/>
                    </a:moveTo>
                    <a:cubicBezTo>
                      <a:pt x="6132" y="322"/>
                      <a:pt x="7822" y="2001"/>
                      <a:pt x="7822" y="4084"/>
                    </a:cubicBezTo>
                    <a:cubicBezTo>
                      <a:pt x="7822" y="4977"/>
                      <a:pt x="7632" y="5894"/>
                      <a:pt x="7227" y="6763"/>
                    </a:cubicBezTo>
                    <a:cubicBezTo>
                      <a:pt x="6918" y="7466"/>
                      <a:pt x="6477" y="8168"/>
                      <a:pt x="5906" y="8823"/>
                    </a:cubicBezTo>
                    <a:cubicBezTo>
                      <a:pt x="5120" y="9740"/>
                      <a:pt x="4310" y="10335"/>
                      <a:pt x="4060" y="10537"/>
                    </a:cubicBezTo>
                    <a:cubicBezTo>
                      <a:pt x="3810" y="10359"/>
                      <a:pt x="3000" y="9763"/>
                      <a:pt x="2215" y="8835"/>
                    </a:cubicBezTo>
                    <a:cubicBezTo>
                      <a:pt x="1643" y="8180"/>
                      <a:pt x="1203" y="7477"/>
                      <a:pt x="893" y="6787"/>
                    </a:cubicBezTo>
                    <a:cubicBezTo>
                      <a:pt x="488" y="5906"/>
                      <a:pt x="298" y="5001"/>
                      <a:pt x="298" y="4084"/>
                    </a:cubicBezTo>
                    <a:cubicBezTo>
                      <a:pt x="298" y="2024"/>
                      <a:pt x="1976" y="322"/>
                      <a:pt x="4060" y="322"/>
                    </a:cubicBezTo>
                    <a:close/>
                    <a:moveTo>
                      <a:pt x="4072" y="0"/>
                    </a:moveTo>
                    <a:cubicBezTo>
                      <a:pt x="1834" y="0"/>
                      <a:pt x="0" y="1822"/>
                      <a:pt x="0" y="4072"/>
                    </a:cubicBezTo>
                    <a:cubicBezTo>
                      <a:pt x="0" y="5025"/>
                      <a:pt x="202" y="5977"/>
                      <a:pt x="619" y="6894"/>
                    </a:cubicBezTo>
                    <a:cubicBezTo>
                      <a:pt x="953" y="7632"/>
                      <a:pt x="1405" y="8359"/>
                      <a:pt x="1988" y="9025"/>
                    </a:cubicBezTo>
                    <a:cubicBezTo>
                      <a:pt x="2977" y="10192"/>
                      <a:pt x="3941" y="10835"/>
                      <a:pt x="3989" y="10847"/>
                    </a:cubicBezTo>
                    <a:cubicBezTo>
                      <a:pt x="4012" y="10859"/>
                      <a:pt x="4048" y="10871"/>
                      <a:pt x="4072" y="10871"/>
                    </a:cubicBezTo>
                    <a:cubicBezTo>
                      <a:pt x="4108" y="10871"/>
                      <a:pt x="4132" y="10859"/>
                      <a:pt x="4167" y="10847"/>
                    </a:cubicBezTo>
                    <a:cubicBezTo>
                      <a:pt x="4203" y="10811"/>
                      <a:pt x="5179" y="10168"/>
                      <a:pt x="6156" y="9025"/>
                    </a:cubicBezTo>
                    <a:cubicBezTo>
                      <a:pt x="6739" y="8347"/>
                      <a:pt x="7203" y="7632"/>
                      <a:pt x="7525" y="6894"/>
                    </a:cubicBezTo>
                    <a:cubicBezTo>
                      <a:pt x="7942" y="5977"/>
                      <a:pt x="8156" y="5025"/>
                      <a:pt x="8156" y="4072"/>
                    </a:cubicBezTo>
                    <a:cubicBezTo>
                      <a:pt x="8156" y="1822"/>
                      <a:pt x="6322" y="0"/>
                      <a:pt x="40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2313;p75">
                <a:extLst>
                  <a:ext uri="{FF2B5EF4-FFF2-40B4-BE49-F238E27FC236}">
                    <a16:creationId xmlns:a16="http://schemas.microsoft.com/office/drawing/2014/main" id="{BAB0EB8B-B7FC-4ED4-D4AF-85262D397397}"/>
                  </a:ext>
                </a:extLst>
              </p:cNvPr>
              <p:cNvSpPr/>
              <p:nvPr/>
            </p:nvSpPr>
            <p:spPr>
              <a:xfrm>
                <a:off x="5296304" y="1607105"/>
                <a:ext cx="55002" cy="17156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539" extrusionOk="0">
                    <a:moveTo>
                      <a:pt x="629" y="0"/>
                    </a:moveTo>
                    <a:cubicBezTo>
                      <a:pt x="478" y="0"/>
                      <a:pt x="312" y="15"/>
                      <a:pt x="132" y="50"/>
                    </a:cubicBezTo>
                    <a:cubicBezTo>
                      <a:pt x="60" y="62"/>
                      <a:pt x="1" y="122"/>
                      <a:pt x="1" y="217"/>
                    </a:cubicBezTo>
                    <a:lnTo>
                      <a:pt x="1" y="384"/>
                    </a:lnTo>
                    <a:cubicBezTo>
                      <a:pt x="1" y="467"/>
                      <a:pt x="72" y="538"/>
                      <a:pt x="156" y="538"/>
                    </a:cubicBezTo>
                    <a:cubicBezTo>
                      <a:pt x="251" y="538"/>
                      <a:pt x="322" y="467"/>
                      <a:pt x="322" y="384"/>
                    </a:cubicBezTo>
                    <a:lnTo>
                      <a:pt x="322" y="348"/>
                    </a:lnTo>
                    <a:cubicBezTo>
                      <a:pt x="437" y="332"/>
                      <a:pt x="543" y="325"/>
                      <a:pt x="640" y="325"/>
                    </a:cubicBezTo>
                    <a:cubicBezTo>
                      <a:pt x="833" y="325"/>
                      <a:pt x="989" y="352"/>
                      <a:pt x="1108" y="384"/>
                    </a:cubicBezTo>
                    <a:cubicBezTo>
                      <a:pt x="1322" y="443"/>
                      <a:pt x="1441" y="515"/>
                      <a:pt x="1441" y="515"/>
                    </a:cubicBezTo>
                    <a:cubicBezTo>
                      <a:pt x="1465" y="527"/>
                      <a:pt x="1501" y="538"/>
                      <a:pt x="1525" y="538"/>
                    </a:cubicBezTo>
                    <a:cubicBezTo>
                      <a:pt x="1572" y="538"/>
                      <a:pt x="1632" y="515"/>
                      <a:pt x="1668" y="467"/>
                    </a:cubicBezTo>
                    <a:cubicBezTo>
                      <a:pt x="1727" y="396"/>
                      <a:pt x="1691" y="300"/>
                      <a:pt x="1620" y="241"/>
                    </a:cubicBezTo>
                    <a:cubicBezTo>
                      <a:pt x="1591" y="231"/>
                      <a:pt x="1235" y="0"/>
                      <a:pt x="6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2314;p75">
                <a:extLst>
                  <a:ext uri="{FF2B5EF4-FFF2-40B4-BE49-F238E27FC236}">
                    <a16:creationId xmlns:a16="http://schemas.microsoft.com/office/drawing/2014/main" id="{2E4B74A2-0FB8-085D-D27F-47453726797D}"/>
                  </a:ext>
                </a:extLst>
              </p:cNvPr>
              <p:cNvSpPr/>
              <p:nvPr/>
            </p:nvSpPr>
            <p:spPr>
              <a:xfrm>
                <a:off x="5260686" y="1576103"/>
                <a:ext cx="169813" cy="162970"/>
              </a:xfrm>
              <a:custGeom>
                <a:avLst/>
                <a:gdLst/>
                <a:ahLst/>
                <a:cxnLst/>
                <a:rect l="l" t="t" r="r" b="b"/>
                <a:pathLst>
                  <a:path w="5335" h="5120" extrusionOk="0">
                    <a:moveTo>
                      <a:pt x="3191" y="322"/>
                    </a:moveTo>
                    <a:lnTo>
                      <a:pt x="3191" y="1108"/>
                    </a:lnTo>
                    <a:cubicBezTo>
                      <a:pt x="3191" y="1250"/>
                      <a:pt x="3156" y="1381"/>
                      <a:pt x="3096" y="1501"/>
                    </a:cubicBezTo>
                    <a:lnTo>
                      <a:pt x="3037" y="1620"/>
                    </a:lnTo>
                    <a:cubicBezTo>
                      <a:pt x="3025" y="1631"/>
                      <a:pt x="3025" y="1667"/>
                      <a:pt x="3025" y="1691"/>
                    </a:cubicBezTo>
                    <a:lnTo>
                      <a:pt x="3025" y="2036"/>
                    </a:lnTo>
                    <a:cubicBezTo>
                      <a:pt x="3025" y="2322"/>
                      <a:pt x="2918" y="2584"/>
                      <a:pt x="2715" y="2786"/>
                    </a:cubicBezTo>
                    <a:cubicBezTo>
                      <a:pt x="2501" y="2977"/>
                      <a:pt x="2239" y="3084"/>
                      <a:pt x="1953" y="3084"/>
                    </a:cubicBezTo>
                    <a:cubicBezTo>
                      <a:pt x="1382" y="3048"/>
                      <a:pt x="941" y="2572"/>
                      <a:pt x="941" y="1989"/>
                    </a:cubicBezTo>
                    <a:lnTo>
                      <a:pt x="941" y="1691"/>
                    </a:lnTo>
                    <a:cubicBezTo>
                      <a:pt x="941" y="1667"/>
                      <a:pt x="941" y="1655"/>
                      <a:pt x="929" y="1620"/>
                    </a:cubicBezTo>
                    <a:lnTo>
                      <a:pt x="870" y="1501"/>
                    </a:lnTo>
                    <a:cubicBezTo>
                      <a:pt x="798" y="1381"/>
                      <a:pt x="774" y="1250"/>
                      <a:pt x="774" y="1108"/>
                    </a:cubicBezTo>
                    <a:cubicBezTo>
                      <a:pt x="774" y="679"/>
                      <a:pt x="1132" y="322"/>
                      <a:pt x="1560" y="322"/>
                    </a:cubicBezTo>
                    <a:close/>
                    <a:moveTo>
                      <a:pt x="2489" y="3286"/>
                    </a:moveTo>
                    <a:lnTo>
                      <a:pt x="2489" y="3513"/>
                    </a:lnTo>
                    <a:cubicBezTo>
                      <a:pt x="2489" y="3560"/>
                      <a:pt x="2489" y="3596"/>
                      <a:pt x="2501" y="3644"/>
                    </a:cubicBezTo>
                    <a:lnTo>
                      <a:pt x="1965" y="4048"/>
                    </a:lnTo>
                    <a:lnTo>
                      <a:pt x="1429" y="3644"/>
                    </a:lnTo>
                    <a:cubicBezTo>
                      <a:pt x="1441" y="3596"/>
                      <a:pt x="1441" y="3548"/>
                      <a:pt x="1441" y="3513"/>
                    </a:cubicBezTo>
                    <a:lnTo>
                      <a:pt x="1441" y="3286"/>
                    </a:lnTo>
                    <a:cubicBezTo>
                      <a:pt x="1596" y="3346"/>
                      <a:pt x="1751" y="3394"/>
                      <a:pt x="1917" y="3394"/>
                    </a:cubicBezTo>
                    <a:lnTo>
                      <a:pt x="1965" y="3394"/>
                    </a:lnTo>
                    <a:cubicBezTo>
                      <a:pt x="2144" y="3394"/>
                      <a:pt x="2322" y="3358"/>
                      <a:pt x="2489" y="3286"/>
                    </a:cubicBezTo>
                    <a:close/>
                    <a:moveTo>
                      <a:pt x="1251" y="3917"/>
                    </a:moveTo>
                    <a:lnTo>
                      <a:pt x="1822" y="4346"/>
                    </a:lnTo>
                    <a:lnTo>
                      <a:pt x="1822" y="4775"/>
                    </a:lnTo>
                    <a:cubicBezTo>
                      <a:pt x="1322" y="4751"/>
                      <a:pt x="834" y="4584"/>
                      <a:pt x="405" y="4287"/>
                    </a:cubicBezTo>
                    <a:cubicBezTo>
                      <a:pt x="429" y="4251"/>
                      <a:pt x="477" y="4227"/>
                      <a:pt x="513" y="4215"/>
                    </a:cubicBezTo>
                    <a:lnTo>
                      <a:pt x="1132" y="3965"/>
                    </a:lnTo>
                    <a:cubicBezTo>
                      <a:pt x="1179" y="3953"/>
                      <a:pt x="1227" y="3929"/>
                      <a:pt x="1251" y="3917"/>
                    </a:cubicBezTo>
                    <a:close/>
                    <a:moveTo>
                      <a:pt x="2691" y="3894"/>
                    </a:moveTo>
                    <a:cubicBezTo>
                      <a:pt x="2727" y="3929"/>
                      <a:pt x="2775" y="3941"/>
                      <a:pt x="2810" y="3953"/>
                    </a:cubicBezTo>
                    <a:lnTo>
                      <a:pt x="3572" y="4239"/>
                    </a:lnTo>
                    <a:cubicBezTo>
                      <a:pt x="3144" y="4572"/>
                      <a:pt x="2656" y="4751"/>
                      <a:pt x="2132" y="4775"/>
                    </a:cubicBezTo>
                    <a:lnTo>
                      <a:pt x="2132" y="4334"/>
                    </a:lnTo>
                    <a:lnTo>
                      <a:pt x="2691" y="3894"/>
                    </a:lnTo>
                    <a:close/>
                    <a:moveTo>
                      <a:pt x="1572" y="0"/>
                    </a:moveTo>
                    <a:cubicBezTo>
                      <a:pt x="965" y="0"/>
                      <a:pt x="465" y="488"/>
                      <a:pt x="465" y="1108"/>
                    </a:cubicBezTo>
                    <a:cubicBezTo>
                      <a:pt x="465" y="1286"/>
                      <a:pt x="501" y="1489"/>
                      <a:pt x="584" y="1655"/>
                    </a:cubicBezTo>
                    <a:lnTo>
                      <a:pt x="620" y="1739"/>
                    </a:lnTo>
                    <a:lnTo>
                      <a:pt x="620" y="1989"/>
                    </a:lnTo>
                    <a:cubicBezTo>
                      <a:pt x="620" y="2429"/>
                      <a:pt x="822" y="2822"/>
                      <a:pt x="1132" y="3096"/>
                    </a:cubicBezTo>
                    <a:lnTo>
                      <a:pt x="1132" y="3525"/>
                    </a:lnTo>
                    <a:cubicBezTo>
                      <a:pt x="1132" y="3596"/>
                      <a:pt x="1084" y="3667"/>
                      <a:pt x="1013" y="3691"/>
                    </a:cubicBezTo>
                    <a:lnTo>
                      <a:pt x="382" y="3929"/>
                    </a:lnTo>
                    <a:cubicBezTo>
                      <a:pt x="227" y="3989"/>
                      <a:pt x="84" y="4108"/>
                      <a:pt x="24" y="4275"/>
                    </a:cubicBezTo>
                    <a:cubicBezTo>
                      <a:pt x="1" y="4334"/>
                      <a:pt x="12" y="4418"/>
                      <a:pt x="72" y="4465"/>
                    </a:cubicBezTo>
                    <a:cubicBezTo>
                      <a:pt x="620" y="4906"/>
                      <a:pt x="1298" y="5120"/>
                      <a:pt x="1965" y="5120"/>
                    </a:cubicBezTo>
                    <a:cubicBezTo>
                      <a:pt x="2751" y="5120"/>
                      <a:pt x="3525" y="4822"/>
                      <a:pt x="4120" y="4227"/>
                    </a:cubicBezTo>
                    <a:cubicBezTo>
                      <a:pt x="5227" y="3108"/>
                      <a:pt x="5335" y="1370"/>
                      <a:pt x="4370" y="143"/>
                    </a:cubicBezTo>
                    <a:cubicBezTo>
                      <a:pt x="4337" y="104"/>
                      <a:pt x="4297" y="86"/>
                      <a:pt x="4256" y="86"/>
                    </a:cubicBezTo>
                    <a:cubicBezTo>
                      <a:pt x="4222" y="86"/>
                      <a:pt x="4188" y="98"/>
                      <a:pt x="4156" y="119"/>
                    </a:cubicBezTo>
                    <a:cubicBezTo>
                      <a:pt x="4072" y="179"/>
                      <a:pt x="4072" y="262"/>
                      <a:pt x="4120" y="346"/>
                    </a:cubicBezTo>
                    <a:cubicBezTo>
                      <a:pt x="4989" y="1429"/>
                      <a:pt x="4894" y="2989"/>
                      <a:pt x="3918" y="3965"/>
                    </a:cubicBezTo>
                    <a:lnTo>
                      <a:pt x="3858" y="4025"/>
                    </a:lnTo>
                    <a:cubicBezTo>
                      <a:pt x="3822" y="4013"/>
                      <a:pt x="3775" y="3989"/>
                      <a:pt x="3751" y="3989"/>
                    </a:cubicBezTo>
                    <a:lnTo>
                      <a:pt x="2941" y="3691"/>
                    </a:lnTo>
                    <a:cubicBezTo>
                      <a:pt x="2870" y="3656"/>
                      <a:pt x="2822" y="3596"/>
                      <a:pt x="2822" y="3525"/>
                    </a:cubicBezTo>
                    <a:lnTo>
                      <a:pt x="2822" y="3120"/>
                    </a:lnTo>
                    <a:cubicBezTo>
                      <a:pt x="2858" y="3096"/>
                      <a:pt x="2906" y="3060"/>
                      <a:pt x="2929" y="3036"/>
                    </a:cubicBezTo>
                    <a:cubicBezTo>
                      <a:pt x="3203" y="2774"/>
                      <a:pt x="3346" y="2441"/>
                      <a:pt x="3346" y="2060"/>
                    </a:cubicBezTo>
                    <a:lnTo>
                      <a:pt x="3346" y="1762"/>
                    </a:lnTo>
                    <a:lnTo>
                      <a:pt x="3394" y="1679"/>
                    </a:lnTo>
                    <a:cubicBezTo>
                      <a:pt x="3465" y="1512"/>
                      <a:pt x="3513" y="1334"/>
                      <a:pt x="3513" y="1143"/>
                    </a:cubicBezTo>
                    <a:lnTo>
                      <a:pt x="3513" y="167"/>
                    </a:lnTo>
                    <a:cubicBezTo>
                      <a:pt x="3513" y="72"/>
                      <a:pt x="3441" y="0"/>
                      <a:pt x="334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D0A44E33-D9FF-6021-B31E-A9E469E48CD6}"/>
              </a:ext>
            </a:extLst>
          </p:cNvPr>
          <p:cNvGrpSpPr/>
          <p:nvPr/>
        </p:nvGrpSpPr>
        <p:grpSpPr>
          <a:xfrm>
            <a:off x="360929" y="2484464"/>
            <a:ext cx="2383504" cy="835613"/>
            <a:chOff x="315768" y="2901947"/>
            <a:chExt cx="2383504" cy="835613"/>
          </a:xfrm>
        </p:grpSpPr>
        <p:grpSp>
          <p:nvGrpSpPr>
            <p:cNvPr id="61" name="Google Shape;12041;p75">
              <a:extLst>
                <a:ext uri="{FF2B5EF4-FFF2-40B4-BE49-F238E27FC236}">
                  <a16:creationId xmlns:a16="http://schemas.microsoft.com/office/drawing/2014/main" id="{3961A34E-8F71-7F57-78E4-AE06C6E0D12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5768" y="2989557"/>
              <a:ext cx="512458" cy="548640"/>
              <a:chOff x="7055134" y="2919170"/>
              <a:chExt cx="290321" cy="310820"/>
            </a:xfrm>
            <a:solidFill>
              <a:schemeClr val="accent2"/>
            </a:solidFill>
          </p:grpSpPr>
          <p:sp>
            <p:nvSpPr>
              <p:cNvPr id="62" name="Google Shape;12042;p75">
                <a:extLst>
                  <a:ext uri="{FF2B5EF4-FFF2-40B4-BE49-F238E27FC236}">
                    <a16:creationId xmlns:a16="http://schemas.microsoft.com/office/drawing/2014/main" id="{1D2A84BD-3D69-BA15-C3C0-9CFAE382AF27}"/>
                  </a:ext>
                </a:extLst>
              </p:cNvPr>
              <p:cNvSpPr/>
              <p:nvPr/>
            </p:nvSpPr>
            <p:spPr>
              <a:xfrm>
                <a:off x="7102497" y="2970989"/>
                <a:ext cx="191044" cy="259001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8137" extrusionOk="0">
                    <a:moveTo>
                      <a:pt x="3097" y="314"/>
                    </a:moveTo>
                    <a:cubicBezTo>
                      <a:pt x="3739" y="314"/>
                      <a:pt x="4347" y="552"/>
                      <a:pt x="4835" y="980"/>
                    </a:cubicBezTo>
                    <a:cubicBezTo>
                      <a:pt x="5394" y="1481"/>
                      <a:pt x="5716" y="2195"/>
                      <a:pt x="5716" y="2933"/>
                    </a:cubicBezTo>
                    <a:cubicBezTo>
                      <a:pt x="5704" y="3445"/>
                      <a:pt x="5549" y="3933"/>
                      <a:pt x="5287" y="4350"/>
                    </a:cubicBezTo>
                    <a:cubicBezTo>
                      <a:pt x="5013" y="4767"/>
                      <a:pt x="4644" y="5100"/>
                      <a:pt x="4204" y="5302"/>
                    </a:cubicBezTo>
                    <a:cubicBezTo>
                      <a:pt x="3930" y="5433"/>
                      <a:pt x="3751" y="5719"/>
                      <a:pt x="3751" y="6029"/>
                    </a:cubicBezTo>
                    <a:lnTo>
                      <a:pt x="3751" y="6207"/>
                    </a:lnTo>
                    <a:lnTo>
                      <a:pt x="2430" y="6207"/>
                    </a:lnTo>
                    <a:lnTo>
                      <a:pt x="2430" y="6029"/>
                    </a:lnTo>
                    <a:cubicBezTo>
                      <a:pt x="2430" y="5719"/>
                      <a:pt x="2251" y="5433"/>
                      <a:pt x="1965" y="5302"/>
                    </a:cubicBezTo>
                    <a:cubicBezTo>
                      <a:pt x="942" y="4814"/>
                      <a:pt x="346" y="3731"/>
                      <a:pt x="489" y="2588"/>
                    </a:cubicBezTo>
                    <a:cubicBezTo>
                      <a:pt x="644" y="1421"/>
                      <a:pt x="1608" y="457"/>
                      <a:pt x="2799" y="326"/>
                    </a:cubicBezTo>
                    <a:cubicBezTo>
                      <a:pt x="2906" y="314"/>
                      <a:pt x="3013" y="314"/>
                      <a:pt x="3097" y="314"/>
                    </a:cubicBezTo>
                    <a:close/>
                    <a:moveTo>
                      <a:pt x="3728" y="6505"/>
                    </a:moveTo>
                    <a:lnTo>
                      <a:pt x="3739" y="7017"/>
                    </a:lnTo>
                    <a:cubicBezTo>
                      <a:pt x="3739" y="7100"/>
                      <a:pt x="3668" y="7195"/>
                      <a:pt x="3561" y="7195"/>
                    </a:cubicBezTo>
                    <a:lnTo>
                      <a:pt x="2573" y="7195"/>
                    </a:lnTo>
                    <a:cubicBezTo>
                      <a:pt x="2489" y="7195"/>
                      <a:pt x="2394" y="7124"/>
                      <a:pt x="2394" y="7017"/>
                    </a:cubicBezTo>
                    <a:lnTo>
                      <a:pt x="2394" y="6505"/>
                    </a:lnTo>
                    <a:close/>
                    <a:moveTo>
                      <a:pt x="3394" y="7469"/>
                    </a:moveTo>
                    <a:lnTo>
                      <a:pt x="3406" y="7648"/>
                    </a:lnTo>
                    <a:cubicBezTo>
                      <a:pt x="3406" y="7743"/>
                      <a:pt x="3335" y="7838"/>
                      <a:pt x="3228" y="7838"/>
                    </a:cubicBezTo>
                    <a:lnTo>
                      <a:pt x="2906" y="7838"/>
                    </a:lnTo>
                    <a:cubicBezTo>
                      <a:pt x="2811" y="7838"/>
                      <a:pt x="2727" y="7755"/>
                      <a:pt x="2727" y="7648"/>
                    </a:cubicBezTo>
                    <a:lnTo>
                      <a:pt x="2727" y="7469"/>
                    </a:lnTo>
                    <a:close/>
                    <a:moveTo>
                      <a:pt x="3056" y="0"/>
                    </a:moveTo>
                    <a:cubicBezTo>
                      <a:pt x="2951" y="0"/>
                      <a:pt x="2845" y="6"/>
                      <a:pt x="2739" y="16"/>
                    </a:cubicBezTo>
                    <a:cubicBezTo>
                      <a:pt x="1418" y="171"/>
                      <a:pt x="322" y="1230"/>
                      <a:pt x="168" y="2552"/>
                    </a:cubicBezTo>
                    <a:cubicBezTo>
                      <a:pt x="1" y="3814"/>
                      <a:pt x="668" y="5040"/>
                      <a:pt x="1811" y="5564"/>
                    </a:cubicBezTo>
                    <a:cubicBezTo>
                      <a:pt x="1977" y="5648"/>
                      <a:pt x="2096" y="5826"/>
                      <a:pt x="2096" y="6017"/>
                    </a:cubicBezTo>
                    <a:lnTo>
                      <a:pt x="2096" y="7005"/>
                    </a:lnTo>
                    <a:cubicBezTo>
                      <a:pt x="2096" y="7207"/>
                      <a:pt x="2239" y="7386"/>
                      <a:pt x="2430" y="7457"/>
                    </a:cubicBezTo>
                    <a:lnTo>
                      <a:pt x="2430" y="7648"/>
                    </a:lnTo>
                    <a:cubicBezTo>
                      <a:pt x="2430" y="7922"/>
                      <a:pt x="2632" y="8136"/>
                      <a:pt x="2906" y="8136"/>
                    </a:cubicBezTo>
                    <a:lnTo>
                      <a:pt x="3228" y="8136"/>
                    </a:lnTo>
                    <a:cubicBezTo>
                      <a:pt x="3501" y="8136"/>
                      <a:pt x="3704" y="7922"/>
                      <a:pt x="3704" y="7648"/>
                    </a:cubicBezTo>
                    <a:lnTo>
                      <a:pt x="3704" y="7457"/>
                    </a:lnTo>
                    <a:cubicBezTo>
                      <a:pt x="3906" y="7398"/>
                      <a:pt x="4037" y="7219"/>
                      <a:pt x="4037" y="7005"/>
                    </a:cubicBezTo>
                    <a:lnTo>
                      <a:pt x="4037" y="6017"/>
                    </a:lnTo>
                    <a:cubicBezTo>
                      <a:pt x="4037" y="5826"/>
                      <a:pt x="4144" y="5648"/>
                      <a:pt x="4323" y="5564"/>
                    </a:cubicBezTo>
                    <a:cubicBezTo>
                      <a:pt x="4811" y="5326"/>
                      <a:pt x="5228" y="4969"/>
                      <a:pt x="5537" y="4517"/>
                    </a:cubicBezTo>
                    <a:cubicBezTo>
                      <a:pt x="5847" y="4040"/>
                      <a:pt x="6002" y="3481"/>
                      <a:pt x="6002" y="2921"/>
                    </a:cubicBezTo>
                    <a:cubicBezTo>
                      <a:pt x="6002" y="2100"/>
                      <a:pt x="5644" y="1302"/>
                      <a:pt x="5037" y="754"/>
                    </a:cubicBezTo>
                    <a:cubicBezTo>
                      <a:pt x="4485" y="254"/>
                      <a:pt x="3788" y="0"/>
                      <a:pt x="30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2043;p75">
                <a:extLst>
                  <a:ext uri="{FF2B5EF4-FFF2-40B4-BE49-F238E27FC236}">
                    <a16:creationId xmlns:a16="http://schemas.microsoft.com/office/drawing/2014/main" id="{96C1E7E4-DA56-685E-F435-7DC3058FFAA0}"/>
                  </a:ext>
                </a:extLst>
              </p:cNvPr>
              <p:cNvSpPr/>
              <p:nvPr/>
            </p:nvSpPr>
            <p:spPr>
              <a:xfrm>
                <a:off x="7304872" y="3059413"/>
                <a:ext cx="40583" cy="948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98" extrusionOk="0">
                    <a:moveTo>
                      <a:pt x="144" y="0"/>
                    </a:moveTo>
                    <a:cubicBezTo>
                      <a:pt x="60" y="0"/>
                      <a:pt x="1" y="72"/>
                      <a:pt x="1" y="143"/>
                    </a:cubicBezTo>
                    <a:cubicBezTo>
                      <a:pt x="1" y="238"/>
                      <a:pt x="72" y="298"/>
                      <a:pt x="144" y="298"/>
                    </a:cubicBezTo>
                    <a:lnTo>
                      <a:pt x="1132" y="298"/>
                    </a:lnTo>
                    <a:cubicBezTo>
                      <a:pt x="1215" y="298"/>
                      <a:pt x="1275" y="215"/>
                      <a:pt x="1275" y="143"/>
                    </a:cubicBezTo>
                    <a:cubicBezTo>
                      <a:pt x="1275" y="72"/>
                      <a:pt x="1203" y="0"/>
                      <a:pt x="11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2044;p75">
                <a:extLst>
                  <a:ext uri="{FF2B5EF4-FFF2-40B4-BE49-F238E27FC236}">
                    <a16:creationId xmlns:a16="http://schemas.microsoft.com/office/drawing/2014/main" id="{299C9D67-586D-E31E-85A4-D045374249F6}"/>
                  </a:ext>
                </a:extLst>
              </p:cNvPr>
              <p:cNvSpPr/>
              <p:nvPr/>
            </p:nvSpPr>
            <p:spPr>
              <a:xfrm>
                <a:off x="7055134" y="3059413"/>
                <a:ext cx="41347" cy="948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98" extrusionOk="0">
                    <a:moveTo>
                      <a:pt x="155" y="0"/>
                    </a:moveTo>
                    <a:cubicBezTo>
                      <a:pt x="60" y="0"/>
                      <a:pt x="1" y="72"/>
                      <a:pt x="1" y="143"/>
                    </a:cubicBezTo>
                    <a:cubicBezTo>
                      <a:pt x="1" y="238"/>
                      <a:pt x="72" y="298"/>
                      <a:pt x="155" y="298"/>
                    </a:cubicBezTo>
                    <a:lnTo>
                      <a:pt x="1132" y="298"/>
                    </a:lnTo>
                    <a:cubicBezTo>
                      <a:pt x="1215" y="298"/>
                      <a:pt x="1287" y="215"/>
                      <a:pt x="1287" y="143"/>
                    </a:cubicBezTo>
                    <a:cubicBezTo>
                      <a:pt x="1298" y="72"/>
                      <a:pt x="1227" y="0"/>
                      <a:pt x="11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2045;p75">
                <a:extLst>
                  <a:ext uri="{FF2B5EF4-FFF2-40B4-BE49-F238E27FC236}">
                    <a16:creationId xmlns:a16="http://schemas.microsoft.com/office/drawing/2014/main" id="{60636EF5-E185-C669-2DEE-61C3BA647224}"/>
                  </a:ext>
                </a:extLst>
              </p:cNvPr>
              <p:cNvSpPr/>
              <p:nvPr/>
            </p:nvSpPr>
            <p:spPr>
              <a:xfrm>
                <a:off x="7195727" y="2919170"/>
                <a:ext cx="9517" cy="40583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275" extrusionOk="0">
                    <a:moveTo>
                      <a:pt x="156" y="1"/>
                    </a:moveTo>
                    <a:cubicBezTo>
                      <a:pt x="60" y="1"/>
                      <a:pt x="1" y="72"/>
                      <a:pt x="1" y="144"/>
                    </a:cubicBezTo>
                    <a:lnTo>
                      <a:pt x="1" y="1132"/>
                    </a:lnTo>
                    <a:cubicBezTo>
                      <a:pt x="1" y="1215"/>
                      <a:pt x="84" y="1275"/>
                      <a:pt x="156" y="1275"/>
                    </a:cubicBezTo>
                    <a:cubicBezTo>
                      <a:pt x="227" y="1275"/>
                      <a:pt x="299" y="1204"/>
                      <a:pt x="299" y="1132"/>
                    </a:cubicBezTo>
                    <a:lnTo>
                      <a:pt x="299" y="144"/>
                    </a:lnTo>
                    <a:cubicBezTo>
                      <a:pt x="299" y="72"/>
                      <a:pt x="227" y="1"/>
                      <a:pt x="15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2046;p75">
                <a:extLst>
                  <a:ext uri="{FF2B5EF4-FFF2-40B4-BE49-F238E27FC236}">
                    <a16:creationId xmlns:a16="http://schemas.microsoft.com/office/drawing/2014/main" id="{7A6D4B63-30AF-0DF5-788B-0CDC3300F5D4}"/>
                  </a:ext>
                </a:extLst>
              </p:cNvPr>
              <p:cNvSpPr/>
              <p:nvPr/>
            </p:nvSpPr>
            <p:spPr>
              <a:xfrm>
                <a:off x="7185128" y="3007116"/>
                <a:ext cx="30334" cy="9288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2918" extrusionOk="0">
                    <a:moveTo>
                      <a:pt x="477" y="310"/>
                    </a:moveTo>
                    <a:cubicBezTo>
                      <a:pt x="512" y="310"/>
                      <a:pt x="560" y="334"/>
                      <a:pt x="596" y="357"/>
                    </a:cubicBezTo>
                    <a:cubicBezTo>
                      <a:pt x="620" y="393"/>
                      <a:pt x="632" y="429"/>
                      <a:pt x="632" y="476"/>
                    </a:cubicBezTo>
                    <a:lnTo>
                      <a:pt x="548" y="2608"/>
                    </a:lnTo>
                    <a:lnTo>
                      <a:pt x="405" y="2620"/>
                    </a:lnTo>
                    <a:cubicBezTo>
                      <a:pt x="405" y="2620"/>
                      <a:pt x="393" y="2620"/>
                      <a:pt x="393" y="2608"/>
                    </a:cubicBezTo>
                    <a:lnTo>
                      <a:pt x="310" y="476"/>
                    </a:lnTo>
                    <a:cubicBezTo>
                      <a:pt x="310" y="429"/>
                      <a:pt x="322" y="393"/>
                      <a:pt x="358" y="357"/>
                    </a:cubicBezTo>
                    <a:cubicBezTo>
                      <a:pt x="381" y="334"/>
                      <a:pt x="429" y="310"/>
                      <a:pt x="477" y="310"/>
                    </a:cubicBezTo>
                    <a:close/>
                    <a:moveTo>
                      <a:pt x="477" y="0"/>
                    </a:moveTo>
                    <a:cubicBezTo>
                      <a:pt x="334" y="0"/>
                      <a:pt x="215" y="48"/>
                      <a:pt x="131" y="155"/>
                    </a:cubicBezTo>
                    <a:cubicBezTo>
                      <a:pt x="36" y="238"/>
                      <a:pt x="0" y="357"/>
                      <a:pt x="0" y="488"/>
                    </a:cubicBezTo>
                    <a:lnTo>
                      <a:pt x="84" y="2620"/>
                    </a:lnTo>
                    <a:cubicBezTo>
                      <a:pt x="84" y="2786"/>
                      <a:pt x="239" y="2917"/>
                      <a:pt x="393" y="2917"/>
                    </a:cubicBezTo>
                    <a:lnTo>
                      <a:pt x="512" y="2917"/>
                    </a:lnTo>
                    <a:cubicBezTo>
                      <a:pt x="679" y="2917"/>
                      <a:pt x="822" y="2786"/>
                      <a:pt x="822" y="2620"/>
                    </a:cubicBezTo>
                    <a:lnTo>
                      <a:pt x="917" y="488"/>
                    </a:lnTo>
                    <a:cubicBezTo>
                      <a:pt x="953" y="369"/>
                      <a:pt x="905" y="238"/>
                      <a:pt x="810" y="155"/>
                    </a:cubicBezTo>
                    <a:cubicBezTo>
                      <a:pt x="727" y="60"/>
                      <a:pt x="608" y="0"/>
                      <a:pt x="4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2047;p75">
                <a:extLst>
                  <a:ext uri="{FF2B5EF4-FFF2-40B4-BE49-F238E27FC236}">
                    <a16:creationId xmlns:a16="http://schemas.microsoft.com/office/drawing/2014/main" id="{E92E01B8-D067-F41F-665D-599D11B80E96}"/>
                  </a:ext>
                </a:extLst>
              </p:cNvPr>
              <p:cNvSpPr/>
              <p:nvPr/>
            </p:nvSpPr>
            <p:spPr>
              <a:xfrm>
                <a:off x="7187770" y="3111328"/>
                <a:ext cx="25814" cy="25814"/>
              </a:xfrm>
              <a:custGeom>
                <a:avLst/>
                <a:gdLst/>
                <a:ahLst/>
                <a:cxnLst/>
                <a:rect l="l" t="t" r="r" b="b"/>
                <a:pathLst>
                  <a:path w="811" h="811" extrusionOk="0">
                    <a:moveTo>
                      <a:pt x="406" y="310"/>
                    </a:moveTo>
                    <a:cubicBezTo>
                      <a:pt x="453" y="310"/>
                      <a:pt x="489" y="358"/>
                      <a:pt x="489" y="405"/>
                    </a:cubicBezTo>
                    <a:cubicBezTo>
                      <a:pt x="489" y="453"/>
                      <a:pt x="453" y="489"/>
                      <a:pt x="406" y="489"/>
                    </a:cubicBezTo>
                    <a:cubicBezTo>
                      <a:pt x="358" y="489"/>
                      <a:pt x="310" y="453"/>
                      <a:pt x="310" y="405"/>
                    </a:cubicBezTo>
                    <a:cubicBezTo>
                      <a:pt x="310" y="358"/>
                      <a:pt x="358" y="310"/>
                      <a:pt x="406" y="310"/>
                    </a:cubicBezTo>
                    <a:close/>
                    <a:moveTo>
                      <a:pt x="406" y="0"/>
                    </a:moveTo>
                    <a:cubicBezTo>
                      <a:pt x="179" y="0"/>
                      <a:pt x="1" y="179"/>
                      <a:pt x="1" y="405"/>
                    </a:cubicBezTo>
                    <a:cubicBezTo>
                      <a:pt x="1" y="631"/>
                      <a:pt x="179" y="810"/>
                      <a:pt x="406" y="810"/>
                    </a:cubicBezTo>
                    <a:cubicBezTo>
                      <a:pt x="632" y="810"/>
                      <a:pt x="810" y="631"/>
                      <a:pt x="810" y="405"/>
                    </a:cubicBezTo>
                    <a:cubicBezTo>
                      <a:pt x="787" y="179"/>
                      <a:pt x="608" y="0"/>
                      <a:pt x="4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2048;p75">
                <a:extLst>
                  <a:ext uri="{FF2B5EF4-FFF2-40B4-BE49-F238E27FC236}">
                    <a16:creationId xmlns:a16="http://schemas.microsoft.com/office/drawing/2014/main" id="{FC3CDE8A-CDA5-3961-8DD1-D78308D75735}"/>
                  </a:ext>
                </a:extLst>
              </p:cNvPr>
              <p:cNvSpPr/>
              <p:nvPr/>
            </p:nvSpPr>
            <p:spPr>
              <a:xfrm>
                <a:off x="7249552" y="2951477"/>
                <a:ext cx="18971" cy="2307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725" extrusionOk="0">
                    <a:moveTo>
                      <a:pt x="417" y="0"/>
                    </a:moveTo>
                    <a:cubicBezTo>
                      <a:pt x="362" y="0"/>
                      <a:pt x="307" y="32"/>
                      <a:pt x="274" y="81"/>
                    </a:cubicBezTo>
                    <a:lnTo>
                      <a:pt x="36" y="498"/>
                    </a:lnTo>
                    <a:cubicBezTo>
                      <a:pt x="1" y="570"/>
                      <a:pt x="24" y="665"/>
                      <a:pt x="96" y="700"/>
                    </a:cubicBezTo>
                    <a:cubicBezTo>
                      <a:pt x="132" y="724"/>
                      <a:pt x="143" y="724"/>
                      <a:pt x="179" y="724"/>
                    </a:cubicBezTo>
                    <a:cubicBezTo>
                      <a:pt x="239" y="724"/>
                      <a:pt x="274" y="689"/>
                      <a:pt x="310" y="641"/>
                    </a:cubicBezTo>
                    <a:lnTo>
                      <a:pt x="548" y="224"/>
                    </a:lnTo>
                    <a:cubicBezTo>
                      <a:pt x="596" y="153"/>
                      <a:pt x="560" y="69"/>
                      <a:pt x="489" y="22"/>
                    </a:cubicBezTo>
                    <a:cubicBezTo>
                      <a:pt x="466" y="7"/>
                      <a:pt x="442" y="0"/>
                      <a:pt x="4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2049;p75">
                <a:extLst>
                  <a:ext uri="{FF2B5EF4-FFF2-40B4-BE49-F238E27FC236}">
                    <a16:creationId xmlns:a16="http://schemas.microsoft.com/office/drawing/2014/main" id="{8A2AC1E4-961E-30BE-65D5-981FF85FD358}"/>
                  </a:ext>
                </a:extLst>
              </p:cNvPr>
              <p:cNvSpPr/>
              <p:nvPr/>
            </p:nvSpPr>
            <p:spPr>
              <a:xfrm>
                <a:off x="7132831" y="3153852"/>
                <a:ext cx="18589" cy="22695"/>
              </a:xfrm>
              <a:custGeom>
                <a:avLst/>
                <a:gdLst/>
                <a:ahLst/>
                <a:cxnLst/>
                <a:rect l="l" t="t" r="r" b="b"/>
                <a:pathLst>
                  <a:path w="584" h="713" extrusionOk="0">
                    <a:moveTo>
                      <a:pt x="419" y="0"/>
                    </a:moveTo>
                    <a:cubicBezTo>
                      <a:pt x="368" y="0"/>
                      <a:pt x="319" y="32"/>
                      <a:pt x="286" y="81"/>
                    </a:cubicBezTo>
                    <a:lnTo>
                      <a:pt x="48" y="498"/>
                    </a:lnTo>
                    <a:cubicBezTo>
                      <a:pt x="0" y="569"/>
                      <a:pt x="36" y="665"/>
                      <a:pt x="108" y="700"/>
                    </a:cubicBezTo>
                    <a:cubicBezTo>
                      <a:pt x="131" y="712"/>
                      <a:pt x="155" y="712"/>
                      <a:pt x="179" y="712"/>
                    </a:cubicBezTo>
                    <a:cubicBezTo>
                      <a:pt x="239" y="712"/>
                      <a:pt x="286" y="689"/>
                      <a:pt x="310" y="641"/>
                    </a:cubicBezTo>
                    <a:lnTo>
                      <a:pt x="548" y="224"/>
                    </a:lnTo>
                    <a:cubicBezTo>
                      <a:pt x="584" y="153"/>
                      <a:pt x="572" y="69"/>
                      <a:pt x="489" y="22"/>
                    </a:cubicBezTo>
                    <a:cubicBezTo>
                      <a:pt x="466" y="7"/>
                      <a:pt x="443" y="0"/>
                      <a:pt x="41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2050;p75">
                <a:extLst>
                  <a:ext uri="{FF2B5EF4-FFF2-40B4-BE49-F238E27FC236}">
                    <a16:creationId xmlns:a16="http://schemas.microsoft.com/office/drawing/2014/main" id="{56AAF28B-152E-C60D-8C51-06444DCF51D9}"/>
                  </a:ext>
                </a:extLst>
              </p:cNvPr>
              <p:cNvSpPr/>
              <p:nvPr/>
            </p:nvSpPr>
            <p:spPr>
              <a:xfrm>
                <a:off x="7132449" y="2951477"/>
                <a:ext cx="18971" cy="2307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725" extrusionOk="0">
                    <a:moveTo>
                      <a:pt x="177" y="0"/>
                    </a:moveTo>
                    <a:cubicBezTo>
                      <a:pt x="154" y="0"/>
                      <a:pt x="130" y="7"/>
                      <a:pt x="108" y="22"/>
                    </a:cubicBezTo>
                    <a:cubicBezTo>
                      <a:pt x="24" y="69"/>
                      <a:pt x="1" y="153"/>
                      <a:pt x="48" y="236"/>
                    </a:cubicBezTo>
                    <a:lnTo>
                      <a:pt x="274" y="653"/>
                    </a:lnTo>
                    <a:cubicBezTo>
                      <a:pt x="310" y="689"/>
                      <a:pt x="358" y="724"/>
                      <a:pt x="417" y="724"/>
                    </a:cubicBezTo>
                    <a:cubicBezTo>
                      <a:pt x="441" y="724"/>
                      <a:pt x="477" y="724"/>
                      <a:pt x="489" y="712"/>
                    </a:cubicBezTo>
                    <a:cubicBezTo>
                      <a:pt x="584" y="665"/>
                      <a:pt x="596" y="570"/>
                      <a:pt x="548" y="498"/>
                    </a:cubicBezTo>
                    <a:lnTo>
                      <a:pt x="310" y="81"/>
                    </a:lnTo>
                    <a:cubicBezTo>
                      <a:pt x="277" y="32"/>
                      <a:pt x="228" y="0"/>
                      <a:pt x="17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2051;p75">
                <a:extLst>
                  <a:ext uri="{FF2B5EF4-FFF2-40B4-BE49-F238E27FC236}">
                    <a16:creationId xmlns:a16="http://schemas.microsoft.com/office/drawing/2014/main" id="{141DE053-FDA6-5F73-B777-3A2B779EA381}"/>
                  </a:ext>
                </a:extLst>
              </p:cNvPr>
              <p:cNvSpPr/>
              <p:nvPr/>
            </p:nvSpPr>
            <p:spPr>
              <a:xfrm>
                <a:off x="7249552" y="3153852"/>
                <a:ext cx="18971" cy="2269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713" extrusionOk="0">
                    <a:moveTo>
                      <a:pt x="173" y="0"/>
                    </a:moveTo>
                    <a:cubicBezTo>
                      <a:pt x="148" y="0"/>
                      <a:pt x="122" y="7"/>
                      <a:pt x="96" y="22"/>
                    </a:cubicBezTo>
                    <a:cubicBezTo>
                      <a:pt x="24" y="69"/>
                      <a:pt x="1" y="153"/>
                      <a:pt x="36" y="224"/>
                    </a:cubicBezTo>
                    <a:lnTo>
                      <a:pt x="274" y="641"/>
                    </a:lnTo>
                    <a:cubicBezTo>
                      <a:pt x="310" y="689"/>
                      <a:pt x="358" y="712"/>
                      <a:pt x="417" y="712"/>
                    </a:cubicBezTo>
                    <a:cubicBezTo>
                      <a:pt x="441" y="712"/>
                      <a:pt x="477" y="712"/>
                      <a:pt x="489" y="700"/>
                    </a:cubicBezTo>
                    <a:cubicBezTo>
                      <a:pt x="560" y="665"/>
                      <a:pt x="596" y="569"/>
                      <a:pt x="548" y="498"/>
                    </a:cubicBezTo>
                    <a:lnTo>
                      <a:pt x="310" y="81"/>
                    </a:lnTo>
                    <a:cubicBezTo>
                      <a:pt x="277" y="32"/>
                      <a:pt x="228" y="0"/>
                      <a:pt x="17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2052;p75">
                <a:extLst>
                  <a:ext uri="{FF2B5EF4-FFF2-40B4-BE49-F238E27FC236}">
                    <a16:creationId xmlns:a16="http://schemas.microsoft.com/office/drawing/2014/main" id="{3A2FFF16-B621-D7B8-CFC1-C4E12042ABB7}"/>
                  </a:ext>
                </a:extLst>
              </p:cNvPr>
              <p:cNvSpPr/>
              <p:nvPr/>
            </p:nvSpPr>
            <p:spPr>
              <a:xfrm>
                <a:off x="7289721" y="3113969"/>
                <a:ext cx="24286" cy="17093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37" extrusionOk="0">
                    <a:moveTo>
                      <a:pt x="172" y="0"/>
                    </a:moveTo>
                    <a:cubicBezTo>
                      <a:pt x="121" y="0"/>
                      <a:pt x="72" y="29"/>
                      <a:pt x="48" y="84"/>
                    </a:cubicBezTo>
                    <a:cubicBezTo>
                      <a:pt x="1" y="156"/>
                      <a:pt x="24" y="239"/>
                      <a:pt x="108" y="287"/>
                    </a:cubicBezTo>
                    <a:lnTo>
                      <a:pt x="524" y="525"/>
                    </a:lnTo>
                    <a:cubicBezTo>
                      <a:pt x="548" y="537"/>
                      <a:pt x="560" y="537"/>
                      <a:pt x="596" y="537"/>
                    </a:cubicBezTo>
                    <a:cubicBezTo>
                      <a:pt x="655" y="537"/>
                      <a:pt x="703" y="513"/>
                      <a:pt x="727" y="465"/>
                    </a:cubicBezTo>
                    <a:cubicBezTo>
                      <a:pt x="763" y="394"/>
                      <a:pt x="739" y="310"/>
                      <a:pt x="667" y="263"/>
                    </a:cubicBezTo>
                    <a:lnTo>
                      <a:pt x="251" y="25"/>
                    </a:lnTo>
                    <a:cubicBezTo>
                      <a:pt x="226" y="8"/>
                      <a:pt x="199" y="0"/>
                      <a:pt x="1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2053;p75">
                <a:extLst>
                  <a:ext uri="{FF2B5EF4-FFF2-40B4-BE49-F238E27FC236}">
                    <a16:creationId xmlns:a16="http://schemas.microsoft.com/office/drawing/2014/main" id="{FDD61D32-023D-77F6-185F-AB9BB9ADC145}"/>
                  </a:ext>
                </a:extLst>
              </p:cNvPr>
              <p:cNvSpPr/>
              <p:nvPr/>
            </p:nvSpPr>
            <p:spPr>
              <a:xfrm>
                <a:off x="7086964" y="2996931"/>
                <a:ext cx="24668" cy="17411"/>
              </a:xfrm>
              <a:custGeom>
                <a:avLst/>
                <a:gdLst/>
                <a:ahLst/>
                <a:cxnLst/>
                <a:rect l="l" t="t" r="r" b="b"/>
                <a:pathLst>
                  <a:path w="775" h="547" extrusionOk="0">
                    <a:moveTo>
                      <a:pt x="179" y="1"/>
                    </a:moveTo>
                    <a:cubicBezTo>
                      <a:pt x="125" y="1"/>
                      <a:pt x="73" y="33"/>
                      <a:pt x="48" y="82"/>
                    </a:cubicBezTo>
                    <a:cubicBezTo>
                      <a:pt x="1" y="154"/>
                      <a:pt x="25" y="249"/>
                      <a:pt x="108" y="285"/>
                    </a:cubicBezTo>
                    <a:lnTo>
                      <a:pt x="525" y="535"/>
                    </a:lnTo>
                    <a:cubicBezTo>
                      <a:pt x="548" y="546"/>
                      <a:pt x="560" y="546"/>
                      <a:pt x="596" y="546"/>
                    </a:cubicBezTo>
                    <a:cubicBezTo>
                      <a:pt x="656" y="546"/>
                      <a:pt x="703" y="511"/>
                      <a:pt x="727" y="475"/>
                    </a:cubicBezTo>
                    <a:cubicBezTo>
                      <a:pt x="775" y="415"/>
                      <a:pt x="739" y="308"/>
                      <a:pt x="668" y="261"/>
                    </a:cubicBezTo>
                    <a:lnTo>
                      <a:pt x="251" y="23"/>
                    </a:lnTo>
                    <a:cubicBezTo>
                      <a:pt x="228" y="8"/>
                      <a:pt x="204" y="1"/>
                      <a:pt x="17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2054;p75">
                <a:extLst>
                  <a:ext uri="{FF2B5EF4-FFF2-40B4-BE49-F238E27FC236}">
                    <a16:creationId xmlns:a16="http://schemas.microsoft.com/office/drawing/2014/main" id="{D65F0419-9844-B7C2-C374-C35B87F6CAEE}"/>
                  </a:ext>
                </a:extLst>
              </p:cNvPr>
              <p:cNvSpPr/>
              <p:nvPr/>
            </p:nvSpPr>
            <p:spPr>
              <a:xfrm>
                <a:off x="7289339" y="2996931"/>
                <a:ext cx="24668" cy="17411"/>
              </a:xfrm>
              <a:custGeom>
                <a:avLst/>
                <a:gdLst/>
                <a:ahLst/>
                <a:cxnLst/>
                <a:rect l="l" t="t" r="r" b="b"/>
                <a:pathLst>
                  <a:path w="775" h="547" extrusionOk="0">
                    <a:moveTo>
                      <a:pt x="590" y="1"/>
                    </a:moveTo>
                    <a:cubicBezTo>
                      <a:pt x="565" y="1"/>
                      <a:pt x="539" y="8"/>
                      <a:pt x="513" y="23"/>
                    </a:cubicBezTo>
                    <a:lnTo>
                      <a:pt x="96" y="261"/>
                    </a:lnTo>
                    <a:cubicBezTo>
                      <a:pt x="25" y="308"/>
                      <a:pt x="1" y="392"/>
                      <a:pt x="36" y="475"/>
                    </a:cubicBezTo>
                    <a:cubicBezTo>
                      <a:pt x="72" y="511"/>
                      <a:pt x="108" y="546"/>
                      <a:pt x="179" y="546"/>
                    </a:cubicBezTo>
                    <a:cubicBezTo>
                      <a:pt x="203" y="546"/>
                      <a:pt x="239" y="546"/>
                      <a:pt x="251" y="535"/>
                    </a:cubicBezTo>
                    <a:lnTo>
                      <a:pt x="667" y="285"/>
                    </a:lnTo>
                    <a:cubicBezTo>
                      <a:pt x="751" y="249"/>
                      <a:pt x="775" y="154"/>
                      <a:pt x="727" y="82"/>
                    </a:cubicBezTo>
                    <a:cubicBezTo>
                      <a:pt x="694" y="33"/>
                      <a:pt x="645" y="1"/>
                      <a:pt x="59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2055;p75">
                <a:extLst>
                  <a:ext uri="{FF2B5EF4-FFF2-40B4-BE49-F238E27FC236}">
                    <a16:creationId xmlns:a16="http://schemas.microsoft.com/office/drawing/2014/main" id="{1BD7FF26-E087-79B4-CE07-F855EA26D24D}"/>
                  </a:ext>
                </a:extLst>
              </p:cNvPr>
              <p:cNvSpPr/>
              <p:nvPr/>
            </p:nvSpPr>
            <p:spPr>
              <a:xfrm>
                <a:off x="7086964" y="3113587"/>
                <a:ext cx="24668" cy="17093"/>
              </a:xfrm>
              <a:custGeom>
                <a:avLst/>
                <a:gdLst/>
                <a:ahLst/>
                <a:cxnLst/>
                <a:rect l="l" t="t" r="r" b="b"/>
                <a:pathLst>
                  <a:path w="775" h="537" extrusionOk="0">
                    <a:moveTo>
                      <a:pt x="597" y="0"/>
                    </a:moveTo>
                    <a:cubicBezTo>
                      <a:pt x="570" y="0"/>
                      <a:pt x="541" y="8"/>
                      <a:pt x="513" y="25"/>
                    </a:cubicBezTo>
                    <a:lnTo>
                      <a:pt x="108" y="263"/>
                    </a:lnTo>
                    <a:cubicBezTo>
                      <a:pt x="25" y="299"/>
                      <a:pt x="1" y="394"/>
                      <a:pt x="36" y="465"/>
                    </a:cubicBezTo>
                    <a:cubicBezTo>
                      <a:pt x="72" y="513"/>
                      <a:pt x="120" y="537"/>
                      <a:pt x="179" y="537"/>
                    </a:cubicBezTo>
                    <a:cubicBezTo>
                      <a:pt x="203" y="537"/>
                      <a:pt x="239" y="537"/>
                      <a:pt x="251" y="525"/>
                    </a:cubicBezTo>
                    <a:lnTo>
                      <a:pt x="668" y="287"/>
                    </a:lnTo>
                    <a:cubicBezTo>
                      <a:pt x="739" y="263"/>
                      <a:pt x="775" y="156"/>
                      <a:pt x="727" y="84"/>
                    </a:cubicBezTo>
                    <a:cubicBezTo>
                      <a:pt x="696" y="29"/>
                      <a:pt x="649" y="0"/>
                      <a:pt x="59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45EA27C7-5F8D-CB42-E3E6-878F448C1891}"/>
                </a:ext>
              </a:extLst>
            </p:cNvPr>
            <p:cNvSpPr txBox="1"/>
            <p:nvPr/>
          </p:nvSpPr>
          <p:spPr>
            <a:xfrm>
              <a:off x="929821" y="2901947"/>
              <a:ext cx="1769451" cy="8356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i="1" dirty="0">
                  <a:solidFill>
                    <a:schemeClr val="dk1"/>
                  </a:solidFill>
                  <a:latin typeface="Mukta Bold"/>
                  <a:ea typeface="Mukta Bold"/>
                  <a:cs typeface="Mukta Bold"/>
                  <a:sym typeface="Mukta"/>
                </a:rPr>
                <a:t>Domain-specific knowledge</a:t>
              </a:r>
              <a:r>
                <a:rPr lang="en-US" dirty="0">
                  <a:solidFill>
                    <a:schemeClr val="dk1"/>
                  </a:solidFill>
                  <a:latin typeface="Mukta Regular"/>
                  <a:ea typeface="Mukta Regular"/>
                  <a:cs typeface="Mukta Regular"/>
                  <a:sym typeface="Mukta"/>
                </a:rPr>
                <a:t> did not appear elsewhere.</a:t>
              </a:r>
              <a:r>
                <a:rPr lang="en-US" b="1" dirty="0">
                  <a:solidFill>
                    <a:schemeClr val="dk1"/>
                  </a:solidFill>
                  <a:latin typeface="Mukta Bold"/>
                  <a:ea typeface="Mukta Bold"/>
                  <a:cs typeface="Mukta Bold"/>
                  <a:sym typeface="Mukta"/>
                </a:rPr>
                <a:t> </a:t>
              </a:r>
              <a:endParaRPr lang="en-US" sz="1400" b="1" i="1" dirty="0">
                <a:solidFill>
                  <a:schemeClr val="dk1"/>
                </a:solidFill>
                <a:latin typeface="Mukta Bold"/>
                <a:ea typeface="Mukta Bold"/>
                <a:cs typeface="Mukta Bold"/>
                <a:sym typeface="Mukta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624131E-9DAB-8618-9784-8D8ADDC86B6D}"/>
              </a:ext>
            </a:extLst>
          </p:cNvPr>
          <p:cNvGrpSpPr/>
          <p:nvPr/>
        </p:nvGrpSpPr>
        <p:grpSpPr>
          <a:xfrm>
            <a:off x="360929" y="3884077"/>
            <a:ext cx="2349505" cy="835613"/>
            <a:chOff x="433878" y="3878555"/>
            <a:chExt cx="2349505" cy="835613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352329F7-73E2-CE2E-2CDC-7F36C2B92F54}"/>
                </a:ext>
              </a:extLst>
            </p:cNvPr>
            <p:cNvSpPr txBox="1"/>
            <p:nvPr/>
          </p:nvSpPr>
          <p:spPr>
            <a:xfrm>
              <a:off x="1013931" y="3878555"/>
              <a:ext cx="1769452" cy="8356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i="1" dirty="0">
                  <a:solidFill>
                    <a:schemeClr val="dk1"/>
                  </a:solidFill>
                  <a:latin typeface="Mukta Bold"/>
                  <a:ea typeface="Mukta Bold"/>
                  <a:cs typeface="Mukta Bold"/>
                  <a:sym typeface="Mukta"/>
                </a:rPr>
                <a:t>Writing </a:t>
              </a:r>
              <a:r>
                <a:rPr lang="en-US" dirty="0">
                  <a:solidFill>
                    <a:schemeClr val="dk1"/>
                  </a:solidFill>
                  <a:latin typeface="Mukta Regular"/>
                  <a:ea typeface="Mukta Regular"/>
                  <a:cs typeface="Mukta Regular"/>
                  <a:sym typeface="Mukta"/>
                </a:rPr>
                <a:t>was not explicitly mentioned in prior work.</a:t>
              </a:r>
              <a:r>
                <a:rPr lang="en-US" b="1" dirty="0">
                  <a:solidFill>
                    <a:schemeClr val="dk1"/>
                  </a:solidFill>
                  <a:latin typeface="Mukta Bold"/>
                  <a:ea typeface="Mukta Bold"/>
                  <a:cs typeface="Mukta Bold"/>
                  <a:sym typeface="Mukta"/>
                </a:rPr>
                <a:t> </a:t>
              </a:r>
              <a:endParaRPr lang="en-US" sz="1400" b="1" i="1" dirty="0">
                <a:solidFill>
                  <a:schemeClr val="dk1"/>
                </a:solidFill>
                <a:latin typeface="Mukta Bold"/>
                <a:ea typeface="Mukta Bold"/>
                <a:cs typeface="Mukta Bold"/>
                <a:sym typeface="Mukta"/>
              </a:endParaRPr>
            </a:p>
          </p:txBody>
        </p:sp>
        <p:grpSp>
          <p:nvGrpSpPr>
            <p:cNvPr id="100" name="Google Shape;11987;p75">
              <a:extLst>
                <a:ext uri="{FF2B5EF4-FFF2-40B4-BE49-F238E27FC236}">
                  <a16:creationId xmlns:a16="http://schemas.microsoft.com/office/drawing/2014/main" id="{9CFF8E7C-5041-9EC3-5FF1-94586937A3E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33878" y="4008560"/>
              <a:ext cx="511229" cy="502920"/>
              <a:chOff x="4210933" y="2926777"/>
              <a:chExt cx="280072" cy="275520"/>
            </a:xfrm>
            <a:solidFill>
              <a:schemeClr val="accent2"/>
            </a:solidFill>
          </p:grpSpPr>
          <p:sp>
            <p:nvSpPr>
              <p:cNvPr id="101" name="Google Shape;11988;p75">
                <a:extLst>
                  <a:ext uri="{FF2B5EF4-FFF2-40B4-BE49-F238E27FC236}">
                    <a16:creationId xmlns:a16="http://schemas.microsoft.com/office/drawing/2014/main" id="{23569B14-5716-13D9-95F4-830DB3EBAB67}"/>
                  </a:ext>
                </a:extLst>
              </p:cNvPr>
              <p:cNvSpPr/>
              <p:nvPr/>
            </p:nvSpPr>
            <p:spPr>
              <a:xfrm>
                <a:off x="4490623" y="2970352"/>
                <a:ext cx="32" cy="414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0" y="0"/>
                    </a:moveTo>
                    <a:cubicBezTo>
                      <a:pt x="0" y="12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1989;p75">
                <a:extLst>
                  <a:ext uri="{FF2B5EF4-FFF2-40B4-BE49-F238E27FC236}">
                    <a16:creationId xmlns:a16="http://schemas.microsoft.com/office/drawing/2014/main" id="{FF48140C-378F-4DA7-413B-5A592903CE1A}"/>
                  </a:ext>
                </a:extLst>
              </p:cNvPr>
              <p:cNvSpPr/>
              <p:nvPr/>
            </p:nvSpPr>
            <p:spPr>
              <a:xfrm>
                <a:off x="4489859" y="2969589"/>
                <a:ext cx="32" cy="3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1990;p75">
                <a:extLst>
                  <a:ext uri="{FF2B5EF4-FFF2-40B4-BE49-F238E27FC236}">
                    <a16:creationId xmlns:a16="http://schemas.microsoft.com/office/drawing/2014/main" id="{AD6AC1F0-90AA-49F9-D324-AAA811AE3D15}"/>
                  </a:ext>
                </a:extLst>
              </p:cNvPr>
              <p:cNvSpPr/>
              <p:nvPr/>
            </p:nvSpPr>
            <p:spPr>
              <a:xfrm>
                <a:off x="4210933" y="2944951"/>
                <a:ext cx="280072" cy="257346"/>
              </a:xfrm>
              <a:custGeom>
                <a:avLst/>
                <a:gdLst/>
                <a:ahLst/>
                <a:cxnLst/>
                <a:rect l="l" t="t" r="r" b="b"/>
                <a:pathLst>
                  <a:path w="8799" h="8085" extrusionOk="0">
                    <a:moveTo>
                      <a:pt x="7549" y="620"/>
                    </a:moveTo>
                    <a:lnTo>
                      <a:pt x="6596" y="6382"/>
                    </a:lnTo>
                    <a:lnTo>
                      <a:pt x="6596" y="620"/>
                    </a:lnTo>
                    <a:close/>
                    <a:moveTo>
                      <a:pt x="4965" y="1"/>
                    </a:moveTo>
                    <a:cubicBezTo>
                      <a:pt x="4894" y="1"/>
                      <a:pt x="4834" y="60"/>
                      <a:pt x="4834" y="143"/>
                    </a:cubicBezTo>
                    <a:cubicBezTo>
                      <a:pt x="4834" y="215"/>
                      <a:pt x="4894" y="274"/>
                      <a:pt x="4965" y="274"/>
                    </a:cubicBezTo>
                    <a:lnTo>
                      <a:pt x="6322" y="274"/>
                    </a:lnTo>
                    <a:lnTo>
                      <a:pt x="6322" y="7835"/>
                    </a:lnTo>
                    <a:lnTo>
                      <a:pt x="262" y="7835"/>
                    </a:lnTo>
                    <a:lnTo>
                      <a:pt x="262" y="7192"/>
                    </a:lnTo>
                    <a:cubicBezTo>
                      <a:pt x="262" y="7121"/>
                      <a:pt x="203" y="7061"/>
                      <a:pt x="131" y="7061"/>
                    </a:cubicBezTo>
                    <a:cubicBezTo>
                      <a:pt x="60" y="7061"/>
                      <a:pt x="0" y="7121"/>
                      <a:pt x="0" y="7192"/>
                    </a:cubicBezTo>
                    <a:lnTo>
                      <a:pt x="0" y="7954"/>
                    </a:lnTo>
                    <a:cubicBezTo>
                      <a:pt x="0" y="8025"/>
                      <a:pt x="60" y="8085"/>
                      <a:pt x="131" y="8085"/>
                    </a:cubicBezTo>
                    <a:lnTo>
                      <a:pt x="6465" y="8085"/>
                    </a:lnTo>
                    <a:cubicBezTo>
                      <a:pt x="6525" y="8085"/>
                      <a:pt x="6561" y="8037"/>
                      <a:pt x="6584" y="8002"/>
                    </a:cubicBezTo>
                    <a:lnTo>
                      <a:pt x="7906" y="3715"/>
                    </a:lnTo>
                    <a:cubicBezTo>
                      <a:pt x="7918" y="3632"/>
                      <a:pt x="7882" y="3572"/>
                      <a:pt x="7811" y="3549"/>
                    </a:cubicBezTo>
                    <a:cubicBezTo>
                      <a:pt x="7799" y="3547"/>
                      <a:pt x="7788" y="3546"/>
                      <a:pt x="7777" y="3546"/>
                    </a:cubicBezTo>
                    <a:cubicBezTo>
                      <a:pt x="7721" y="3546"/>
                      <a:pt x="7674" y="3572"/>
                      <a:pt x="7644" y="3632"/>
                    </a:cubicBezTo>
                    <a:lnTo>
                      <a:pt x="6870" y="6132"/>
                    </a:lnTo>
                    <a:lnTo>
                      <a:pt x="7727" y="989"/>
                    </a:lnTo>
                    <a:lnTo>
                      <a:pt x="8466" y="989"/>
                    </a:lnTo>
                    <a:lnTo>
                      <a:pt x="7799" y="3144"/>
                    </a:lnTo>
                    <a:cubicBezTo>
                      <a:pt x="7787" y="3215"/>
                      <a:pt x="7811" y="3275"/>
                      <a:pt x="7882" y="3311"/>
                    </a:cubicBezTo>
                    <a:lnTo>
                      <a:pt x="7930" y="3311"/>
                    </a:lnTo>
                    <a:cubicBezTo>
                      <a:pt x="7989" y="3311"/>
                      <a:pt x="8037" y="3275"/>
                      <a:pt x="8049" y="3215"/>
                    </a:cubicBezTo>
                    <a:lnTo>
                      <a:pt x="8763" y="894"/>
                    </a:lnTo>
                    <a:cubicBezTo>
                      <a:pt x="8799" y="870"/>
                      <a:pt x="8799" y="822"/>
                      <a:pt x="8763" y="798"/>
                    </a:cubicBezTo>
                    <a:cubicBezTo>
                      <a:pt x="8739" y="763"/>
                      <a:pt x="8704" y="739"/>
                      <a:pt x="8668" y="739"/>
                    </a:cubicBezTo>
                    <a:lnTo>
                      <a:pt x="7787" y="739"/>
                    </a:lnTo>
                    <a:lnTo>
                      <a:pt x="7835" y="501"/>
                    </a:lnTo>
                    <a:cubicBezTo>
                      <a:pt x="7835" y="453"/>
                      <a:pt x="7835" y="417"/>
                      <a:pt x="7799" y="394"/>
                    </a:cubicBezTo>
                    <a:cubicBezTo>
                      <a:pt x="7763" y="358"/>
                      <a:pt x="7739" y="346"/>
                      <a:pt x="7692" y="346"/>
                    </a:cubicBezTo>
                    <a:lnTo>
                      <a:pt x="6596" y="346"/>
                    </a:lnTo>
                    <a:lnTo>
                      <a:pt x="6596" y="143"/>
                    </a:lnTo>
                    <a:cubicBezTo>
                      <a:pt x="6596" y="60"/>
                      <a:pt x="6537" y="1"/>
                      <a:pt x="645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1991;p75">
                <a:extLst>
                  <a:ext uri="{FF2B5EF4-FFF2-40B4-BE49-F238E27FC236}">
                    <a16:creationId xmlns:a16="http://schemas.microsoft.com/office/drawing/2014/main" id="{1E6CD593-67CE-B02C-7EAE-AB3DCF172B9B}"/>
                  </a:ext>
                </a:extLst>
              </p:cNvPr>
              <p:cNvSpPr/>
              <p:nvPr/>
            </p:nvSpPr>
            <p:spPr>
              <a:xfrm>
                <a:off x="4212047" y="2926777"/>
                <a:ext cx="144826" cy="234619"/>
              </a:xfrm>
              <a:custGeom>
                <a:avLst/>
                <a:gdLst/>
                <a:ahLst/>
                <a:cxnLst/>
                <a:rect l="l" t="t" r="r" b="b"/>
                <a:pathLst>
                  <a:path w="4550" h="7371" extrusionOk="0">
                    <a:moveTo>
                      <a:pt x="132" y="0"/>
                    </a:moveTo>
                    <a:cubicBezTo>
                      <a:pt x="60" y="0"/>
                      <a:pt x="1" y="60"/>
                      <a:pt x="1" y="131"/>
                    </a:cubicBezTo>
                    <a:lnTo>
                      <a:pt x="1" y="7239"/>
                    </a:lnTo>
                    <a:cubicBezTo>
                      <a:pt x="1" y="7311"/>
                      <a:pt x="60" y="7370"/>
                      <a:pt x="132" y="7370"/>
                    </a:cubicBezTo>
                    <a:cubicBezTo>
                      <a:pt x="203" y="7370"/>
                      <a:pt x="263" y="7311"/>
                      <a:pt x="263" y="7239"/>
                    </a:cubicBezTo>
                    <a:lnTo>
                      <a:pt x="263" y="262"/>
                    </a:lnTo>
                    <a:lnTo>
                      <a:pt x="1763" y="262"/>
                    </a:lnTo>
                    <a:lnTo>
                      <a:pt x="2299" y="810"/>
                    </a:lnTo>
                    <a:cubicBezTo>
                      <a:pt x="2335" y="845"/>
                      <a:pt x="2358" y="857"/>
                      <a:pt x="2394" y="857"/>
                    </a:cubicBezTo>
                    <a:lnTo>
                      <a:pt x="4418" y="857"/>
                    </a:lnTo>
                    <a:cubicBezTo>
                      <a:pt x="4490" y="857"/>
                      <a:pt x="4549" y="798"/>
                      <a:pt x="4549" y="726"/>
                    </a:cubicBezTo>
                    <a:cubicBezTo>
                      <a:pt x="4537" y="655"/>
                      <a:pt x="4478" y="595"/>
                      <a:pt x="4418" y="595"/>
                    </a:cubicBezTo>
                    <a:lnTo>
                      <a:pt x="2454" y="595"/>
                    </a:lnTo>
                    <a:lnTo>
                      <a:pt x="1918" y="36"/>
                    </a:lnTo>
                    <a:cubicBezTo>
                      <a:pt x="1882" y="12"/>
                      <a:pt x="1858" y="0"/>
                      <a:pt x="18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1992;p75">
                <a:extLst>
                  <a:ext uri="{FF2B5EF4-FFF2-40B4-BE49-F238E27FC236}">
                    <a16:creationId xmlns:a16="http://schemas.microsoft.com/office/drawing/2014/main" id="{A98A616F-8698-FCAD-2F85-78E36CD312A4}"/>
                  </a:ext>
                </a:extLst>
              </p:cNvPr>
              <p:cNvSpPr/>
              <p:nvPr/>
            </p:nvSpPr>
            <p:spPr>
              <a:xfrm>
                <a:off x="4246550" y="2996103"/>
                <a:ext cx="28074" cy="28106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83" extrusionOk="0">
                    <a:moveTo>
                      <a:pt x="620" y="263"/>
                    </a:moveTo>
                    <a:lnTo>
                      <a:pt x="620" y="608"/>
                    </a:lnTo>
                    <a:lnTo>
                      <a:pt x="262" y="608"/>
                    </a:lnTo>
                    <a:lnTo>
                      <a:pt x="262" y="263"/>
                    </a:lnTo>
                    <a:close/>
                    <a:moveTo>
                      <a:pt x="131" y="1"/>
                    </a:moveTo>
                    <a:cubicBezTo>
                      <a:pt x="60" y="1"/>
                      <a:pt x="0" y="60"/>
                      <a:pt x="0" y="144"/>
                    </a:cubicBezTo>
                    <a:lnTo>
                      <a:pt x="0" y="751"/>
                    </a:lnTo>
                    <a:cubicBezTo>
                      <a:pt x="0" y="822"/>
                      <a:pt x="60" y="882"/>
                      <a:pt x="131" y="882"/>
                    </a:cubicBezTo>
                    <a:lnTo>
                      <a:pt x="739" y="882"/>
                    </a:lnTo>
                    <a:cubicBezTo>
                      <a:pt x="822" y="882"/>
                      <a:pt x="881" y="822"/>
                      <a:pt x="881" y="751"/>
                    </a:cubicBezTo>
                    <a:lnTo>
                      <a:pt x="881" y="144"/>
                    </a:lnTo>
                    <a:cubicBezTo>
                      <a:pt x="881" y="60"/>
                      <a:pt x="822" y="1"/>
                      <a:pt x="73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1993;p75">
                <a:extLst>
                  <a:ext uri="{FF2B5EF4-FFF2-40B4-BE49-F238E27FC236}">
                    <a16:creationId xmlns:a16="http://schemas.microsoft.com/office/drawing/2014/main" id="{E3F90D2B-AC62-E33E-45A1-7489EAE3D5F7}"/>
                  </a:ext>
                </a:extLst>
              </p:cNvPr>
              <p:cNvSpPr/>
              <p:nvPr/>
            </p:nvSpPr>
            <p:spPr>
              <a:xfrm>
                <a:off x="4285956" y="3015456"/>
                <a:ext cx="97814" cy="8753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75" extrusionOk="0">
                    <a:moveTo>
                      <a:pt x="132" y="0"/>
                    </a:moveTo>
                    <a:cubicBezTo>
                      <a:pt x="60" y="0"/>
                      <a:pt x="1" y="60"/>
                      <a:pt x="1" y="143"/>
                    </a:cubicBezTo>
                    <a:cubicBezTo>
                      <a:pt x="1" y="214"/>
                      <a:pt x="60" y="274"/>
                      <a:pt x="132" y="274"/>
                    </a:cubicBezTo>
                    <a:lnTo>
                      <a:pt x="2942" y="274"/>
                    </a:lnTo>
                    <a:cubicBezTo>
                      <a:pt x="3013" y="274"/>
                      <a:pt x="3072" y="214"/>
                      <a:pt x="3072" y="143"/>
                    </a:cubicBezTo>
                    <a:cubicBezTo>
                      <a:pt x="3072" y="72"/>
                      <a:pt x="3013" y="0"/>
                      <a:pt x="294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1994;p75">
                <a:extLst>
                  <a:ext uri="{FF2B5EF4-FFF2-40B4-BE49-F238E27FC236}">
                    <a16:creationId xmlns:a16="http://schemas.microsoft.com/office/drawing/2014/main" id="{EF63FD75-1758-E217-8B4B-1BFBC30E1D5F}"/>
                  </a:ext>
                </a:extLst>
              </p:cNvPr>
              <p:cNvSpPr/>
              <p:nvPr/>
            </p:nvSpPr>
            <p:spPr>
              <a:xfrm>
                <a:off x="4285956" y="3001800"/>
                <a:ext cx="30366" cy="8753"/>
              </a:xfrm>
              <a:custGeom>
                <a:avLst/>
                <a:gdLst/>
                <a:ahLst/>
                <a:cxnLst/>
                <a:rect l="l" t="t" r="r" b="b"/>
                <a:pathLst>
                  <a:path w="954" h="275" extrusionOk="0">
                    <a:moveTo>
                      <a:pt x="132" y="1"/>
                    </a:moveTo>
                    <a:cubicBezTo>
                      <a:pt x="60" y="1"/>
                      <a:pt x="1" y="60"/>
                      <a:pt x="1" y="132"/>
                    </a:cubicBezTo>
                    <a:cubicBezTo>
                      <a:pt x="1" y="215"/>
                      <a:pt x="60" y="274"/>
                      <a:pt x="132" y="274"/>
                    </a:cubicBezTo>
                    <a:lnTo>
                      <a:pt x="810" y="274"/>
                    </a:lnTo>
                    <a:cubicBezTo>
                      <a:pt x="894" y="274"/>
                      <a:pt x="953" y="215"/>
                      <a:pt x="953" y="132"/>
                    </a:cubicBezTo>
                    <a:cubicBezTo>
                      <a:pt x="953" y="60"/>
                      <a:pt x="894" y="1"/>
                      <a:pt x="81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1995;p75">
                <a:extLst>
                  <a:ext uri="{FF2B5EF4-FFF2-40B4-BE49-F238E27FC236}">
                    <a16:creationId xmlns:a16="http://schemas.microsoft.com/office/drawing/2014/main" id="{B9727654-572E-CB51-5104-67F43B1DA04A}"/>
                  </a:ext>
                </a:extLst>
              </p:cNvPr>
              <p:cNvSpPr/>
              <p:nvPr/>
            </p:nvSpPr>
            <p:spPr>
              <a:xfrm>
                <a:off x="4246550" y="3060177"/>
                <a:ext cx="28074" cy="28074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82" extrusionOk="0">
                    <a:moveTo>
                      <a:pt x="620" y="274"/>
                    </a:moveTo>
                    <a:lnTo>
                      <a:pt x="620" y="631"/>
                    </a:lnTo>
                    <a:lnTo>
                      <a:pt x="262" y="631"/>
                    </a:lnTo>
                    <a:lnTo>
                      <a:pt x="262" y="274"/>
                    </a:lnTo>
                    <a:close/>
                    <a:moveTo>
                      <a:pt x="131" y="0"/>
                    </a:moveTo>
                    <a:cubicBezTo>
                      <a:pt x="60" y="0"/>
                      <a:pt x="0" y="60"/>
                      <a:pt x="0" y="131"/>
                    </a:cubicBezTo>
                    <a:lnTo>
                      <a:pt x="0" y="750"/>
                    </a:lnTo>
                    <a:cubicBezTo>
                      <a:pt x="0" y="822"/>
                      <a:pt x="60" y="881"/>
                      <a:pt x="131" y="881"/>
                    </a:cubicBezTo>
                    <a:lnTo>
                      <a:pt x="739" y="881"/>
                    </a:lnTo>
                    <a:cubicBezTo>
                      <a:pt x="822" y="881"/>
                      <a:pt x="881" y="822"/>
                      <a:pt x="881" y="750"/>
                    </a:cubicBezTo>
                    <a:lnTo>
                      <a:pt x="881" y="131"/>
                    </a:lnTo>
                    <a:cubicBezTo>
                      <a:pt x="881" y="60"/>
                      <a:pt x="822" y="0"/>
                      <a:pt x="73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1996;p75">
                <a:extLst>
                  <a:ext uri="{FF2B5EF4-FFF2-40B4-BE49-F238E27FC236}">
                    <a16:creationId xmlns:a16="http://schemas.microsoft.com/office/drawing/2014/main" id="{BC88FDB8-AE23-6CD0-0656-B454EE873058}"/>
                  </a:ext>
                </a:extLst>
              </p:cNvPr>
              <p:cNvSpPr/>
              <p:nvPr/>
            </p:nvSpPr>
            <p:spPr>
              <a:xfrm>
                <a:off x="4285956" y="3080261"/>
                <a:ext cx="97814" cy="8371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63" extrusionOk="0">
                    <a:moveTo>
                      <a:pt x="132" y="0"/>
                    </a:moveTo>
                    <a:cubicBezTo>
                      <a:pt x="60" y="0"/>
                      <a:pt x="1" y="48"/>
                      <a:pt x="1" y="131"/>
                    </a:cubicBezTo>
                    <a:cubicBezTo>
                      <a:pt x="1" y="203"/>
                      <a:pt x="60" y="262"/>
                      <a:pt x="132" y="262"/>
                    </a:cubicBezTo>
                    <a:lnTo>
                      <a:pt x="2942" y="262"/>
                    </a:lnTo>
                    <a:cubicBezTo>
                      <a:pt x="3013" y="262"/>
                      <a:pt x="3072" y="203"/>
                      <a:pt x="3072" y="131"/>
                    </a:cubicBezTo>
                    <a:cubicBezTo>
                      <a:pt x="3072" y="48"/>
                      <a:pt x="3013" y="0"/>
                      <a:pt x="294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997;p75">
                <a:extLst>
                  <a:ext uri="{FF2B5EF4-FFF2-40B4-BE49-F238E27FC236}">
                    <a16:creationId xmlns:a16="http://schemas.microsoft.com/office/drawing/2014/main" id="{341610F5-AAB7-2581-47A0-44762AB5581C}"/>
                  </a:ext>
                </a:extLst>
              </p:cNvPr>
              <p:cNvSpPr/>
              <p:nvPr/>
            </p:nvSpPr>
            <p:spPr>
              <a:xfrm>
                <a:off x="4285956" y="3066224"/>
                <a:ext cx="30366" cy="8753"/>
              </a:xfrm>
              <a:custGeom>
                <a:avLst/>
                <a:gdLst/>
                <a:ahLst/>
                <a:cxnLst/>
                <a:rect l="l" t="t" r="r" b="b"/>
                <a:pathLst>
                  <a:path w="954" h="275" extrusionOk="0">
                    <a:moveTo>
                      <a:pt x="132" y="1"/>
                    </a:moveTo>
                    <a:cubicBezTo>
                      <a:pt x="60" y="1"/>
                      <a:pt x="1" y="60"/>
                      <a:pt x="1" y="143"/>
                    </a:cubicBezTo>
                    <a:cubicBezTo>
                      <a:pt x="1" y="215"/>
                      <a:pt x="60" y="274"/>
                      <a:pt x="132" y="274"/>
                    </a:cubicBezTo>
                    <a:lnTo>
                      <a:pt x="810" y="274"/>
                    </a:lnTo>
                    <a:cubicBezTo>
                      <a:pt x="894" y="274"/>
                      <a:pt x="953" y="215"/>
                      <a:pt x="953" y="143"/>
                    </a:cubicBezTo>
                    <a:cubicBezTo>
                      <a:pt x="953" y="60"/>
                      <a:pt x="894" y="1"/>
                      <a:pt x="81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998;p75">
                <a:extLst>
                  <a:ext uri="{FF2B5EF4-FFF2-40B4-BE49-F238E27FC236}">
                    <a16:creationId xmlns:a16="http://schemas.microsoft.com/office/drawing/2014/main" id="{098E707A-6638-8815-65E4-453DCB095C28}"/>
                  </a:ext>
                </a:extLst>
              </p:cNvPr>
              <p:cNvSpPr/>
              <p:nvPr/>
            </p:nvSpPr>
            <p:spPr>
              <a:xfrm>
                <a:off x="4246550" y="3124601"/>
                <a:ext cx="28074" cy="28074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82" extrusionOk="0">
                    <a:moveTo>
                      <a:pt x="620" y="250"/>
                    </a:moveTo>
                    <a:lnTo>
                      <a:pt x="620" y="607"/>
                    </a:lnTo>
                    <a:lnTo>
                      <a:pt x="262" y="607"/>
                    </a:lnTo>
                    <a:lnTo>
                      <a:pt x="262" y="250"/>
                    </a:lnTo>
                    <a:close/>
                    <a:moveTo>
                      <a:pt x="131" y="0"/>
                    </a:moveTo>
                    <a:cubicBezTo>
                      <a:pt x="60" y="0"/>
                      <a:pt x="0" y="60"/>
                      <a:pt x="0" y="131"/>
                    </a:cubicBezTo>
                    <a:lnTo>
                      <a:pt x="0" y="738"/>
                    </a:lnTo>
                    <a:cubicBezTo>
                      <a:pt x="0" y="822"/>
                      <a:pt x="60" y="881"/>
                      <a:pt x="131" y="881"/>
                    </a:cubicBezTo>
                    <a:lnTo>
                      <a:pt x="739" y="881"/>
                    </a:lnTo>
                    <a:cubicBezTo>
                      <a:pt x="822" y="881"/>
                      <a:pt x="881" y="822"/>
                      <a:pt x="881" y="738"/>
                    </a:cubicBezTo>
                    <a:lnTo>
                      <a:pt x="881" y="131"/>
                    </a:lnTo>
                    <a:cubicBezTo>
                      <a:pt x="881" y="60"/>
                      <a:pt x="822" y="0"/>
                      <a:pt x="73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999;p75">
                <a:extLst>
                  <a:ext uri="{FF2B5EF4-FFF2-40B4-BE49-F238E27FC236}">
                    <a16:creationId xmlns:a16="http://schemas.microsoft.com/office/drawing/2014/main" id="{59612A93-DF20-6935-030B-AEC32B34CD50}"/>
                  </a:ext>
                </a:extLst>
              </p:cNvPr>
              <p:cNvSpPr/>
              <p:nvPr/>
            </p:nvSpPr>
            <p:spPr>
              <a:xfrm>
                <a:off x="4285956" y="3143921"/>
                <a:ext cx="97814" cy="8753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75" extrusionOk="0">
                    <a:moveTo>
                      <a:pt x="132" y="0"/>
                    </a:moveTo>
                    <a:cubicBezTo>
                      <a:pt x="60" y="0"/>
                      <a:pt x="1" y="60"/>
                      <a:pt x="1" y="131"/>
                    </a:cubicBezTo>
                    <a:cubicBezTo>
                      <a:pt x="1" y="215"/>
                      <a:pt x="60" y="274"/>
                      <a:pt x="132" y="274"/>
                    </a:cubicBezTo>
                    <a:lnTo>
                      <a:pt x="2942" y="274"/>
                    </a:lnTo>
                    <a:cubicBezTo>
                      <a:pt x="3013" y="274"/>
                      <a:pt x="3072" y="215"/>
                      <a:pt x="3072" y="131"/>
                    </a:cubicBezTo>
                    <a:cubicBezTo>
                      <a:pt x="3072" y="60"/>
                      <a:pt x="3013" y="0"/>
                      <a:pt x="294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2000;p75">
                <a:extLst>
                  <a:ext uri="{FF2B5EF4-FFF2-40B4-BE49-F238E27FC236}">
                    <a16:creationId xmlns:a16="http://schemas.microsoft.com/office/drawing/2014/main" id="{A1474630-6411-7032-DD62-C59FCB825E2B}"/>
                  </a:ext>
                </a:extLst>
              </p:cNvPr>
              <p:cNvSpPr/>
              <p:nvPr/>
            </p:nvSpPr>
            <p:spPr>
              <a:xfrm>
                <a:off x="4285956" y="3130266"/>
                <a:ext cx="30366" cy="837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263" extrusionOk="0">
                    <a:moveTo>
                      <a:pt x="132" y="1"/>
                    </a:moveTo>
                    <a:cubicBezTo>
                      <a:pt x="60" y="1"/>
                      <a:pt x="1" y="60"/>
                      <a:pt x="1" y="132"/>
                    </a:cubicBezTo>
                    <a:cubicBezTo>
                      <a:pt x="1" y="215"/>
                      <a:pt x="60" y="263"/>
                      <a:pt x="132" y="263"/>
                    </a:cubicBezTo>
                    <a:lnTo>
                      <a:pt x="810" y="263"/>
                    </a:lnTo>
                    <a:cubicBezTo>
                      <a:pt x="894" y="263"/>
                      <a:pt x="953" y="215"/>
                      <a:pt x="953" y="132"/>
                    </a:cubicBezTo>
                    <a:cubicBezTo>
                      <a:pt x="953" y="60"/>
                      <a:pt x="894" y="1"/>
                      <a:pt x="81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2" name="Google Shape;753;p56">
            <a:extLst>
              <a:ext uri="{FF2B5EF4-FFF2-40B4-BE49-F238E27FC236}">
                <a16:creationId xmlns:a16="http://schemas.microsoft.com/office/drawing/2014/main" id="{379BEB7B-1E47-BCD4-3767-4FE7045B0B5A}"/>
              </a:ext>
            </a:extLst>
          </p:cNvPr>
          <p:cNvSpPr/>
          <p:nvPr/>
        </p:nvSpPr>
        <p:spPr>
          <a:xfrm>
            <a:off x="6130196" y="288197"/>
            <a:ext cx="715188" cy="4562475"/>
          </a:xfrm>
          <a:prstGeom prst="rect">
            <a:avLst/>
          </a:prstGeom>
          <a:solidFill>
            <a:srgbClr val="9F4972">
              <a:alpha val="20000"/>
            </a:srgbClr>
          </a:solidFill>
          <a:ln w="28575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A64D79"/>
              </a:highlight>
              <a:latin typeface="Gowun Batang"/>
              <a:ea typeface="Gowun Batang"/>
              <a:cs typeface="Gowun Batang"/>
              <a:sym typeface="Gowun Batang"/>
            </a:endParaRPr>
          </a:p>
        </p:txBody>
      </p:sp>
      <p:sp>
        <p:nvSpPr>
          <p:cNvPr id="14" name="Google Shape;600;p49">
            <a:extLst>
              <a:ext uri="{FF2B5EF4-FFF2-40B4-BE49-F238E27FC236}">
                <a16:creationId xmlns:a16="http://schemas.microsoft.com/office/drawing/2014/main" id="{86165DB5-D1BC-7A5A-FF1B-85AAF025DF2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2"/>
                </a:solidFill>
              </a:rPr>
              <a:t>13</a:t>
            </a:fld>
            <a:endParaRPr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3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8" grpId="0" animBg="1"/>
      <p:bldP spid="52" grpId="0" animBg="1"/>
      <p:bldP spid="5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339A2-B558-3A8B-46C8-62A382E9A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3857BF-A66F-B51A-5685-5532DA036D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11" name="Picture 10" descr="A screenshot of a software product management&#10;&#10;AI-generated content may be incorrect.">
            <a:extLst>
              <a:ext uri="{FF2B5EF4-FFF2-40B4-BE49-F238E27FC236}">
                <a16:creationId xmlns:a16="http://schemas.microsoft.com/office/drawing/2014/main" id="{D5B39C4F-30FA-06D6-D6BE-750C7D537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23321"/>
            <a:ext cx="7772400" cy="2296857"/>
          </a:xfrm>
          <a:prstGeom prst="rect">
            <a:avLst/>
          </a:prstGeom>
        </p:spPr>
      </p:pic>
      <p:sp>
        <p:nvSpPr>
          <p:cNvPr id="14" name="Google Shape;73;p16">
            <a:extLst>
              <a:ext uri="{FF2B5EF4-FFF2-40B4-BE49-F238E27FC236}">
                <a16:creationId xmlns:a16="http://schemas.microsoft.com/office/drawing/2014/main" id="{8B549BA7-54B1-00D6-3B1B-7EE19A1EE7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2550" y="411475"/>
            <a:ext cx="8238900" cy="56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MuktaMahee Regular" pitchFamily="2" charset="77"/>
                <a:cs typeface="MuktaMahee Regular" pitchFamily="2" charset="77"/>
              </a:rPr>
              <a:t>RQ2: Survey Design</a:t>
            </a:r>
            <a:endParaRPr dirty="0">
              <a:latin typeface="MuktaMahee Regular" pitchFamily="2" charset="77"/>
              <a:cs typeface="MuktaMahee Regular" pitchFamily="2" charset="77"/>
            </a:endParaRPr>
          </a:p>
        </p:txBody>
      </p:sp>
      <p:grpSp>
        <p:nvGrpSpPr>
          <p:cNvPr id="15" name="Google Shape;813;p61">
            <a:extLst>
              <a:ext uri="{FF2B5EF4-FFF2-40B4-BE49-F238E27FC236}">
                <a16:creationId xmlns:a16="http://schemas.microsoft.com/office/drawing/2014/main" id="{AA048D01-240A-A030-5A24-662D7EEE4BFC}"/>
              </a:ext>
            </a:extLst>
          </p:cNvPr>
          <p:cNvGrpSpPr/>
          <p:nvPr/>
        </p:nvGrpSpPr>
        <p:grpSpPr>
          <a:xfrm>
            <a:off x="2488364" y="446262"/>
            <a:ext cx="476376" cy="501291"/>
            <a:chOff x="4071675" y="2286175"/>
            <a:chExt cx="690900" cy="701400"/>
          </a:xfrm>
        </p:grpSpPr>
        <p:sp>
          <p:nvSpPr>
            <p:cNvPr id="16" name="Google Shape;814;p61">
              <a:extLst>
                <a:ext uri="{FF2B5EF4-FFF2-40B4-BE49-F238E27FC236}">
                  <a16:creationId xmlns:a16="http://schemas.microsoft.com/office/drawing/2014/main" id="{A9DF225F-FEA3-A0E8-24DC-5D7995B80A0B}"/>
                </a:ext>
              </a:extLst>
            </p:cNvPr>
            <p:cNvSpPr/>
            <p:nvPr/>
          </p:nvSpPr>
          <p:spPr>
            <a:xfrm>
              <a:off x="4071675" y="2286175"/>
              <a:ext cx="690900" cy="701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owun Batang"/>
                <a:ea typeface="Gowun Batang"/>
                <a:cs typeface="Gowun Batang"/>
                <a:sym typeface="Gowun Batang"/>
              </a:endParaRPr>
            </a:p>
          </p:txBody>
        </p:sp>
        <p:pic>
          <p:nvPicPr>
            <p:cNvPr id="17" name="Google Shape;815;p61" title="diamond(1).png">
              <a:extLst>
                <a:ext uri="{FF2B5EF4-FFF2-40B4-BE49-F238E27FC236}">
                  <a16:creationId xmlns:a16="http://schemas.microsoft.com/office/drawing/2014/main" id="{F3A874F8-B97C-BB8A-DA98-6C4602069F74}"/>
                </a:ext>
              </a:extLst>
            </p:cNvPr>
            <p:cNvPicPr preferRelativeResize="0"/>
            <p:nvPr/>
          </p:nvPicPr>
          <p:blipFill>
            <a:blip r:embed="rId3">
              <a:alphaModFix amt="90000"/>
            </a:blip>
            <a:stretch>
              <a:fillRect/>
            </a:stretch>
          </p:blipFill>
          <p:spPr>
            <a:xfrm>
              <a:off x="4213235" y="2432985"/>
              <a:ext cx="407775" cy="4077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78229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>
          <a:extLst>
            <a:ext uri="{FF2B5EF4-FFF2-40B4-BE49-F238E27FC236}">
              <a16:creationId xmlns:a16="http://schemas.microsoft.com/office/drawing/2014/main" id="{CDED7852-8BC2-5F6B-985F-D7A7EFEC2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E07FA4F-F603-FE35-2D79-3F86F698BA79}"/>
              </a:ext>
            </a:extLst>
          </p:cNvPr>
          <p:cNvSpPr txBox="1"/>
          <p:nvPr/>
        </p:nvSpPr>
        <p:spPr>
          <a:xfrm>
            <a:off x="58837" y="2220212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i="1" dirty="0">
                <a:solidFill>
                  <a:srgbClr val="133817"/>
                </a:solidFill>
                <a:latin typeface="Mukta Bold"/>
                <a:ea typeface="Mukta Bold"/>
                <a:cs typeface="Mukta Bold"/>
                <a:sym typeface="Mukta"/>
              </a:rPr>
              <a:t>SWE</a:t>
            </a:r>
            <a:r>
              <a:rPr lang="en" i="1" baseline="-25000" dirty="0">
                <a:solidFill>
                  <a:srgbClr val="133817"/>
                </a:solidFill>
                <a:latin typeface="Mukta Bold"/>
                <a:ea typeface="Mukta Bold"/>
                <a:cs typeface="Mukta Bold"/>
                <a:sym typeface="Mukta"/>
              </a:rPr>
              <a:t>66a </a:t>
            </a:r>
            <a:r>
              <a:rPr lang="en" i="1" dirty="0">
                <a:solidFill>
                  <a:srgbClr val="133817"/>
                </a:solidFill>
                <a:latin typeface="Mukta Bold"/>
                <a:ea typeface="Mukta Bold"/>
                <a:cs typeface="Mukta Bold"/>
                <a:sym typeface="Mukta"/>
              </a:rPr>
              <a:t>:</a:t>
            </a:r>
            <a:endParaRPr lang="en-US" dirty="0"/>
          </a:p>
        </p:txBody>
      </p:sp>
      <p:sp>
        <p:nvSpPr>
          <p:cNvPr id="812" name="Google Shape;812;p61">
            <a:extLst>
              <a:ext uri="{FF2B5EF4-FFF2-40B4-BE49-F238E27FC236}">
                <a16:creationId xmlns:a16="http://schemas.microsoft.com/office/drawing/2014/main" id="{0AF9AD04-D2F8-ADE9-A630-1F0B947EBA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ukta Regular"/>
                <a:ea typeface="Mukta Regular"/>
                <a:cs typeface="Mukta Regular"/>
                <a:sym typeface="Mukta"/>
              </a:rPr>
              <a:t>RQ2: SPM Value Open Card Sorting</a:t>
            </a:r>
            <a:endParaRPr dirty="0">
              <a:latin typeface="Mukta Regular"/>
              <a:ea typeface="Mukta Regular"/>
              <a:cs typeface="Mukta Regular"/>
              <a:sym typeface="Mukta"/>
            </a:endParaRPr>
          </a:p>
        </p:txBody>
      </p:sp>
      <p:grpSp>
        <p:nvGrpSpPr>
          <p:cNvPr id="813" name="Google Shape;813;p61">
            <a:extLst>
              <a:ext uri="{FF2B5EF4-FFF2-40B4-BE49-F238E27FC236}">
                <a16:creationId xmlns:a16="http://schemas.microsoft.com/office/drawing/2014/main" id="{47BD5C86-8745-03EC-6B72-265FDC628CFD}"/>
              </a:ext>
            </a:extLst>
          </p:cNvPr>
          <p:cNvGrpSpPr/>
          <p:nvPr/>
        </p:nvGrpSpPr>
        <p:grpSpPr>
          <a:xfrm>
            <a:off x="287605" y="480736"/>
            <a:ext cx="476376" cy="501291"/>
            <a:chOff x="4071675" y="2286175"/>
            <a:chExt cx="690900" cy="701400"/>
          </a:xfrm>
        </p:grpSpPr>
        <p:sp>
          <p:nvSpPr>
            <p:cNvPr id="814" name="Google Shape;814;p61">
              <a:extLst>
                <a:ext uri="{FF2B5EF4-FFF2-40B4-BE49-F238E27FC236}">
                  <a16:creationId xmlns:a16="http://schemas.microsoft.com/office/drawing/2014/main" id="{48E798B7-EF2F-B84A-3B97-B5BF0E497FA0}"/>
                </a:ext>
              </a:extLst>
            </p:cNvPr>
            <p:cNvSpPr/>
            <p:nvPr/>
          </p:nvSpPr>
          <p:spPr>
            <a:xfrm>
              <a:off x="4071675" y="2286175"/>
              <a:ext cx="690900" cy="701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owun Batang"/>
                <a:ea typeface="Gowun Batang"/>
                <a:cs typeface="Gowun Batang"/>
                <a:sym typeface="Gowun Batang"/>
              </a:endParaRPr>
            </a:p>
          </p:txBody>
        </p:sp>
        <p:pic>
          <p:nvPicPr>
            <p:cNvPr id="815" name="Google Shape;815;p61" title="diamond(1).png">
              <a:extLst>
                <a:ext uri="{FF2B5EF4-FFF2-40B4-BE49-F238E27FC236}">
                  <a16:creationId xmlns:a16="http://schemas.microsoft.com/office/drawing/2014/main" id="{983BE91A-D1D3-70AF-D4B3-AE2D2BAD45D4}"/>
                </a:ext>
              </a:extLst>
            </p:cNvPr>
            <p:cNvPicPr preferRelativeResize="0"/>
            <p:nvPr/>
          </p:nvPicPr>
          <p:blipFill>
            <a:blip r:embed="rId3">
              <a:alphaModFix amt="90000"/>
            </a:blip>
            <a:stretch>
              <a:fillRect/>
            </a:stretch>
          </p:blipFill>
          <p:spPr>
            <a:xfrm>
              <a:off x="4213235" y="2432985"/>
              <a:ext cx="407775" cy="4077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6" name="Google Shape;816;p61">
            <a:extLst>
              <a:ext uri="{FF2B5EF4-FFF2-40B4-BE49-F238E27FC236}">
                <a16:creationId xmlns:a16="http://schemas.microsoft.com/office/drawing/2014/main" id="{69165F8F-08BB-4C8F-F481-19372A061AB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817" name="Google Shape;817;p61">
            <a:extLst>
              <a:ext uri="{FF2B5EF4-FFF2-40B4-BE49-F238E27FC236}">
                <a16:creationId xmlns:a16="http://schemas.microsoft.com/office/drawing/2014/main" id="{ED8EDED9-E9BD-9B58-75ED-B3699A7102C3}"/>
              </a:ext>
            </a:extLst>
          </p:cNvPr>
          <p:cNvSpPr/>
          <p:nvPr/>
        </p:nvSpPr>
        <p:spPr>
          <a:xfrm>
            <a:off x="1" y="1189989"/>
            <a:ext cx="4322618" cy="6690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FFFF"/>
                </a:solidFill>
                <a:latin typeface="Mukta Medium"/>
                <a:ea typeface="Mukta Medium"/>
                <a:cs typeface="Mukta Medium"/>
                <a:sym typeface="Mukta Medium"/>
              </a:rPr>
              <a:t>Cards</a:t>
            </a:r>
            <a:endParaRPr sz="2700">
              <a:solidFill>
                <a:srgbClr val="FFFFFF"/>
              </a:solidFill>
              <a:latin typeface="Mukta Medium"/>
              <a:ea typeface="Mukta Medium"/>
              <a:cs typeface="Mukta Medium"/>
              <a:sym typeface="Mukta Medium"/>
            </a:endParaRPr>
          </a:p>
        </p:txBody>
      </p:sp>
      <p:sp>
        <p:nvSpPr>
          <p:cNvPr id="824" name="Google Shape;824;p61">
            <a:extLst>
              <a:ext uri="{FF2B5EF4-FFF2-40B4-BE49-F238E27FC236}">
                <a16:creationId xmlns:a16="http://schemas.microsoft.com/office/drawing/2014/main" id="{4FE9754A-1716-AF65-A908-84DE4CF28875}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76953" y="4777100"/>
            <a:ext cx="4057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rPr>
              <a:t>Advancing Software Product Management Education</a:t>
            </a:r>
            <a:endParaRPr sz="1200">
              <a:solidFill>
                <a:schemeClr val="lt1"/>
              </a:solidFill>
              <a:latin typeface="Mukta Light"/>
              <a:ea typeface="Mukta Light"/>
              <a:cs typeface="Mukta Light"/>
              <a:sym typeface="Mukta Light"/>
            </a:endParaRPr>
          </a:p>
        </p:txBody>
      </p:sp>
      <p:sp>
        <p:nvSpPr>
          <p:cNvPr id="2" name="Google Shape;818;p61">
            <a:extLst>
              <a:ext uri="{FF2B5EF4-FFF2-40B4-BE49-F238E27FC236}">
                <a16:creationId xmlns:a16="http://schemas.microsoft.com/office/drawing/2014/main" id="{D5997A61-69DD-F122-3BEF-159B6840C9D1}"/>
              </a:ext>
            </a:extLst>
          </p:cNvPr>
          <p:cNvSpPr/>
          <p:nvPr/>
        </p:nvSpPr>
        <p:spPr>
          <a:xfrm>
            <a:off x="678582" y="2146125"/>
            <a:ext cx="3308022" cy="71014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1500" i="1" dirty="0">
                <a:solidFill>
                  <a:schemeClr val="accent2"/>
                </a:solidFill>
                <a:latin typeface="MuktaMahee Light" pitchFamily="2" charset="77"/>
                <a:ea typeface="Mukta Bold"/>
                <a:cs typeface="MuktaMahee Light" pitchFamily="2" charset="77"/>
                <a:sym typeface="Mukta"/>
              </a:rPr>
              <a:t>Communication with stakeholders when we are experiencing roadblocks.</a:t>
            </a:r>
            <a:endParaRPr sz="1500" i="1" dirty="0">
              <a:solidFill>
                <a:schemeClr val="accent2"/>
              </a:solidFill>
              <a:latin typeface="MuktaMahee Light" pitchFamily="2" charset="77"/>
              <a:ea typeface="Mukta Bold"/>
              <a:cs typeface="MuktaMahee Light" pitchFamily="2" charset="77"/>
              <a:sym typeface="Mukta"/>
            </a:endParaRPr>
          </a:p>
        </p:txBody>
      </p:sp>
      <p:sp>
        <p:nvSpPr>
          <p:cNvPr id="4" name="Google Shape;818;p61">
            <a:extLst>
              <a:ext uri="{FF2B5EF4-FFF2-40B4-BE49-F238E27FC236}">
                <a16:creationId xmlns:a16="http://schemas.microsoft.com/office/drawing/2014/main" id="{304C79BB-7602-7E00-B8BB-6A268BF97C84}"/>
              </a:ext>
            </a:extLst>
          </p:cNvPr>
          <p:cNvSpPr/>
          <p:nvPr/>
        </p:nvSpPr>
        <p:spPr>
          <a:xfrm>
            <a:off x="576746" y="2196965"/>
            <a:ext cx="3491871" cy="265841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1500" i="1" dirty="0">
                <a:solidFill>
                  <a:schemeClr val="accent2"/>
                </a:solidFill>
                <a:latin typeface="MuktaMahee Light" pitchFamily="2" charset="77"/>
                <a:ea typeface="Mukta Bold"/>
                <a:cs typeface="MuktaMahee Light" pitchFamily="2" charset="77"/>
                <a:sym typeface="Mukta"/>
              </a:rPr>
              <a:t>Product gets to decide how resources are allocated on each epic of work so when we say we can’t hit a deadline because we have a dependency on another team, product gets that team to prioritize that work so we can be unblocked.</a:t>
            </a:r>
            <a:r>
              <a:rPr lang="en" sz="1500" i="1" dirty="0">
                <a:solidFill>
                  <a:schemeClr val="bg1"/>
                </a:solidFill>
                <a:latin typeface="MuktaMahee Light" pitchFamily="2" charset="77"/>
                <a:ea typeface="Mukta Bold"/>
                <a:cs typeface="MuktaMahee Light" pitchFamily="2" charset="77"/>
                <a:sym typeface="Mukta"/>
              </a:rPr>
              <a:t>”</a:t>
            </a:r>
            <a:endParaRPr sz="1500" i="1" dirty="0">
              <a:solidFill>
                <a:schemeClr val="bg1"/>
              </a:solidFill>
              <a:latin typeface="MuktaMahee Light" pitchFamily="2" charset="77"/>
              <a:ea typeface="Mukta Bold"/>
              <a:cs typeface="MuktaMahee Light" pitchFamily="2" charset="77"/>
              <a:sym typeface="Mukta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FB139A4-DC22-BB06-F5F1-4224E6512F95}"/>
              </a:ext>
            </a:extLst>
          </p:cNvPr>
          <p:cNvSpPr/>
          <p:nvPr/>
        </p:nvSpPr>
        <p:spPr>
          <a:xfrm>
            <a:off x="76953" y="2192305"/>
            <a:ext cx="3751521" cy="57860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EA89C0D-8075-4E5A-D878-EB44A0D6E3B0}"/>
              </a:ext>
            </a:extLst>
          </p:cNvPr>
          <p:cNvSpPr/>
          <p:nvPr/>
        </p:nvSpPr>
        <p:spPr>
          <a:xfrm>
            <a:off x="76954" y="2938552"/>
            <a:ext cx="3751520" cy="1724211"/>
          </a:xfrm>
          <a:prstGeom prst="roundRect">
            <a:avLst>
              <a:gd name="adj" fmla="val 7025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BBF4ED-3387-7646-40AB-3A5A1E3DA48E}"/>
              </a:ext>
            </a:extLst>
          </p:cNvPr>
          <p:cNvSpPr txBox="1"/>
          <p:nvPr/>
        </p:nvSpPr>
        <p:spPr>
          <a:xfrm>
            <a:off x="44983" y="2975497"/>
            <a:ext cx="7922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i="1" dirty="0">
                <a:solidFill>
                  <a:srgbClr val="133817"/>
                </a:solidFill>
                <a:latin typeface="Mukta Bold"/>
                <a:ea typeface="Mukta Bold"/>
                <a:cs typeface="Mukta Bold"/>
                <a:sym typeface="Mukta"/>
              </a:rPr>
              <a:t>SWE</a:t>
            </a:r>
            <a:r>
              <a:rPr lang="en" i="1" baseline="-25000" dirty="0">
                <a:solidFill>
                  <a:srgbClr val="133817"/>
                </a:solidFill>
                <a:latin typeface="Mukta Bold"/>
                <a:ea typeface="Mukta Bold"/>
                <a:cs typeface="Mukta Bold"/>
                <a:sym typeface="Mukta"/>
              </a:rPr>
              <a:t>66b </a:t>
            </a:r>
            <a:r>
              <a:rPr lang="en" i="1" dirty="0">
                <a:solidFill>
                  <a:srgbClr val="133817"/>
                </a:solidFill>
                <a:latin typeface="Mukta Bold"/>
                <a:ea typeface="Mukta Bold"/>
                <a:cs typeface="Mukta Bold"/>
                <a:sym typeface="Mukta"/>
              </a:rPr>
              <a:t>:</a:t>
            </a:r>
            <a:endParaRPr lang="en-US" dirty="0"/>
          </a:p>
        </p:txBody>
      </p:sp>
      <p:sp>
        <p:nvSpPr>
          <p:cNvPr id="10" name="Google Shape;602;p49">
            <a:extLst>
              <a:ext uri="{FF2B5EF4-FFF2-40B4-BE49-F238E27FC236}">
                <a16:creationId xmlns:a16="http://schemas.microsoft.com/office/drawing/2014/main" id="{3B127C7B-B096-345A-CA20-0F7112695B4E}"/>
              </a:ext>
            </a:extLst>
          </p:cNvPr>
          <p:cNvSpPr/>
          <p:nvPr/>
        </p:nvSpPr>
        <p:spPr>
          <a:xfrm>
            <a:off x="3958896" y="1189989"/>
            <a:ext cx="2603540" cy="6690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FFFFFF"/>
                </a:solidFill>
                <a:latin typeface="Mukta Medium"/>
                <a:ea typeface="Mukta Medium"/>
                <a:cs typeface="Mukta Medium"/>
                <a:sym typeface="Mukta Medium"/>
              </a:rPr>
              <a:t>Categories</a:t>
            </a:r>
            <a:endParaRPr sz="2700" dirty="0">
              <a:solidFill>
                <a:srgbClr val="FFFFFF"/>
              </a:solidFill>
              <a:latin typeface="Mukta Medium"/>
              <a:ea typeface="Mukta Medium"/>
              <a:cs typeface="Mukta Medium"/>
              <a:sym typeface="Mukta Medium"/>
            </a:endParaRPr>
          </a:p>
        </p:txBody>
      </p:sp>
      <p:sp>
        <p:nvSpPr>
          <p:cNvPr id="14" name="Google Shape;628;p50">
            <a:extLst>
              <a:ext uri="{FF2B5EF4-FFF2-40B4-BE49-F238E27FC236}">
                <a16:creationId xmlns:a16="http://schemas.microsoft.com/office/drawing/2014/main" id="{1933A53E-2DDD-5787-0F08-60A9ABBE2070}"/>
              </a:ext>
            </a:extLst>
          </p:cNvPr>
          <p:cNvSpPr/>
          <p:nvPr/>
        </p:nvSpPr>
        <p:spPr>
          <a:xfrm>
            <a:off x="6166193" y="1189989"/>
            <a:ext cx="2880825" cy="6690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FFFFFF"/>
                </a:solidFill>
                <a:latin typeface="Mukta Medium"/>
                <a:ea typeface="Mukta Medium"/>
                <a:cs typeface="Mukta Medium"/>
                <a:sym typeface="Mukta Medium"/>
              </a:rPr>
              <a:t>Themes</a:t>
            </a:r>
            <a:endParaRPr sz="2700" dirty="0">
              <a:solidFill>
                <a:srgbClr val="FFFFFF"/>
              </a:solidFill>
              <a:latin typeface="Mukta Medium"/>
              <a:ea typeface="Mukta Medium"/>
              <a:cs typeface="Mukta Medium"/>
              <a:sym typeface="Mukta Medium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42DED2-1257-E0BB-DFC6-F48684757B74}"/>
              </a:ext>
            </a:extLst>
          </p:cNvPr>
          <p:cNvSpPr txBox="1"/>
          <p:nvPr/>
        </p:nvSpPr>
        <p:spPr>
          <a:xfrm>
            <a:off x="61545" y="2220212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i="1" dirty="0">
                <a:solidFill>
                  <a:srgbClr val="133817"/>
                </a:solidFill>
                <a:latin typeface="Mukta Bold"/>
                <a:ea typeface="Mukta Bold"/>
                <a:cs typeface="Mukta Bold"/>
                <a:sym typeface="Mukta"/>
              </a:rPr>
              <a:t>SWE</a:t>
            </a:r>
            <a:r>
              <a:rPr lang="en" i="1" baseline="-25000" dirty="0">
                <a:solidFill>
                  <a:srgbClr val="133817"/>
                </a:solidFill>
                <a:latin typeface="Mukta Bold"/>
                <a:ea typeface="Mukta Bold"/>
                <a:cs typeface="Mukta Bold"/>
                <a:sym typeface="Mukta"/>
              </a:rPr>
              <a:t>66 </a:t>
            </a:r>
            <a:r>
              <a:rPr lang="en" i="1" dirty="0">
                <a:solidFill>
                  <a:srgbClr val="133817"/>
                </a:solidFill>
                <a:latin typeface="Mukta Bold"/>
                <a:ea typeface="Mukta Bold"/>
                <a:cs typeface="Mukta Bold"/>
                <a:sym typeface="Mukta"/>
              </a:rPr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91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82716E-6 L -0.00208 0.05895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9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 animBg="1"/>
      <p:bldP spid="6" grpId="0" animBg="1"/>
      <p:bldP spid="9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>
          <a:extLst>
            <a:ext uri="{FF2B5EF4-FFF2-40B4-BE49-F238E27FC236}">
              <a16:creationId xmlns:a16="http://schemas.microsoft.com/office/drawing/2014/main" id="{0FB94571-59FC-CEF4-CF1E-BD1C0AAF7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1012D36-130E-A5DF-A04D-7054D99A1F00}"/>
              </a:ext>
            </a:extLst>
          </p:cNvPr>
          <p:cNvSpPr txBox="1"/>
          <p:nvPr/>
        </p:nvSpPr>
        <p:spPr>
          <a:xfrm>
            <a:off x="58837" y="2220212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i="1" dirty="0">
                <a:solidFill>
                  <a:srgbClr val="133817"/>
                </a:solidFill>
                <a:latin typeface="Mukta Bold"/>
                <a:ea typeface="Mukta Bold"/>
                <a:cs typeface="Mukta Bold"/>
                <a:sym typeface="Mukta"/>
              </a:rPr>
              <a:t>SWE</a:t>
            </a:r>
            <a:r>
              <a:rPr lang="en" i="1" baseline="-25000" dirty="0">
                <a:solidFill>
                  <a:srgbClr val="133817"/>
                </a:solidFill>
                <a:latin typeface="Mukta Bold"/>
                <a:ea typeface="Mukta Bold"/>
                <a:cs typeface="Mukta Bold"/>
                <a:sym typeface="Mukta"/>
              </a:rPr>
              <a:t>66a </a:t>
            </a:r>
            <a:r>
              <a:rPr lang="en" i="1" dirty="0">
                <a:solidFill>
                  <a:srgbClr val="133817"/>
                </a:solidFill>
                <a:latin typeface="Mukta Bold"/>
                <a:ea typeface="Mukta Bold"/>
                <a:cs typeface="Mukta Bold"/>
                <a:sym typeface="Mukta"/>
              </a:rPr>
              <a:t>:</a:t>
            </a:r>
            <a:endParaRPr lang="en-US" dirty="0"/>
          </a:p>
        </p:txBody>
      </p:sp>
      <p:sp>
        <p:nvSpPr>
          <p:cNvPr id="812" name="Google Shape;812;p61">
            <a:extLst>
              <a:ext uri="{FF2B5EF4-FFF2-40B4-BE49-F238E27FC236}">
                <a16:creationId xmlns:a16="http://schemas.microsoft.com/office/drawing/2014/main" id="{40B04A08-BA23-BD1D-423C-AFA7781B2C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ukta Regular"/>
                <a:ea typeface="Mukta Regular"/>
                <a:cs typeface="Mukta Regular"/>
                <a:sym typeface="Mukta"/>
              </a:rPr>
              <a:t>RQ2: SPM Value Open Card Sorting</a:t>
            </a:r>
            <a:endParaRPr dirty="0">
              <a:latin typeface="Mukta Regular"/>
              <a:ea typeface="Mukta Regular"/>
              <a:cs typeface="Mukta Regular"/>
              <a:sym typeface="Mukta"/>
            </a:endParaRPr>
          </a:p>
        </p:txBody>
      </p:sp>
      <p:grpSp>
        <p:nvGrpSpPr>
          <p:cNvPr id="813" name="Google Shape;813;p61">
            <a:extLst>
              <a:ext uri="{FF2B5EF4-FFF2-40B4-BE49-F238E27FC236}">
                <a16:creationId xmlns:a16="http://schemas.microsoft.com/office/drawing/2014/main" id="{3469FBBD-038B-B2AF-93B8-2BA8BA9DBFBD}"/>
              </a:ext>
            </a:extLst>
          </p:cNvPr>
          <p:cNvGrpSpPr/>
          <p:nvPr/>
        </p:nvGrpSpPr>
        <p:grpSpPr>
          <a:xfrm>
            <a:off x="287605" y="480736"/>
            <a:ext cx="476376" cy="501291"/>
            <a:chOff x="4071675" y="2286175"/>
            <a:chExt cx="690900" cy="701400"/>
          </a:xfrm>
        </p:grpSpPr>
        <p:sp>
          <p:nvSpPr>
            <p:cNvPr id="814" name="Google Shape;814;p61">
              <a:extLst>
                <a:ext uri="{FF2B5EF4-FFF2-40B4-BE49-F238E27FC236}">
                  <a16:creationId xmlns:a16="http://schemas.microsoft.com/office/drawing/2014/main" id="{D7055158-CA4B-EBD8-7C3B-3227DDF621CC}"/>
                </a:ext>
              </a:extLst>
            </p:cNvPr>
            <p:cNvSpPr/>
            <p:nvPr/>
          </p:nvSpPr>
          <p:spPr>
            <a:xfrm>
              <a:off x="4071675" y="2286175"/>
              <a:ext cx="690900" cy="701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owun Batang"/>
                <a:ea typeface="Gowun Batang"/>
                <a:cs typeface="Gowun Batang"/>
                <a:sym typeface="Gowun Batang"/>
              </a:endParaRPr>
            </a:p>
          </p:txBody>
        </p:sp>
        <p:pic>
          <p:nvPicPr>
            <p:cNvPr id="815" name="Google Shape;815;p61" title="diamond(1).png">
              <a:extLst>
                <a:ext uri="{FF2B5EF4-FFF2-40B4-BE49-F238E27FC236}">
                  <a16:creationId xmlns:a16="http://schemas.microsoft.com/office/drawing/2014/main" id="{34D5B975-6F7B-AA68-F370-A4D4B301C03B}"/>
                </a:ext>
              </a:extLst>
            </p:cNvPr>
            <p:cNvPicPr preferRelativeResize="0"/>
            <p:nvPr/>
          </p:nvPicPr>
          <p:blipFill>
            <a:blip r:embed="rId3">
              <a:alphaModFix amt="90000"/>
            </a:blip>
            <a:stretch>
              <a:fillRect/>
            </a:stretch>
          </p:blipFill>
          <p:spPr>
            <a:xfrm>
              <a:off x="4213235" y="2432985"/>
              <a:ext cx="407775" cy="4077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6" name="Google Shape;816;p61">
            <a:extLst>
              <a:ext uri="{FF2B5EF4-FFF2-40B4-BE49-F238E27FC236}">
                <a16:creationId xmlns:a16="http://schemas.microsoft.com/office/drawing/2014/main" id="{226D95C4-B5DB-7EE8-E5E4-FF34D96DD27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817" name="Google Shape;817;p61">
            <a:extLst>
              <a:ext uri="{FF2B5EF4-FFF2-40B4-BE49-F238E27FC236}">
                <a16:creationId xmlns:a16="http://schemas.microsoft.com/office/drawing/2014/main" id="{E2EF5A50-E824-76CF-9D19-EC6105ADDA52}"/>
              </a:ext>
            </a:extLst>
          </p:cNvPr>
          <p:cNvSpPr/>
          <p:nvPr/>
        </p:nvSpPr>
        <p:spPr>
          <a:xfrm>
            <a:off x="1" y="1189989"/>
            <a:ext cx="4322618" cy="6690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FFFF"/>
                </a:solidFill>
                <a:latin typeface="Mukta Medium"/>
                <a:ea typeface="Mukta Medium"/>
                <a:cs typeface="Mukta Medium"/>
                <a:sym typeface="Mukta Medium"/>
              </a:rPr>
              <a:t>Cards</a:t>
            </a:r>
            <a:endParaRPr sz="2700">
              <a:solidFill>
                <a:srgbClr val="FFFFFF"/>
              </a:solidFill>
              <a:latin typeface="Mukta Medium"/>
              <a:ea typeface="Mukta Medium"/>
              <a:cs typeface="Mukta Medium"/>
              <a:sym typeface="Mukta Medium"/>
            </a:endParaRPr>
          </a:p>
        </p:txBody>
      </p:sp>
      <p:sp>
        <p:nvSpPr>
          <p:cNvPr id="824" name="Google Shape;824;p61">
            <a:extLst>
              <a:ext uri="{FF2B5EF4-FFF2-40B4-BE49-F238E27FC236}">
                <a16:creationId xmlns:a16="http://schemas.microsoft.com/office/drawing/2014/main" id="{694F7C72-2FBD-9381-0FFB-BE3783AC364B}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76953" y="4777100"/>
            <a:ext cx="4057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rPr>
              <a:t>Advancing Software Product Management Education</a:t>
            </a:r>
            <a:endParaRPr sz="1200">
              <a:solidFill>
                <a:schemeClr val="lt1"/>
              </a:solidFill>
              <a:latin typeface="Mukta Light"/>
              <a:ea typeface="Mukta Light"/>
              <a:cs typeface="Mukta Light"/>
              <a:sym typeface="Mukta Light"/>
            </a:endParaRPr>
          </a:p>
        </p:txBody>
      </p:sp>
      <p:sp>
        <p:nvSpPr>
          <p:cNvPr id="4" name="Google Shape;818;p61">
            <a:extLst>
              <a:ext uri="{FF2B5EF4-FFF2-40B4-BE49-F238E27FC236}">
                <a16:creationId xmlns:a16="http://schemas.microsoft.com/office/drawing/2014/main" id="{6AA80CF2-48FD-2E04-DAD5-CBFD06ED8AA4}"/>
              </a:ext>
            </a:extLst>
          </p:cNvPr>
          <p:cNvSpPr/>
          <p:nvPr/>
        </p:nvSpPr>
        <p:spPr>
          <a:xfrm>
            <a:off x="553842" y="2498745"/>
            <a:ext cx="3491871" cy="265841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1500" i="1" dirty="0">
                <a:solidFill>
                  <a:schemeClr val="accent2"/>
                </a:solidFill>
                <a:latin typeface="MuktaMahee Light" pitchFamily="2" charset="77"/>
                <a:ea typeface="Mukta Bold"/>
                <a:cs typeface="MuktaMahee Light" pitchFamily="2" charset="77"/>
                <a:sym typeface="Mukta"/>
              </a:rPr>
              <a:t>Product gets to decide how resources are allocated on each epic of work so when we say we can’t hit a deadline because we have a dependency on another team, product gets that team to prioritize that work so we can be unblocked.</a:t>
            </a:r>
            <a:r>
              <a:rPr lang="en" sz="1500" i="1" dirty="0">
                <a:solidFill>
                  <a:schemeClr val="bg1"/>
                </a:solidFill>
                <a:latin typeface="MuktaMahee Light" pitchFamily="2" charset="77"/>
                <a:ea typeface="Mukta Bold"/>
                <a:cs typeface="MuktaMahee Light" pitchFamily="2" charset="77"/>
                <a:sym typeface="Mukta"/>
              </a:rPr>
              <a:t>”</a:t>
            </a:r>
            <a:endParaRPr sz="1500" i="1" dirty="0">
              <a:solidFill>
                <a:schemeClr val="bg1"/>
              </a:solidFill>
              <a:latin typeface="MuktaMahee Light" pitchFamily="2" charset="77"/>
              <a:ea typeface="Mukta Bold"/>
              <a:cs typeface="MuktaMahee Light" pitchFamily="2" charset="77"/>
              <a:sym typeface="Mukta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3EE1881-04EE-127D-4436-26EEF6D2AD54}"/>
              </a:ext>
            </a:extLst>
          </p:cNvPr>
          <p:cNvSpPr/>
          <p:nvPr/>
        </p:nvSpPr>
        <p:spPr>
          <a:xfrm>
            <a:off x="76953" y="2192305"/>
            <a:ext cx="3751521" cy="57860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D89C12C-E556-1B59-CC21-3EB1BE8C4DBE}"/>
              </a:ext>
            </a:extLst>
          </p:cNvPr>
          <p:cNvSpPr/>
          <p:nvPr/>
        </p:nvSpPr>
        <p:spPr>
          <a:xfrm>
            <a:off x="76954" y="2938552"/>
            <a:ext cx="3751520" cy="1724211"/>
          </a:xfrm>
          <a:prstGeom prst="roundRect">
            <a:avLst>
              <a:gd name="adj" fmla="val 7025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377B80-7498-F200-04D4-79F2A5A63DCA}"/>
              </a:ext>
            </a:extLst>
          </p:cNvPr>
          <p:cNvSpPr txBox="1"/>
          <p:nvPr/>
        </p:nvSpPr>
        <p:spPr>
          <a:xfrm>
            <a:off x="44983" y="2975497"/>
            <a:ext cx="7922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i="1" dirty="0">
                <a:solidFill>
                  <a:srgbClr val="133817"/>
                </a:solidFill>
                <a:latin typeface="Mukta Bold"/>
                <a:ea typeface="Mukta Bold"/>
                <a:cs typeface="Mukta Bold"/>
                <a:sym typeface="Mukta"/>
              </a:rPr>
              <a:t>SWE</a:t>
            </a:r>
            <a:r>
              <a:rPr lang="en" i="1" baseline="-25000" dirty="0">
                <a:solidFill>
                  <a:srgbClr val="133817"/>
                </a:solidFill>
                <a:latin typeface="Mukta Bold"/>
                <a:ea typeface="Mukta Bold"/>
                <a:cs typeface="Mukta Bold"/>
                <a:sym typeface="Mukta"/>
              </a:rPr>
              <a:t>66b </a:t>
            </a:r>
            <a:r>
              <a:rPr lang="en" i="1" dirty="0">
                <a:solidFill>
                  <a:srgbClr val="133817"/>
                </a:solidFill>
                <a:latin typeface="Mukta Bold"/>
                <a:ea typeface="Mukta Bold"/>
                <a:cs typeface="Mukta Bold"/>
                <a:sym typeface="Mukta"/>
              </a:rPr>
              <a:t>:</a:t>
            </a:r>
            <a:endParaRPr lang="en-US" dirty="0"/>
          </a:p>
        </p:txBody>
      </p:sp>
      <p:sp>
        <p:nvSpPr>
          <p:cNvPr id="10" name="Google Shape;602;p49">
            <a:extLst>
              <a:ext uri="{FF2B5EF4-FFF2-40B4-BE49-F238E27FC236}">
                <a16:creationId xmlns:a16="http://schemas.microsoft.com/office/drawing/2014/main" id="{95347B9F-5ADF-0187-AE1E-BBE9D63FEB17}"/>
              </a:ext>
            </a:extLst>
          </p:cNvPr>
          <p:cNvSpPr/>
          <p:nvPr/>
        </p:nvSpPr>
        <p:spPr>
          <a:xfrm>
            <a:off x="3958896" y="1189989"/>
            <a:ext cx="2603540" cy="6690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FFFFFF"/>
                </a:solidFill>
                <a:latin typeface="Mukta Medium"/>
                <a:ea typeface="Mukta Medium"/>
                <a:cs typeface="Mukta Medium"/>
                <a:sym typeface="Mukta Medium"/>
              </a:rPr>
              <a:t>Categories</a:t>
            </a:r>
            <a:endParaRPr sz="2700" dirty="0">
              <a:solidFill>
                <a:srgbClr val="FFFFFF"/>
              </a:solidFill>
              <a:latin typeface="Mukta Medium"/>
              <a:ea typeface="Mukta Medium"/>
              <a:cs typeface="Mukta Medium"/>
              <a:sym typeface="Mukta Medium"/>
            </a:endParaRPr>
          </a:p>
        </p:txBody>
      </p:sp>
      <p:sp>
        <p:nvSpPr>
          <p:cNvPr id="11" name="Google Shape;645;p50">
            <a:extLst>
              <a:ext uri="{FF2B5EF4-FFF2-40B4-BE49-F238E27FC236}">
                <a16:creationId xmlns:a16="http://schemas.microsoft.com/office/drawing/2014/main" id="{F7C789AB-EE62-EA71-A411-561D63941AD7}"/>
              </a:ext>
            </a:extLst>
          </p:cNvPr>
          <p:cNvSpPr/>
          <p:nvPr/>
        </p:nvSpPr>
        <p:spPr>
          <a:xfrm>
            <a:off x="4409286" y="2226941"/>
            <a:ext cx="1702760" cy="50933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lt1"/>
                </a:solidFill>
                <a:latin typeface="Mukta ExtraBold"/>
                <a:ea typeface="Mukta ExtraBold"/>
                <a:cs typeface="Mukta ExtraBold"/>
                <a:sym typeface="Mukta ExtraBold"/>
              </a:rPr>
              <a:t>Stakeholder Coordination</a:t>
            </a:r>
            <a:endParaRPr sz="1500" dirty="0">
              <a:solidFill>
                <a:schemeClr val="lt1"/>
              </a:solidFill>
              <a:latin typeface="Mukta ExtraBold"/>
              <a:ea typeface="Mukta ExtraBold"/>
              <a:cs typeface="Mukta ExtraBold"/>
              <a:sym typeface="Mukta ExtraBold"/>
            </a:endParaRPr>
          </a:p>
        </p:txBody>
      </p:sp>
      <p:sp>
        <p:nvSpPr>
          <p:cNvPr id="12" name="Google Shape;645;p50">
            <a:extLst>
              <a:ext uri="{FF2B5EF4-FFF2-40B4-BE49-F238E27FC236}">
                <a16:creationId xmlns:a16="http://schemas.microsoft.com/office/drawing/2014/main" id="{54AEB41D-8AC5-3112-E073-A4F9E2358AAD}"/>
              </a:ext>
            </a:extLst>
          </p:cNvPr>
          <p:cNvSpPr/>
          <p:nvPr/>
        </p:nvSpPr>
        <p:spPr>
          <a:xfrm>
            <a:off x="4409286" y="3511181"/>
            <a:ext cx="1702760" cy="53276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lt1"/>
                </a:solidFill>
                <a:latin typeface="Mukta ExtraBold"/>
                <a:ea typeface="Mukta ExtraBold"/>
                <a:cs typeface="Mukta ExtraBold"/>
                <a:sym typeface="Mukta ExtraBold"/>
              </a:rPr>
              <a:t>Priorities</a:t>
            </a:r>
            <a:endParaRPr sz="1500" dirty="0">
              <a:solidFill>
                <a:schemeClr val="lt1"/>
              </a:solidFill>
              <a:latin typeface="Mukta ExtraBold"/>
              <a:ea typeface="Mukta ExtraBold"/>
              <a:cs typeface="Mukta ExtraBold"/>
              <a:sym typeface="Mukta ExtraBold"/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0BC5EBFA-7C81-2572-0A48-3F031D69E53B}"/>
              </a:ext>
            </a:extLst>
          </p:cNvPr>
          <p:cNvSpPr/>
          <p:nvPr/>
        </p:nvSpPr>
        <p:spPr>
          <a:xfrm>
            <a:off x="3945040" y="2387674"/>
            <a:ext cx="377579" cy="247754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Google Shape;628;p50">
            <a:extLst>
              <a:ext uri="{FF2B5EF4-FFF2-40B4-BE49-F238E27FC236}">
                <a16:creationId xmlns:a16="http://schemas.microsoft.com/office/drawing/2014/main" id="{8BEE5AA9-11AC-7403-2D86-2DFB8FA2B2D4}"/>
              </a:ext>
            </a:extLst>
          </p:cNvPr>
          <p:cNvSpPr/>
          <p:nvPr/>
        </p:nvSpPr>
        <p:spPr>
          <a:xfrm>
            <a:off x="6166193" y="1189989"/>
            <a:ext cx="2880825" cy="6690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FFFFFF"/>
                </a:solidFill>
                <a:latin typeface="Mukta Medium"/>
                <a:ea typeface="Mukta Medium"/>
                <a:cs typeface="Mukta Medium"/>
                <a:sym typeface="Mukta Medium"/>
              </a:rPr>
              <a:t>Themes</a:t>
            </a:r>
            <a:endParaRPr sz="2700" dirty="0">
              <a:solidFill>
                <a:srgbClr val="FFFFFF"/>
              </a:solidFill>
              <a:latin typeface="Mukta Medium"/>
              <a:ea typeface="Mukta Medium"/>
              <a:cs typeface="Mukta Medium"/>
              <a:sym typeface="Mukta Medium"/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C595782E-CDE1-9A44-9391-E8DF8DF24A61}"/>
              </a:ext>
            </a:extLst>
          </p:cNvPr>
          <p:cNvSpPr/>
          <p:nvPr/>
        </p:nvSpPr>
        <p:spPr>
          <a:xfrm>
            <a:off x="3945040" y="3682212"/>
            <a:ext cx="377579" cy="247754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04D65CF7-9FDE-D8E1-E470-D96F8BECB191}"/>
              </a:ext>
            </a:extLst>
          </p:cNvPr>
          <p:cNvSpPr/>
          <p:nvPr/>
        </p:nvSpPr>
        <p:spPr>
          <a:xfrm>
            <a:off x="6207950" y="2360594"/>
            <a:ext cx="377579" cy="247754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26C29F70-F0D3-ECAD-00FE-8E2FF4F4649F}"/>
              </a:ext>
            </a:extLst>
          </p:cNvPr>
          <p:cNvSpPr/>
          <p:nvPr/>
        </p:nvSpPr>
        <p:spPr>
          <a:xfrm>
            <a:off x="6207950" y="3661372"/>
            <a:ext cx="377579" cy="247754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645;p50">
            <a:extLst>
              <a:ext uri="{FF2B5EF4-FFF2-40B4-BE49-F238E27FC236}">
                <a16:creationId xmlns:a16="http://schemas.microsoft.com/office/drawing/2014/main" id="{C13572EE-A082-EB2C-369D-6C89D78B6485}"/>
              </a:ext>
            </a:extLst>
          </p:cNvPr>
          <p:cNvSpPr/>
          <p:nvPr/>
        </p:nvSpPr>
        <p:spPr>
          <a:xfrm>
            <a:off x="6681433" y="2223300"/>
            <a:ext cx="1620749" cy="50933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lt1"/>
                </a:solidFill>
                <a:latin typeface="Mukta ExtraBold"/>
                <a:ea typeface="Mukta ExtraBold"/>
                <a:cs typeface="Mukta ExtraBold"/>
                <a:sym typeface="Mukta ExtraBold"/>
              </a:rPr>
              <a:t>Communication</a:t>
            </a:r>
            <a:endParaRPr sz="1500" dirty="0">
              <a:solidFill>
                <a:schemeClr val="lt1"/>
              </a:solidFill>
              <a:latin typeface="Mukta ExtraBold"/>
              <a:ea typeface="Mukta ExtraBold"/>
              <a:cs typeface="Mukta ExtraBold"/>
              <a:sym typeface="Mukta ExtraBold"/>
            </a:endParaRPr>
          </a:p>
        </p:txBody>
      </p:sp>
      <p:sp>
        <p:nvSpPr>
          <p:cNvPr id="20" name="Google Shape;645;p50">
            <a:extLst>
              <a:ext uri="{FF2B5EF4-FFF2-40B4-BE49-F238E27FC236}">
                <a16:creationId xmlns:a16="http://schemas.microsoft.com/office/drawing/2014/main" id="{15AC1081-C16E-E539-2ACB-CF0AD93590C2}"/>
              </a:ext>
            </a:extLst>
          </p:cNvPr>
          <p:cNvSpPr/>
          <p:nvPr/>
        </p:nvSpPr>
        <p:spPr>
          <a:xfrm>
            <a:off x="6681433" y="3511181"/>
            <a:ext cx="1599987" cy="50933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lt1"/>
                </a:solidFill>
                <a:latin typeface="Mukta ExtraBold"/>
                <a:ea typeface="Mukta ExtraBold"/>
                <a:cs typeface="Mukta ExtraBold"/>
                <a:sym typeface="Mukta ExtraBold"/>
              </a:rPr>
              <a:t>Planning</a:t>
            </a:r>
            <a:endParaRPr sz="1500" dirty="0">
              <a:solidFill>
                <a:schemeClr val="lt1"/>
              </a:solidFill>
              <a:latin typeface="Mukta ExtraBold"/>
              <a:ea typeface="Mukta ExtraBold"/>
              <a:cs typeface="Mukta ExtraBold"/>
              <a:sym typeface="Mukta ExtraBold"/>
            </a:endParaRPr>
          </a:p>
        </p:txBody>
      </p:sp>
      <p:sp>
        <p:nvSpPr>
          <p:cNvPr id="21" name="Google Shape;818;p61">
            <a:extLst>
              <a:ext uri="{FF2B5EF4-FFF2-40B4-BE49-F238E27FC236}">
                <a16:creationId xmlns:a16="http://schemas.microsoft.com/office/drawing/2014/main" id="{D833EE45-7739-2730-AA9C-5B4F32F670DC}"/>
              </a:ext>
            </a:extLst>
          </p:cNvPr>
          <p:cNvSpPr/>
          <p:nvPr/>
        </p:nvSpPr>
        <p:spPr>
          <a:xfrm>
            <a:off x="674224" y="2150473"/>
            <a:ext cx="3308022" cy="71014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1500" b="1" i="1" dirty="0">
                <a:solidFill>
                  <a:schemeClr val="accent2"/>
                </a:solidFill>
                <a:latin typeface="MuktaMahee Bold" pitchFamily="2" charset="77"/>
                <a:ea typeface="Mukta Bold"/>
                <a:cs typeface="MuktaMahee Bold" pitchFamily="2" charset="77"/>
                <a:sym typeface="Mukta"/>
              </a:rPr>
              <a:t>Communication with stakeholders </a:t>
            </a:r>
            <a:r>
              <a:rPr lang="en" sz="1500" i="1" dirty="0">
                <a:solidFill>
                  <a:schemeClr val="accent2"/>
                </a:solidFill>
                <a:latin typeface="MuktaMahee Light" pitchFamily="2" charset="77"/>
                <a:ea typeface="Mukta Bold"/>
                <a:cs typeface="MuktaMahee Light" pitchFamily="2" charset="77"/>
                <a:sym typeface="Mukta"/>
              </a:rPr>
              <a:t>when we are experiencing roadblocks.</a:t>
            </a:r>
            <a:endParaRPr sz="1500" i="1" dirty="0">
              <a:solidFill>
                <a:schemeClr val="accent2"/>
              </a:solidFill>
              <a:latin typeface="MuktaMahee Light" pitchFamily="2" charset="77"/>
              <a:ea typeface="Mukta Bold"/>
              <a:cs typeface="MuktaMahee Light" pitchFamily="2" charset="77"/>
              <a:sym typeface="Mukta"/>
            </a:endParaRPr>
          </a:p>
        </p:txBody>
      </p:sp>
      <p:sp>
        <p:nvSpPr>
          <p:cNvPr id="22" name="Google Shape;818;p61">
            <a:extLst>
              <a:ext uri="{FF2B5EF4-FFF2-40B4-BE49-F238E27FC236}">
                <a16:creationId xmlns:a16="http://schemas.microsoft.com/office/drawing/2014/main" id="{7258F4D8-B7F7-8E44-9FEC-A502F5CBC967}"/>
              </a:ext>
            </a:extLst>
          </p:cNvPr>
          <p:cNvSpPr/>
          <p:nvPr/>
        </p:nvSpPr>
        <p:spPr>
          <a:xfrm>
            <a:off x="549486" y="2503096"/>
            <a:ext cx="3491871" cy="265841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1500" i="1" dirty="0">
                <a:solidFill>
                  <a:schemeClr val="accent2"/>
                </a:solidFill>
                <a:latin typeface="MuktaMahee Light" pitchFamily="2" charset="77"/>
                <a:ea typeface="Mukta Bold"/>
                <a:cs typeface="MuktaMahee Light" pitchFamily="2" charset="77"/>
                <a:sym typeface="Mukta"/>
              </a:rPr>
              <a:t>Product gets to decide how resources are </a:t>
            </a:r>
            <a:r>
              <a:rPr lang="en" sz="1500" b="1" i="1" dirty="0">
                <a:solidFill>
                  <a:schemeClr val="accent2"/>
                </a:solidFill>
                <a:latin typeface="MuktaMahee Bold" pitchFamily="2" charset="77"/>
                <a:ea typeface="Mukta Bold"/>
                <a:cs typeface="MuktaMahee Bold" pitchFamily="2" charset="77"/>
                <a:sym typeface="Mukta"/>
              </a:rPr>
              <a:t>allocated</a:t>
            </a:r>
            <a:r>
              <a:rPr lang="en" sz="1500" i="1" dirty="0">
                <a:solidFill>
                  <a:schemeClr val="accent2"/>
                </a:solidFill>
                <a:latin typeface="MuktaMahee Light" pitchFamily="2" charset="77"/>
                <a:ea typeface="Mukta Bold"/>
                <a:cs typeface="MuktaMahee Light" pitchFamily="2" charset="77"/>
                <a:sym typeface="Mukta"/>
              </a:rPr>
              <a:t> on each epic of work so when we say we can’t hit a deadline because we have a dependency on another team, product gets that team to </a:t>
            </a:r>
            <a:r>
              <a:rPr lang="en" sz="1500" b="1" i="1" dirty="0">
                <a:solidFill>
                  <a:schemeClr val="accent2"/>
                </a:solidFill>
                <a:latin typeface="MuktaMahee Bold" pitchFamily="2" charset="77"/>
                <a:ea typeface="Mukta Bold"/>
                <a:cs typeface="MuktaMahee Bold" pitchFamily="2" charset="77"/>
                <a:sym typeface="Mukta"/>
              </a:rPr>
              <a:t>prioritize</a:t>
            </a:r>
            <a:r>
              <a:rPr lang="en" sz="1500" i="1" dirty="0">
                <a:solidFill>
                  <a:schemeClr val="accent2"/>
                </a:solidFill>
                <a:latin typeface="MuktaMahee Light" pitchFamily="2" charset="77"/>
                <a:ea typeface="Mukta Bold"/>
                <a:cs typeface="MuktaMahee Light" pitchFamily="2" charset="77"/>
                <a:sym typeface="Mukta"/>
              </a:rPr>
              <a:t> that work so we can be unblocked.</a:t>
            </a:r>
            <a:r>
              <a:rPr lang="en" sz="1500" i="1" dirty="0">
                <a:solidFill>
                  <a:schemeClr val="bg1"/>
                </a:solidFill>
                <a:latin typeface="MuktaMahee Light" pitchFamily="2" charset="77"/>
                <a:ea typeface="Mukta Bold"/>
                <a:cs typeface="MuktaMahee Light" pitchFamily="2" charset="77"/>
                <a:sym typeface="Mukta"/>
              </a:rPr>
              <a:t>”</a:t>
            </a:r>
            <a:endParaRPr sz="1500" i="1" dirty="0">
              <a:solidFill>
                <a:schemeClr val="bg1"/>
              </a:solidFill>
              <a:latin typeface="MuktaMahee Light" pitchFamily="2" charset="77"/>
              <a:ea typeface="Mukta Bold"/>
              <a:cs typeface="MuktaMahee Light" pitchFamily="2" charset="77"/>
              <a:sym typeface="Mukta"/>
            </a:endParaRPr>
          </a:p>
        </p:txBody>
      </p:sp>
    </p:spTree>
    <p:extLst>
      <p:ext uri="{BB962C8B-B14F-4D97-AF65-F5344CB8AC3E}">
        <p14:creationId xmlns:p14="http://schemas.microsoft.com/office/powerpoint/2010/main" val="87309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>
          <a:extLst>
            <a:ext uri="{FF2B5EF4-FFF2-40B4-BE49-F238E27FC236}">
              <a16:creationId xmlns:a16="http://schemas.microsoft.com/office/drawing/2014/main" id="{97EC6E63-3E2D-67E9-2E8F-4F282A66F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49">
            <a:extLst>
              <a:ext uri="{FF2B5EF4-FFF2-40B4-BE49-F238E27FC236}">
                <a16:creationId xmlns:a16="http://schemas.microsoft.com/office/drawing/2014/main" id="{D96DD4B2-0BBA-DED6-4EB1-BDD75E5BB2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ukta Regular"/>
                <a:ea typeface="Mukta Regular"/>
                <a:cs typeface="Mukta Regular"/>
                <a:sym typeface="Mukta"/>
              </a:rPr>
              <a:t>RQ2: Open Card Sorting</a:t>
            </a:r>
            <a:endParaRPr dirty="0">
              <a:latin typeface="Mukta Regular"/>
              <a:ea typeface="Mukta Regular"/>
              <a:cs typeface="Mukta Regular"/>
              <a:sym typeface="Mukta"/>
            </a:endParaRPr>
          </a:p>
        </p:txBody>
      </p:sp>
      <p:sp>
        <p:nvSpPr>
          <p:cNvPr id="600" name="Google Shape;600;p49">
            <a:extLst>
              <a:ext uri="{FF2B5EF4-FFF2-40B4-BE49-F238E27FC236}">
                <a16:creationId xmlns:a16="http://schemas.microsoft.com/office/drawing/2014/main" id="{4B6D9DD7-D79F-5A42-A2C8-CD634743690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601" name="Google Shape;601;p49">
            <a:extLst>
              <a:ext uri="{FF2B5EF4-FFF2-40B4-BE49-F238E27FC236}">
                <a16:creationId xmlns:a16="http://schemas.microsoft.com/office/drawing/2014/main" id="{7B0A7FF2-1BC8-5581-D5DC-87838F5460B4}"/>
              </a:ext>
            </a:extLst>
          </p:cNvPr>
          <p:cNvSpPr/>
          <p:nvPr/>
        </p:nvSpPr>
        <p:spPr>
          <a:xfrm>
            <a:off x="0" y="1189989"/>
            <a:ext cx="3305700" cy="669000"/>
          </a:xfrm>
          <a:prstGeom prst="homePlat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FFFFFF"/>
                </a:solidFill>
                <a:latin typeface="Mukta Medium"/>
                <a:ea typeface="Mukta Medium"/>
                <a:cs typeface="Mukta Medium"/>
                <a:sym typeface="Mukta Medium"/>
              </a:rPr>
              <a:t>Cards</a:t>
            </a:r>
            <a:endParaRPr sz="2400" dirty="0">
              <a:solidFill>
                <a:srgbClr val="FFFFFF"/>
              </a:solidFill>
              <a:latin typeface="Mukta Medium"/>
              <a:ea typeface="Mukta Medium"/>
              <a:cs typeface="Mukta Medium"/>
              <a:sym typeface="Mukta Medium"/>
            </a:endParaRPr>
          </a:p>
        </p:txBody>
      </p:sp>
      <p:sp>
        <p:nvSpPr>
          <p:cNvPr id="602" name="Google Shape;602;p49">
            <a:extLst>
              <a:ext uri="{FF2B5EF4-FFF2-40B4-BE49-F238E27FC236}">
                <a16:creationId xmlns:a16="http://schemas.microsoft.com/office/drawing/2014/main" id="{9F7F82F4-7C35-6FDD-31A3-45508627B3B2}"/>
              </a:ext>
            </a:extLst>
          </p:cNvPr>
          <p:cNvSpPr/>
          <p:nvPr/>
        </p:nvSpPr>
        <p:spPr>
          <a:xfrm>
            <a:off x="2944204" y="1189775"/>
            <a:ext cx="3305700" cy="66900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FFFFFF"/>
                </a:solidFill>
                <a:latin typeface="Mukta Medium"/>
                <a:ea typeface="Mukta Medium"/>
                <a:cs typeface="Mukta Medium"/>
                <a:sym typeface="Mukta Medium"/>
              </a:rPr>
              <a:t>Categories</a:t>
            </a:r>
            <a:endParaRPr sz="2700" dirty="0">
              <a:solidFill>
                <a:srgbClr val="FFFFFF"/>
              </a:solidFill>
              <a:latin typeface="Mukta Medium"/>
              <a:ea typeface="Mukta Medium"/>
              <a:cs typeface="Mukta Medium"/>
              <a:sym typeface="Mukta Medium"/>
            </a:endParaRPr>
          </a:p>
        </p:txBody>
      </p:sp>
      <p:sp>
        <p:nvSpPr>
          <p:cNvPr id="618" name="Google Shape;618;p49">
            <a:extLst>
              <a:ext uri="{FF2B5EF4-FFF2-40B4-BE49-F238E27FC236}">
                <a16:creationId xmlns:a16="http://schemas.microsoft.com/office/drawing/2014/main" id="{5D05A78B-C121-D6F8-764F-1226D4BDD437}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76953" y="4777100"/>
            <a:ext cx="4057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rPr>
              <a:t>Advancing Software Product Management Education</a:t>
            </a:r>
            <a:endParaRPr sz="1200">
              <a:solidFill>
                <a:schemeClr val="lt1"/>
              </a:solidFill>
              <a:latin typeface="Mukta Light"/>
              <a:ea typeface="Mukta Light"/>
              <a:cs typeface="Mukta Light"/>
              <a:sym typeface="Mukta Light"/>
            </a:endParaRPr>
          </a:p>
        </p:txBody>
      </p:sp>
      <p:sp>
        <p:nvSpPr>
          <p:cNvPr id="18" name="Google Shape;628;p50">
            <a:extLst>
              <a:ext uri="{FF2B5EF4-FFF2-40B4-BE49-F238E27FC236}">
                <a16:creationId xmlns:a16="http://schemas.microsoft.com/office/drawing/2014/main" id="{6A72013F-6BE8-340B-6E08-ABD541DC41AF}"/>
              </a:ext>
            </a:extLst>
          </p:cNvPr>
          <p:cNvSpPr/>
          <p:nvPr/>
        </p:nvSpPr>
        <p:spPr>
          <a:xfrm>
            <a:off x="5838303" y="1189775"/>
            <a:ext cx="3210422" cy="6690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FFFFFF"/>
                </a:solidFill>
                <a:latin typeface="Mukta Medium"/>
                <a:ea typeface="Mukta Medium"/>
                <a:cs typeface="Mukta Medium"/>
                <a:sym typeface="Mukta Medium"/>
              </a:rPr>
              <a:t>Themes</a:t>
            </a:r>
            <a:endParaRPr sz="2700" dirty="0">
              <a:solidFill>
                <a:srgbClr val="FFFFFF"/>
              </a:solidFill>
              <a:latin typeface="Mukta Medium"/>
              <a:ea typeface="Mukta Medium"/>
              <a:cs typeface="Mukta Medium"/>
              <a:sym typeface="Mukta Medium"/>
            </a:endParaRPr>
          </a:p>
        </p:txBody>
      </p:sp>
      <p:sp>
        <p:nvSpPr>
          <p:cNvPr id="31" name="Google Shape;645;p50">
            <a:extLst>
              <a:ext uri="{FF2B5EF4-FFF2-40B4-BE49-F238E27FC236}">
                <a16:creationId xmlns:a16="http://schemas.microsoft.com/office/drawing/2014/main" id="{F0BDEBE3-A493-366B-9A88-22CFE3ADB0BE}"/>
              </a:ext>
            </a:extLst>
          </p:cNvPr>
          <p:cNvSpPr/>
          <p:nvPr/>
        </p:nvSpPr>
        <p:spPr>
          <a:xfrm>
            <a:off x="3394449" y="2744759"/>
            <a:ext cx="2496312" cy="129515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>
                <a:solidFill>
                  <a:schemeClr val="lt1"/>
                </a:solidFill>
                <a:latin typeface="Mukta ExtraBold"/>
                <a:ea typeface="Mukta ExtraBold"/>
                <a:cs typeface="Mukta ExtraBold"/>
                <a:sym typeface="Mukta ExtraBold"/>
              </a:rPr>
              <a:t>10 categories</a:t>
            </a:r>
          </a:p>
        </p:txBody>
      </p:sp>
      <p:sp>
        <p:nvSpPr>
          <p:cNvPr id="32" name="Google Shape;645;p50">
            <a:extLst>
              <a:ext uri="{FF2B5EF4-FFF2-40B4-BE49-F238E27FC236}">
                <a16:creationId xmlns:a16="http://schemas.microsoft.com/office/drawing/2014/main" id="{D283074C-8B95-B309-A036-6D57736AC109}"/>
              </a:ext>
            </a:extLst>
          </p:cNvPr>
          <p:cNvSpPr/>
          <p:nvPr/>
        </p:nvSpPr>
        <p:spPr>
          <a:xfrm>
            <a:off x="6371229" y="2773169"/>
            <a:ext cx="2500681" cy="129515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lt1"/>
                </a:solidFill>
                <a:latin typeface="Mukta ExtraBold"/>
                <a:ea typeface="Mukta ExtraBold"/>
                <a:cs typeface="Mukta ExtraBold"/>
                <a:sym typeface="Mukta ExtraBold"/>
              </a:rPr>
              <a:t>3 themes</a:t>
            </a:r>
          </a:p>
        </p:txBody>
      </p:sp>
      <p:sp>
        <p:nvSpPr>
          <p:cNvPr id="33" name="Google Shape;645;p50">
            <a:extLst>
              <a:ext uri="{FF2B5EF4-FFF2-40B4-BE49-F238E27FC236}">
                <a16:creationId xmlns:a16="http://schemas.microsoft.com/office/drawing/2014/main" id="{7382304A-62E3-CC10-16EB-82FBD50EBACA}"/>
              </a:ext>
            </a:extLst>
          </p:cNvPr>
          <p:cNvSpPr/>
          <p:nvPr/>
        </p:nvSpPr>
        <p:spPr>
          <a:xfrm>
            <a:off x="328976" y="2744759"/>
            <a:ext cx="2496312" cy="129515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lt1"/>
                </a:solidFill>
                <a:latin typeface="Mukta ExtraBold"/>
                <a:ea typeface="Mukta ExtraBold"/>
                <a:cs typeface="Mukta ExtraBold"/>
                <a:sym typeface="Mukta ExtraBold"/>
              </a:rPr>
              <a:t>85 cards</a:t>
            </a:r>
          </a:p>
        </p:txBody>
      </p:sp>
      <p:grpSp>
        <p:nvGrpSpPr>
          <p:cNvPr id="34" name="Google Shape;813;p61">
            <a:extLst>
              <a:ext uri="{FF2B5EF4-FFF2-40B4-BE49-F238E27FC236}">
                <a16:creationId xmlns:a16="http://schemas.microsoft.com/office/drawing/2014/main" id="{5567061A-7A83-645D-3E15-E0E4A57D3A77}"/>
              </a:ext>
            </a:extLst>
          </p:cNvPr>
          <p:cNvGrpSpPr/>
          <p:nvPr/>
        </p:nvGrpSpPr>
        <p:grpSpPr>
          <a:xfrm>
            <a:off x="287605" y="480736"/>
            <a:ext cx="476376" cy="501291"/>
            <a:chOff x="4071675" y="2286175"/>
            <a:chExt cx="690900" cy="701400"/>
          </a:xfrm>
        </p:grpSpPr>
        <p:sp>
          <p:nvSpPr>
            <p:cNvPr id="35" name="Google Shape;814;p61">
              <a:extLst>
                <a:ext uri="{FF2B5EF4-FFF2-40B4-BE49-F238E27FC236}">
                  <a16:creationId xmlns:a16="http://schemas.microsoft.com/office/drawing/2014/main" id="{C4AA0ABA-4091-FC6F-5971-FD4C573890BF}"/>
                </a:ext>
              </a:extLst>
            </p:cNvPr>
            <p:cNvSpPr/>
            <p:nvPr/>
          </p:nvSpPr>
          <p:spPr>
            <a:xfrm>
              <a:off x="4071675" y="2286175"/>
              <a:ext cx="690900" cy="701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owun Batang"/>
                <a:ea typeface="Gowun Batang"/>
                <a:cs typeface="Gowun Batang"/>
                <a:sym typeface="Gowun Batang"/>
              </a:endParaRPr>
            </a:p>
          </p:txBody>
        </p:sp>
        <p:pic>
          <p:nvPicPr>
            <p:cNvPr id="36" name="Google Shape;815;p61" title="diamond(1).png">
              <a:extLst>
                <a:ext uri="{FF2B5EF4-FFF2-40B4-BE49-F238E27FC236}">
                  <a16:creationId xmlns:a16="http://schemas.microsoft.com/office/drawing/2014/main" id="{B8CD17EC-06A2-C445-3F5B-3C127D7DA667}"/>
                </a:ext>
              </a:extLst>
            </p:cNvPr>
            <p:cNvPicPr preferRelativeResize="0"/>
            <p:nvPr/>
          </p:nvPicPr>
          <p:blipFill>
            <a:blip r:embed="rId3">
              <a:alphaModFix amt="90000"/>
            </a:blip>
            <a:stretch>
              <a:fillRect/>
            </a:stretch>
          </p:blipFill>
          <p:spPr>
            <a:xfrm>
              <a:off x="4213235" y="2432985"/>
              <a:ext cx="407775" cy="4077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" name="Google Shape;645;p50">
            <a:extLst>
              <a:ext uri="{FF2B5EF4-FFF2-40B4-BE49-F238E27FC236}">
                <a16:creationId xmlns:a16="http://schemas.microsoft.com/office/drawing/2014/main" id="{F1582326-3DD2-75C7-51EC-02325B68A099}"/>
              </a:ext>
            </a:extLst>
          </p:cNvPr>
          <p:cNvSpPr/>
          <p:nvPr/>
        </p:nvSpPr>
        <p:spPr>
          <a:xfrm>
            <a:off x="328976" y="2744759"/>
            <a:ext cx="2496312" cy="129515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lt1"/>
                </a:solidFill>
                <a:latin typeface="Mukta ExtraBold"/>
                <a:ea typeface="Mukta ExtraBold"/>
                <a:cs typeface="Mukta ExtraBold"/>
                <a:sym typeface="Mukta ExtraBold"/>
              </a:rPr>
              <a:t>72 responses</a:t>
            </a:r>
          </a:p>
        </p:txBody>
      </p:sp>
    </p:spTree>
    <p:extLst>
      <p:ext uri="{BB962C8B-B14F-4D97-AF65-F5344CB8AC3E}">
        <p14:creationId xmlns:p14="http://schemas.microsoft.com/office/powerpoint/2010/main" val="324883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09877E-6 L 0.33576 2.09877E-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8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9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2.09877E-6 L 0.32569 0.00741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37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2" nodeType="withEffect">
                                  <p:stCondLst>
                                    <p:cond delay="9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32" grpId="0" animBg="1"/>
      <p:bldP spid="33" grpId="0" animBg="1"/>
      <p:bldP spid="33" grpId="1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62"/>
          <p:cNvSpPr txBox="1">
            <a:spLocks noGrp="1"/>
          </p:cNvSpPr>
          <p:nvPr>
            <p:ph type="title"/>
          </p:nvPr>
        </p:nvSpPr>
        <p:spPr>
          <a:xfrm>
            <a:off x="420467" y="2242898"/>
            <a:ext cx="3370172" cy="7163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>
                <a:solidFill>
                  <a:schemeClr val="accent2"/>
                </a:solidFill>
                <a:latin typeface="Mukta Regular"/>
                <a:ea typeface="Mukta Regular"/>
                <a:cs typeface="Mukta Regular"/>
                <a:sym typeface="Mukta"/>
              </a:rPr>
              <a:t>     RQ2 Results</a:t>
            </a:r>
            <a:endParaRPr sz="3800" dirty="0">
              <a:solidFill>
                <a:schemeClr val="accent2"/>
              </a:solidFill>
              <a:latin typeface="Mukta Regular"/>
              <a:ea typeface="Mukta Regular"/>
              <a:cs typeface="Mukta Regular"/>
              <a:sym typeface="Mukta"/>
            </a:endParaRPr>
          </a:p>
        </p:txBody>
      </p:sp>
      <p:sp>
        <p:nvSpPr>
          <p:cNvPr id="830" name="Google Shape;830;p6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832" name="Google Shape;832;p62"/>
          <p:cNvGrpSpPr/>
          <p:nvPr/>
        </p:nvGrpSpPr>
        <p:grpSpPr>
          <a:xfrm>
            <a:off x="618531" y="2350406"/>
            <a:ext cx="476376" cy="501291"/>
            <a:chOff x="4071675" y="2286175"/>
            <a:chExt cx="690900" cy="701400"/>
          </a:xfrm>
        </p:grpSpPr>
        <p:sp>
          <p:nvSpPr>
            <p:cNvPr id="833" name="Google Shape;833;p62"/>
            <p:cNvSpPr/>
            <p:nvPr/>
          </p:nvSpPr>
          <p:spPr>
            <a:xfrm>
              <a:off x="4071675" y="2286175"/>
              <a:ext cx="690900" cy="701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owun Batang"/>
                <a:ea typeface="Gowun Batang"/>
                <a:cs typeface="Gowun Batang"/>
                <a:sym typeface="Gowun Batang"/>
              </a:endParaRPr>
            </a:p>
          </p:txBody>
        </p:sp>
        <p:pic>
          <p:nvPicPr>
            <p:cNvPr id="834" name="Google Shape;834;p62" title="diamond(1).png"/>
            <p:cNvPicPr preferRelativeResize="0"/>
            <p:nvPr/>
          </p:nvPicPr>
          <p:blipFill>
            <a:blip r:embed="rId3">
              <a:alphaModFix amt="90000"/>
            </a:blip>
            <a:stretch>
              <a:fillRect/>
            </a:stretch>
          </p:blipFill>
          <p:spPr>
            <a:xfrm>
              <a:off x="4213235" y="2432985"/>
              <a:ext cx="407775" cy="407775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835" name="Google Shape;835;p62"/>
          <p:cNvGraphicFramePr/>
          <p:nvPr>
            <p:extLst>
              <p:ext uri="{D42A27DB-BD31-4B8C-83A1-F6EECF244321}">
                <p14:modId xmlns:p14="http://schemas.microsoft.com/office/powerpoint/2010/main" val="2199061643"/>
              </p:ext>
            </p:extLst>
          </p:nvPr>
        </p:nvGraphicFramePr>
        <p:xfrm>
          <a:off x="4024163" y="433150"/>
          <a:ext cx="4981575" cy="4251960"/>
        </p:xfrm>
        <a:graphic>
          <a:graphicData uri="http://schemas.openxmlformats.org/drawingml/2006/table">
            <a:tbl>
              <a:tblPr>
                <a:noFill/>
                <a:tableStyleId>{BD789227-381A-40D3-A84E-9F18F7512DF8}</a:tableStyleId>
              </a:tblPr>
              <a:tblGrid>
                <a:gridCol w="2124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accent2"/>
                          </a:solidFill>
                          <a:latin typeface="Mukta Bold"/>
                          <a:ea typeface="Mukta Bold"/>
                          <a:cs typeface="Mukta Bold"/>
                          <a:sym typeface="Mukta"/>
                        </a:rPr>
                        <a:t>Total</a:t>
                      </a:r>
                      <a:endParaRPr sz="1200" b="1">
                        <a:solidFill>
                          <a:schemeClr val="accent2"/>
                        </a:solidFill>
                        <a:latin typeface="Mukta Bold"/>
                        <a:ea typeface="Mukta Bold"/>
                        <a:cs typeface="Mukta Bold"/>
                        <a:sym typeface="Mukta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accent2"/>
                          </a:solidFill>
                          <a:latin typeface="Mukta Bold"/>
                          <a:ea typeface="Mukta Bold"/>
                          <a:cs typeface="Mukta Bold"/>
                          <a:sym typeface="Mukta"/>
                        </a:rPr>
                        <a:t>SWE</a:t>
                      </a:r>
                      <a:endParaRPr sz="1200" b="1">
                        <a:solidFill>
                          <a:schemeClr val="accent2"/>
                        </a:solidFill>
                        <a:latin typeface="Mukta Bold"/>
                        <a:ea typeface="Mukta Bold"/>
                        <a:cs typeface="Mukta Bold"/>
                        <a:sym typeface="Mukta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accent2"/>
                          </a:solidFill>
                          <a:latin typeface="Mukta Bold"/>
                          <a:ea typeface="Mukta Bold"/>
                          <a:cs typeface="Mukta Bold"/>
                          <a:sym typeface="Mukta"/>
                        </a:rPr>
                        <a:t>SPM</a:t>
                      </a:r>
                      <a:endParaRPr sz="1200" b="1">
                        <a:solidFill>
                          <a:schemeClr val="accent2"/>
                        </a:solidFill>
                        <a:latin typeface="Mukta Bold"/>
                        <a:ea typeface="Mukta Bold"/>
                        <a:cs typeface="Mukta Bold"/>
                        <a:sym typeface="Mukta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#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%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#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%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#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%</a:t>
                      </a:r>
                      <a:endParaRPr sz="1200" dirty="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bg1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4.1 Planning</a:t>
                      </a:r>
                      <a:endParaRPr sz="1200" dirty="0">
                        <a:solidFill>
                          <a:schemeClr val="bg1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bg1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43</a:t>
                      </a:r>
                      <a:endParaRPr sz="1200" dirty="0">
                        <a:solidFill>
                          <a:schemeClr val="bg1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bg1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51%</a:t>
                      </a:r>
                      <a:endParaRPr sz="1200" dirty="0">
                        <a:solidFill>
                          <a:schemeClr val="bg1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bg1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17</a:t>
                      </a:r>
                      <a:endParaRPr sz="1200" dirty="0">
                        <a:solidFill>
                          <a:schemeClr val="bg1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bg1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49%</a:t>
                      </a:r>
                      <a:endParaRPr sz="1200" dirty="0">
                        <a:solidFill>
                          <a:schemeClr val="bg1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bg1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26</a:t>
                      </a:r>
                      <a:endParaRPr sz="1200" dirty="0">
                        <a:solidFill>
                          <a:schemeClr val="bg1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bg1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52%</a:t>
                      </a:r>
                      <a:endParaRPr sz="1200" dirty="0">
                        <a:solidFill>
                          <a:schemeClr val="bg1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4.1.1 Direction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23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27%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9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26%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14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28%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4.1.2 Priorities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10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12%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3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9%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7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14%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4.1.3 Vision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10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12%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5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14%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5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10%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bg1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4.2 Context</a:t>
                      </a:r>
                      <a:endParaRPr sz="1200" dirty="0">
                        <a:solidFill>
                          <a:schemeClr val="bg1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bg1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23</a:t>
                      </a:r>
                      <a:endParaRPr sz="1200" dirty="0">
                        <a:solidFill>
                          <a:schemeClr val="bg1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bg1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27%</a:t>
                      </a:r>
                      <a:endParaRPr sz="1200" dirty="0">
                        <a:solidFill>
                          <a:schemeClr val="bg1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bg1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6</a:t>
                      </a:r>
                      <a:endParaRPr sz="1200" dirty="0">
                        <a:solidFill>
                          <a:schemeClr val="bg1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bg1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17%</a:t>
                      </a:r>
                      <a:endParaRPr sz="1200" dirty="0">
                        <a:solidFill>
                          <a:schemeClr val="bg1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bg1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17</a:t>
                      </a:r>
                      <a:endParaRPr sz="1200" dirty="0">
                        <a:solidFill>
                          <a:schemeClr val="bg1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bg1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34%</a:t>
                      </a:r>
                      <a:endParaRPr sz="1200" dirty="0">
                        <a:solidFill>
                          <a:schemeClr val="bg1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4.2.1 The Grand Scheme of Things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8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9%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2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6%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6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12%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4.2.2 Business &amp; Market Context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5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6%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1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3%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4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8%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4.2.3 Customer Context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5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6%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1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3%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4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8%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4.2.4 Developer Context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5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6%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2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6%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3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6%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bg1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4.3 Communication</a:t>
                      </a:r>
                      <a:endParaRPr sz="1200" dirty="0">
                        <a:solidFill>
                          <a:schemeClr val="bg1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bg1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19</a:t>
                      </a:r>
                      <a:endParaRPr sz="1200" dirty="0">
                        <a:solidFill>
                          <a:schemeClr val="bg1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bg1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22%</a:t>
                      </a:r>
                      <a:endParaRPr sz="1200" dirty="0">
                        <a:solidFill>
                          <a:schemeClr val="bg1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bg1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12</a:t>
                      </a:r>
                      <a:endParaRPr sz="1200" dirty="0">
                        <a:solidFill>
                          <a:schemeClr val="bg1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bg1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34%</a:t>
                      </a:r>
                      <a:endParaRPr sz="1200" dirty="0">
                        <a:solidFill>
                          <a:schemeClr val="bg1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bg1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7</a:t>
                      </a:r>
                      <a:endParaRPr sz="1200" dirty="0">
                        <a:solidFill>
                          <a:schemeClr val="bg1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bg1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14%</a:t>
                      </a:r>
                      <a:endParaRPr sz="1200" dirty="0">
                        <a:solidFill>
                          <a:schemeClr val="bg1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4.3.1 PM </a:t>
                      </a:r>
                      <a:r>
                        <a:rPr lang="en" sz="1200" dirty="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Wingdings" pitchFamily="2" charset="2"/>
                        </a:rPr>
                        <a:t> </a:t>
                      </a:r>
                      <a:r>
                        <a:rPr lang="en" sz="1200" dirty="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Team</a:t>
                      </a:r>
                      <a:endParaRPr sz="1200" dirty="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9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11%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4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11%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5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10%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4.3.2 Stakeholder Coordination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7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8%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5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14%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2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4%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4.3.3 When NOT to Talk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3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4%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3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9%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0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2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0%</a:t>
                      </a:r>
                      <a:endParaRPr sz="1200">
                        <a:solidFill>
                          <a:schemeClr val="accent2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bg1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Total</a:t>
                      </a:r>
                      <a:endParaRPr sz="1200" dirty="0">
                        <a:solidFill>
                          <a:schemeClr val="bg1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bg1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85</a:t>
                      </a:r>
                      <a:endParaRPr sz="1200" dirty="0">
                        <a:solidFill>
                          <a:schemeClr val="bg1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bg1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100%</a:t>
                      </a:r>
                      <a:endParaRPr sz="1200" dirty="0">
                        <a:solidFill>
                          <a:schemeClr val="bg1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bg1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35</a:t>
                      </a:r>
                      <a:endParaRPr sz="1200" dirty="0">
                        <a:solidFill>
                          <a:schemeClr val="bg1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bg1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100%</a:t>
                      </a:r>
                      <a:endParaRPr sz="1200" dirty="0">
                        <a:solidFill>
                          <a:schemeClr val="bg1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bg1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50</a:t>
                      </a:r>
                      <a:endParaRPr sz="1200" dirty="0">
                        <a:solidFill>
                          <a:schemeClr val="bg1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bg1"/>
                          </a:solidFill>
                          <a:latin typeface="Mukta Regular"/>
                          <a:ea typeface="Mukta Regular"/>
                          <a:cs typeface="Mukta Regular"/>
                          <a:sym typeface="Mukta"/>
                        </a:rPr>
                        <a:t>100%</a:t>
                      </a:r>
                      <a:endParaRPr sz="1200" dirty="0">
                        <a:solidFill>
                          <a:schemeClr val="bg1"/>
                        </a:solidFill>
                        <a:latin typeface="Mukta Regular"/>
                        <a:ea typeface="Mukta Regular"/>
                        <a:cs typeface="Mukta Regular"/>
                        <a:sym typeface="Mukt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42" name="Google Shape;842;p62"/>
          <p:cNvSpPr txBox="1">
            <a:spLocks noGrp="1"/>
          </p:cNvSpPr>
          <p:nvPr>
            <p:ph type="sldNum" idx="4294967295"/>
          </p:nvPr>
        </p:nvSpPr>
        <p:spPr>
          <a:xfrm>
            <a:off x="76953" y="4777100"/>
            <a:ext cx="4057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rPr>
              <a:t>Advancing Software Product Management Education</a:t>
            </a:r>
            <a:endParaRPr sz="1200">
              <a:solidFill>
                <a:schemeClr val="lt1"/>
              </a:solidFill>
              <a:latin typeface="Mukta Light"/>
              <a:ea typeface="Mukta Light"/>
              <a:cs typeface="Mukta Light"/>
              <a:sym typeface="Mukta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3206B8-4B34-58F8-E7B8-C8A8CAFF64B3}"/>
              </a:ext>
            </a:extLst>
          </p:cNvPr>
          <p:cNvSpPr/>
          <p:nvPr/>
        </p:nvSpPr>
        <p:spPr>
          <a:xfrm>
            <a:off x="3987800" y="368409"/>
            <a:ext cx="2149475" cy="618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EF6C0-B1A4-C79E-855A-4160ED45C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51;p56">
            <a:extLst>
              <a:ext uri="{FF2B5EF4-FFF2-40B4-BE49-F238E27FC236}">
                <a16:creationId xmlns:a16="http://schemas.microsoft.com/office/drawing/2014/main" id="{7178CBDA-2080-622A-5E2C-7C8055BAEE56}"/>
              </a:ext>
            </a:extLst>
          </p:cNvPr>
          <p:cNvSpPr/>
          <p:nvPr/>
        </p:nvSpPr>
        <p:spPr>
          <a:xfrm>
            <a:off x="-6985" y="4790618"/>
            <a:ext cx="9285282" cy="370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owun Batang"/>
              <a:ea typeface="Gowun Batang"/>
              <a:cs typeface="Gowun Batang"/>
              <a:sym typeface="Gowun Batang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5972F-0F0C-BA80-1533-E4B56E4D66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accent2"/>
                </a:solidFill>
              </a:rPr>
              <a:t>19</a:t>
            </a:fld>
            <a:endParaRPr lang="en" dirty="0">
              <a:solidFill>
                <a:schemeClr val="accent2"/>
              </a:solidFill>
            </a:endParaRPr>
          </a:p>
        </p:txBody>
      </p:sp>
      <p:sp>
        <p:nvSpPr>
          <p:cNvPr id="10" name="Google Shape;751;p56">
            <a:extLst>
              <a:ext uri="{FF2B5EF4-FFF2-40B4-BE49-F238E27FC236}">
                <a16:creationId xmlns:a16="http://schemas.microsoft.com/office/drawing/2014/main" id="{C5918585-5A0A-F28E-1188-87FC35A67FC2}"/>
              </a:ext>
            </a:extLst>
          </p:cNvPr>
          <p:cNvSpPr/>
          <p:nvPr/>
        </p:nvSpPr>
        <p:spPr>
          <a:xfrm>
            <a:off x="0" y="-49621"/>
            <a:ext cx="9144000" cy="41314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owun Batang"/>
              <a:ea typeface="Gowun Batang"/>
              <a:cs typeface="Gowun Batang"/>
              <a:sym typeface="Gowun Batang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D2F151-A62C-A24A-A482-56AA4868536F}"/>
              </a:ext>
            </a:extLst>
          </p:cNvPr>
          <p:cNvSpPr/>
          <p:nvPr/>
        </p:nvSpPr>
        <p:spPr>
          <a:xfrm>
            <a:off x="358588" y="347161"/>
            <a:ext cx="8426824" cy="445948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Google Shape;247;p32">
            <a:extLst>
              <a:ext uri="{FF2B5EF4-FFF2-40B4-BE49-F238E27FC236}">
                <a16:creationId xmlns:a16="http://schemas.microsoft.com/office/drawing/2014/main" id="{25267ADA-0FB5-3412-C25C-F399ED063AD0}"/>
              </a:ext>
            </a:extLst>
          </p:cNvPr>
          <p:cNvSpPr txBox="1">
            <a:spLocks/>
          </p:cNvSpPr>
          <p:nvPr/>
        </p:nvSpPr>
        <p:spPr>
          <a:xfrm>
            <a:off x="2057936" y="1409500"/>
            <a:ext cx="5028127" cy="2335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MuktaMahee Light" pitchFamily="2" charset="77"/>
                <a:ea typeface="Mukta Regular"/>
                <a:cs typeface="MuktaMahee Light" pitchFamily="2" charset="77"/>
                <a:sym typeface="Mukta"/>
              </a:rPr>
              <a:t>Immediate Impact for the Undergraduate CS </a:t>
            </a:r>
            <a:r>
              <a:rPr lang="en-US" sz="4000" b="1" dirty="0">
                <a:solidFill>
                  <a:schemeClr val="bg2"/>
                </a:solidFill>
                <a:latin typeface="MuktaMahee Bold" pitchFamily="2" charset="77"/>
                <a:ea typeface="Mukta Regular"/>
                <a:cs typeface="MuktaMahee Bold" pitchFamily="2" charset="77"/>
                <a:sym typeface="Mukta"/>
              </a:rPr>
              <a:t>SPM Course</a:t>
            </a:r>
          </a:p>
        </p:txBody>
      </p:sp>
    </p:spTree>
    <p:extLst>
      <p:ext uri="{BB962C8B-B14F-4D97-AF65-F5344CB8AC3E}">
        <p14:creationId xmlns:p14="http://schemas.microsoft.com/office/powerpoint/2010/main" val="627474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>
          <a:extLst>
            <a:ext uri="{FF2B5EF4-FFF2-40B4-BE49-F238E27FC236}">
              <a16:creationId xmlns:a16="http://schemas.microsoft.com/office/drawing/2014/main" id="{D0FA808E-4AD1-F6B7-9060-D5C302004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7">
            <a:extLst>
              <a:ext uri="{FF2B5EF4-FFF2-40B4-BE49-F238E27FC236}">
                <a16:creationId xmlns:a16="http://schemas.microsoft.com/office/drawing/2014/main" id="{CFACFE56-E86E-E989-BF93-87195C7D111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19" name="Google Shape;319;p37">
            <a:extLst>
              <a:ext uri="{FF2B5EF4-FFF2-40B4-BE49-F238E27FC236}">
                <a16:creationId xmlns:a16="http://schemas.microsoft.com/office/drawing/2014/main" id="{C4755046-8391-54C4-19F9-3652D2F9E7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900" y="508456"/>
            <a:ext cx="8974200" cy="9637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latin typeface="MuktaMahee Light" pitchFamily="2" charset="77"/>
                <a:cs typeface="MuktaMahee Light" pitchFamily="2" charset="77"/>
              </a:rPr>
              <a:t>To deliver a valuable product, SPMs must be </a:t>
            </a:r>
            <a:r>
              <a:rPr lang="en" sz="2700" b="1" dirty="0">
                <a:latin typeface="MuktaMahee ExtraBold" pitchFamily="2" charset="77"/>
                <a:cs typeface="MuktaMahee ExtraBold" pitchFamily="2" charset="77"/>
              </a:rPr>
              <a:t>liaisons</a:t>
            </a:r>
            <a:r>
              <a:rPr lang="en" sz="2700" dirty="0">
                <a:latin typeface="MuktaMahee Light" pitchFamily="2" charset="77"/>
                <a:cs typeface="MuktaMahee Light" pitchFamily="2" charset="77"/>
              </a:rPr>
              <a:t> </a:t>
            </a:r>
            <a:br>
              <a:rPr lang="en" sz="2700" dirty="0">
                <a:latin typeface="MuktaMahee Light" pitchFamily="2" charset="77"/>
                <a:cs typeface="MuktaMahee Light" pitchFamily="2" charset="77"/>
              </a:rPr>
            </a:br>
            <a:r>
              <a:rPr lang="en" sz="2700" dirty="0">
                <a:latin typeface="MuktaMahee Light" pitchFamily="2" charset="77"/>
                <a:cs typeface="MuktaMahee Light" pitchFamily="2" charset="77"/>
              </a:rPr>
              <a:t>between 3 primary stakeholders </a:t>
            </a:r>
            <a:r>
              <a:rPr lang="en" sz="1800" dirty="0">
                <a:latin typeface="MuktaMahee Regular" pitchFamily="2" charset="77"/>
                <a:cs typeface="MuktaMahee Regular" pitchFamily="2" charset="77"/>
              </a:rPr>
              <a:t>[</a:t>
            </a:r>
            <a:r>
              <a:rPr lang="en" sz="1800" dirty="0" err="1">
                <a:latin typeface="MuktaMahee Regular" pitchFamily="2" charset="77"/>
                <a:cs typeface="MuktaMahee Regular" pitchFamily="2" charset="77"/>
              </a:rPr>
              <a:t>Kittlaus</a:t>
            </a:r>
            <a:r>
              <a:rPr lang="en" sz="1800" dirty="0">
                <a:latin typeface="MuktaMahee Regular" pitchFamily="2" charset="77"/>
                <a:cs typeface="MuktaMahee Regular" pitchFamily="2" charset="77"/>
              </a:rPr>
              <a:t> and Fricker, 2017]</a:t>
            </a:r>
            <a:r>
              <a:rPr lang="en" sz="2700" dirty="0">
                <a:latin typeface="MuktaMahee Regular" pitchFamily="2" charset="77"/>
                <a:cs typeface="MuktaMahee Regular" pitchFamily="2" charset="77"/>
              </a:rPr>
              <a:t>.</a:t>
            </a:r>
            <a:endParaRPr sz="2700" dirty="0">
              <a:latin typeface="MuktaMahee Regular" pitchFamily="2" charset="77"/>
              <a:cs typeface="MuktaMahee Regular" pitchFamily="2" charset="77"/>
            </a:endParaRPr>
          </a:p>
        </p:txBody>
      </p:sp>
      <p:sp>
        <p:nvSpPr>
          <p:cNvPr id="326" name="Google Shape;326;p37">
            <a:extLst>
              <a:ext uri="{FF2B5EF4-FFF2-40B4-BE49-F238E27FC236}">
                <a16:creationId xmlns:a16="http://schemas.microsoft.com/office/drawing/2014/main" id="{3DBED194-2981-1030-2C03-A9D3BB34DE26}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76953" y="4777100"/>
            <a:ext cx="4057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rPr>
              <a:t>Advancing Software Product Management Education</a:t>
            </a:r>
            <a:endParaRPr sz="1200" dirty="0">
              <a:solidFill>
                <a:schemeClr val="lt1"/>
              </a:solidFill>
              <a:latin typeface="Mukta Light"/>
              <a:ea typeface="Mukta Light"/>
              <a:cs typeface="Mukta Light"/>
              <a:sym typeface="Mukta Ligh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C1BDD1-68C3-05EB-EFA7-5ADE01E04BFD}"/>
              </a:ext>
            </a:extLst>
          </p:cNvPr>
          <p:cNvGrpSpPr/>
          <p:nvPr/>
        </p:nvGrpSpPr>
        <p:grpSpPr>
          <a:xfrm>
            <a:off x="2829145" y="1573604"/>
            <a:ext cx="3369443" cy="1204236"/>
            <a:chOff x="3287389" y="1509199"/>
            <a:chExt cx="3369443" cy="1204236"/>
          </a:xfrm>
        </p:grpSpPr>
        <p:sp>
          <p:nvSpPr>
            <p:cNvPr id="11" name="Google Shape;317;p37">
              <a:extLst>
                <a:ext uri="{FF2B5EF4-FFF2-40B4-BE49-F238E27FC236}">
                  <a16:creationId xmlns:a16="http://schemas.microsoft.com/office/drawing/2014/main" id="{4A7E3232-CA66-1791-C025-76494B6E8B16}"/>
                </a:ext>
              </a:extLst>
            </p:cNvPr>
            <p:cNvSpPr txBox="1"/>
            <p:nvPr/>
          </p:nvSpPr>
          <p:spPr>
            <a:xfrm>
              <a:off x="3287389" y="2240147"/>
              <a:ext cx="3369443" cy="473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>
                  <a:solidFill>
                    <a:schemeClr val="accent2"/>
                  </a:solidFill>
                  <a:latin typeface="Mukta Bold"/>
                  <a:ea typeface="Mukta Bold"/>
                  <a:cs typeface="Mukta Bold"/>
                  <a:sym typeface="Mukta"/>
                </a:rPr>
                <a:t>Software Product Managers</a:t>
              </a:r>
            </a:p>
          </p:txBody>
        </p:sp>
        <p:sp>
          <p:nvSpPr>
            <p:cNvPr id="14" name="Google Shape;316;p37">
              <a:extLst>
                <a:ext uri="{FF2B5EF4-FFF2-40B4-BE49-F238E27FC236}">
                  <a16:creationId xmlns:a16="http://schemas.microsoft.com/office/drawing/2014/main" id="{B7658B81-AA1E-0DD8-FE33-1E2314F934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18212" y="1509199"/>
              <a:ext cx="707796" cy="704088"/>
            </a:xfrm>
            <a:prstGeom prst="ellipse">
              <a:avLst/>
            </a:prstGeom>
            <a:solidFill>
              <a:schemeClr val="accent2"/>
            </a:solidFill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9460;p71">
            <a:extLst>
              <a:ext uri="{FF2B5EF4-FFF2-40B4-BE49-F238E27FC236}">
                <a16:creationId xmlns:a16="http://schemas.microsoft.com/office/drawing/2014/main" id="{5B630FE6-F486-9219-A6D3-0EE9DEA42330}"/>
              </a:ext>
            </a:extLst>
          </p:cNvPr>
          <p:cNvGrpSpPr>
            <a:grpSpLocks noChangeAspect="1"/>
          </p:cNvGrpSpPr>
          <p:nvPr/>
        </p:nvGrpSpPr>
        <p:grpSpPr>
          <a:xfrm>
            <a:off x="4238971" y="1651328"/>
            <a:ext cx="549789" cy="548640"/>
            <a:chOff x="3541011" y="1508594"/>
            <a:chExt cx="350166" cy="349434"/>
          </a:xfrm>
          <a:solidFill>
            <a:schemeClr val="bg1"/>
          </a:solidFill>
        </p:grpSpPr>
        <p:sp>
          <p:nvSpPr>
            <p:cNvPr id="18" name="Google Shape;9461;p71">
              <a:extLst>
                <a:ext uri="{FF2B5EF4-FFF2-40B4-BE49-F238E27FC236}">
                  <a16:creationId xmlns:a16="http://schemas.microsoft.com/office/drawing/2014/main" id="{75602F31-CED3-95A6-4D2B-0C8FEA03F9FC}"/>
                </a:ext>
              </a:extLst>
            </p:cNvPr>
            <p:cNvSpPr/>
            <p:nvPr/>
          </p:nvSpPr>
          <p:spPr>
            <a:xfrm>
              <a:off x="3600879" y="1568270"/>
              <a:ext cx="230049" cy="289758"/>
            </a:xfrm>
            <a:custGeom>
              <a:avLst/>
              <a:gdLst/>
              <a:ahLst/>
              <a:cxnLst/>
              <a:rect l="l" t="t" r="r" b="b"/>
              <a:pathLst>
                <a:path w="7228" h="9104" extrusionOk="0">
                  <a:moveTo>
                    <a:pt x="3810" y="3781"/>
                  </a:moveTo>
                  <a:cubicBezTo>
                    <a:pt x="4001" y="3781"/>
                    <a:pt x="4156" y="3936"/>
                    <a:pt x="4156" y="4138"/>
                  </a:cubicBezTo>
                  <a:lnTo>
                    <a:pt x="4156" y="4472"/>
                  </a:lnTo>
                  <a:cubicBezTo>
                    <a:pt x="4144" y="4757"/>
                    <a:pt x="3906" y="4995"/>
                    <a:pt x="3632" y="4995"/>
                  </a:cubicBezTo>
                  <a:cubicBezTo>
                    <a:pt x="3334" y="4995"/>
                    <a:pt x="3108" y="4757"/>
                    <a:pt x="3108" y="4472"/>
                  </a:cubicBezTo>
                  <a:lnTo>
                    <a:pt x="3108" y="4138"/>
                  </a:lnTo>
                  <a:cubicBezTo>
                    <a:pt x="3108" y="3936"/>
                    <a:pt x="3275" y="3781"/>
                    <a:pt x="3465" y="3781"/>
                  </a:cubicBezTo>
                  <a:close/>
                  <a:moveTo>
                    <a:pt x="3787" y="5329"/>
                  </a:moveTo>
                  <a:lnTo>
                    <a:pt x="3787" y="5400"/>
                  </a:lnTo>
                  <a:cubicBezTo>
                    <a:pt x="3810" y="5460"/>
                    <a:pt x="3822" y="5519"/>
                    <a:pt x="3846" y="5567"/>
                  </a:cubicBezTo>
                  <a:lnTo>
                    <a:pt x="3632" y="5781"/>
                  </a:lnTo>
                  <a:lnTo>
                    <a:pt x="3596" y="5781"/>
                  </a:lnTo>
                  <a:lnTo>
                    <a:pt x="3370" y="5567"/>
                  </a:lnTo>
                  <a:cubicBezTo>
                    <a:pt x="3406" y="5519"/>
                    <a:pt x="3417" y="5460"/>
                    <a:pt x="3417" y="5400"/>
                  </a:cubicBezTo>
                  <a:lnTo>
                    <a:pt x="3417" y="5329"/>
                  </a:lnTo>
                  <a:close/>
                  <a:moveTo>
                    <a:pt x="3617" y="361"/>
                  </a:moveTo>
                  <a:cubicBezTo>
                    <a:pt x="4471" y="361"/>
                    <a:pt x="5286" y="670"/>
                    <a:pt x="5918" y="1257"/>
                  </a:cubicBezTo>
                  <a:cubicBezTo>
                    <a:pt x="6573" y="1888"/>
                    <a:pt x="6942" y="2733"/>
                    <a:pt x="6942" y="3638"/>
                  </a:cubicBezTo>
                  <a:cubicBezTo>
                    <a:pt x="6906" y="4281"/>
                    <a:pt x="6692" y="4936"/>
                    <a:pt x="6323" y="5484"/>
                  </a:cubicBezTo>
                  <a:cubicBezTo>
                    <a:pt x="5953" y="6019"/>
                    <a:pt x="5430" y="6436"/>
                    <a:pt x="4822" y="6674"/>
                  </a:cubicBezTo>
                  <a:cubicBezTo>
                    <a:pt x="4620" y="6758"/>
                    <a:pt x="4501" y="6948"/>
                    <a:pt x="4501" y="7139"/>
                  </a:cubicBezTo>
                  <a:lnTo>
                    <a:pt x="4501" y="7591"/>
                  </a:lnTo>
                  <a:cubicBezTo>
                    <a:pt x="4501" y="7662"/>
                    <a:pt x="4489" y="7722"/>
                    <a:pt x="4441" y="7781"/>
                  </a:cubicBezTo>
                  <a:lnTo>
                    <a:pt x="4287" y="8032"/>
                  </a:lnTo>
                  <a:cubicBezTo>
                    <a:pt x="4263" y="8043"/>
                    <a:pt x="4251" y="8079"/>
                    <a:pt x="4251" y="8091"/>
                  </a:cubicBezTo>
                  <a:lnTo>
                    <a:pt x="3025" y="8091"/>
                  </a:lnTo>
                  <a:cubicBezTo>
                    <a:pt x="3013" y="8079"/>
                    <a:pt x="3013" y="8043"/>
                    <a:pt x="3001" y="8032"/>
                  </a:cubicBezTo>
                  <a:lnTo>
                    <a:pt x="2834" y="7781"/>
                  </a:lnTo>
                  <a:cubicBezTo>
                    <a:pt x="2786" y="7722"/>
                    <a:pt x="2775" y="7651"/>
                    <a:pt x="2775" y="7591"/>
                  </a:cubicBezTo>
                  <a:lnTo>
                    <a:pt x="2775" y="6067"/>
                  </a:lnTo>
                  <a:cubicBezTo>
                    <a:pt x="2775" y="5996"/>
                    <a:pt x="2822" y="5936"/>
                    <a:pt x="2882" y="5900"/>
                  </a:cubicBezTo>
                  <a:lnTo>
                    <a:pt x="3167" y="5769"/>
                  </a:lnTo>
                  <a:lnTo>
                    <a:pt x="3417" y="6019"/>
                  </a:lnTo>
                  <a:cubicBezTo>
                    <a:pt x="3477" y="6079"/>
                    <a:pt x="3560" y="6127"/>
                    <a:pt x="3656" y="6127"/>
                  </a:cubicBezTo>
                  <a:cubicBezTo>
                    <a:pt x="3751" y="6127"/>
                    <a:pt x="3834" y="6103"/>
                    <a:pt x="3894" y="6019"/>
                  </a:cubicBezTo>
                  <a:lnTo>
                    <a:pt x="4144" y="5769"/>
                  </a:lnTo>
                  <a:lnTo>
                    <a:pt x="4429" y="5900"/>
                  </a:lnTo>
                  <a:cubicBezTo>
                    <a:pt x="4489" y="5936"/>
                    <a:pt x="4537" y="5996"/>
                    <a:pt x="4537" y="6067"/>
                  </a:cubicBezTo>
                  <a:lnTo>
                    <a:pt x="4537" y="6198"/>
                  </a:lnTo>
                  <a:cubicBezTo>
                    <a:pt x="4537" y="6293"/>
                    <a:pt x="4608" y="6365"/>
                    <a:pt x="4703" y="6365"/>
                  </a:cubicBezTo>
                  <a:cubicBezTo>
                    <a:pt x="4787" y="6365"/>
                    <a:pt x="4858" y="6293"/>
                    <a:pt x="4858" y="6198"/>
                  </a:cubicBezTo>
                  <a:lnTo>
                    <a:pt x="4858" y="6067"/>
                  </a:lnTo>
                  <a:cubicBezTo>
                    <a:pt x="4858" y="5877"/>
                    <a:pt x="4763" y="5698"/>
                    <a:pt x="4584" y="5626"/>
                  </a:cubicBezTo>
                  <a:lnTo>
                    <a:pt x="4179" y="5412"/>
                  </a:lnTo>
                  <a:lnTo>
                    <a:pt x="4179" y="5400"/>
                  </a:lnTo>
                  <a:lnTo>
                    <a:pt x="4179" y="5162"/>
                  </a:lnTo>
                  <a:cubicBezTo>
                    <a:pt x="4382" y="5007"/>
                    <a:pt x="4525" y="4757"/>
                    <a:pt x="4525" y="4472"/>
                  </a:cubicBezTo>
                  <a:lnTo>
                    <a:pt x="4525" y="4138"/>
                  </a:lnTo>
                  <a:cubicBezTo>
                    <a:pt x="4525" y="3757"/>
                    <a:pt x="4227" y="3448"/>
                    <a:pt x="3834" y="3448"/>
                  </a:cubicBezTo>
                  <a:lnTo>
                    <a:pt x="3489" y="3448"/>
                  </a:lnTo>
                  <a:cubicBezTo>
                    <a:pt x="3120" y="3448"/>
                    <a:pt x="2810" y="3745"/>
                    <a:pt x="2810" y="4138"/>
                  </a:cubicBezTo>
                  <a:lnTo>
                    <a:pt x="2810" y="4472"/>
                  </a:lnTo>
                  <a:cubicBezTo>
                    <a:pt x="2810" y="4757"/>
                    <a:pt x="2941" y="4995"/>
                    <a:pt x="3156" y="5162"/>
                  </a:cubicBezTo>
                  <a:lnTo>
                    <a:pt x="3156" y="5400"/>
                  </a:lnTo>
                  <a:lnTo>
                    <a:pt x="3156" y="5412"/>
                  </a:lnTo>
                  <a:lnTo>
                    <a:pt x="2751" y="5626"/>
                  </a:lnTo>
                  <a:cubicBezTo>
                    <a:pt x="2572" y="5710"/>
                    <a:pt x="2465" y="5877"/>
                    <a:pt x="2465" y="6067"/>
                  </a:cubicBezTo>
                  <a:lnTo>
                    <a:pt x="2465" y="6674"/>
                  </a:lnTo>
                  <a:cubicBezTo>
                    <a:pt x="1882" y="6460"/>
                    <a:pt x="1381" y="6055"/>
                    <a:pt x="1012" y="5567"/>
                  </a:cubicBezTo>
                  <a:cubicBezTo>
                    <a:pt x="572" y="4984"/>
                    <a:pt x="369" y="4281"/>
                    <a:pt x="381" y="3567"/>
                  </a:cubicBezTo>
                  <a:cubicBezTo>
                    <a:pt x="393" y="2745"/>
                    <a:pt x="727" y="1959"/>
                    <a:pt x="1310" y="1364"/>
                  </a:cubicBezTo>
                  <a:cubicBezTo>
                    <a:pt x="1882" y="769"/>
                    <a:pt x="2655" y="412"/>
                    <a:pt x="3477" y="364"/>
                  </a:cubicBezTo>
                  <a:cubicBezTo>
                    <a:pt x="3524" y="362"/>
                    <a:pt x="3571" y="361"/>
                    <a:pt x="3617" y="361"/>
                  </a:cubicBezTo>
                  <a:close/>
                  <a:moveTo>
                    <a:pt x="4144" y="8424"/>
                  </a:moveTo>
                  <a:lnTo>
                    <a:pt x="4144" y="8782"/>
                  </a:lnTo>
                  <a:lnTo>
                    <a:pt x="3108" y="8794"/>
                  </a:lnTo>
                  <a:cubicBezTo>
                    <a:pt x="3108" y="8794"/>
                    <a:pt x="3096" y="8794"/>
                    <a:pt x="3096" y="8782"/>
                  </a:cubicBezTo>
                  <a:lnTo>
                    <a:pt x="3096" y="8424"/>
                  </a:lnTo>
                  <a:close/>
                  <a:moveTo>
                    <a:pt x="3635" y="0"/>
                  </a:moveTo>
                  <a:cubicBezTo>
                    <a:pt x="3563" y="0"/>
                    <a:pt x="3490" y="2"/>
                    <a:pt x="3417" y="7"/>
                  </a:cubicBezTo>
                  <a:cubicBezTo>
                    <a:pt x="2513" y="54"/>
                    <a:pt x="1667" y="435"/>
                    <a:pt x="1024" y="1114"/>
                  </a:cubicBezTo>
                  <a:cubicBezTo>
                    <a:pt x="381" y="1769"/>
                    <a:pt x="24" y="2626"/>
                    <a:pt x="12" y="3531"/>
                  </a:cubicBezTo>
                  <a:cubicBezTo>
                    <a:pt x="0" y="4341"/>
                    <a:pt x="238" y="5103"/>
                    <a:pt x="691" y="5734"/>
                  </a:cubicBezTo>
                  <a:cubicBezTo>
                    <a:pt x="1131" y="6317"/>
                    <a:pt x="1739" y="6781"/>
                    <a:pt x="2405" y="7019"/>
                  </a:cubicBezTo>
                  <a:lnTo>
                    <a:pt x="2405" y="7603"/>
                  </a:lnTo>
                  <a:cubicBezTo>
                    <a:pt x="2405" y="7734"/>
                    <a:pt x="2453" y="7865"/>
                    <a:pt x="2524" y="7972"/>
                  </a:cubicBezTo>
                  <a:lnTo>
                    <a:pt x="2691" y="8222"/>
                  </a:lnTo>
                  <a:cubicBezTo>
                    <a:pt x="2739" y="8282"/>
                    <a:pt x="2751" y="8353"/>
                    <a:pt x="2751" y="8413"/>
                  </a:cubicBezTo>
                  <a:lnTo>
                    <a:pt x="2751" y="8770"/>
                  </a:lnTo>
                  <a:cubicBezTo>
                    <a:pt x="2751" y="8948"/>
                    <a:pt x="2894" y="9103"/>
                    <a:pt x="3072" y="9103"/>
                  </a:cubicBezTo>
                  <a:lnTo>
                    <a:pt x="4108" y="9103"/>
                  </a:lnTo>
                  <a:cubicBezTo>
                    <a:pt x="4287" y="9103"/>
                    <a:pt x="4429" y="8948"/>
                    <a:pt x="4429" y="8770"/>
                  </a:cubicBezTo>
                  <a:lnTo>
                    <a:pt x="4429" y="8413"/>
                  </a:lnTo>
                  <a:cubicBezTo>
                    <a:pt x="4429" y="8341"/>
                    <a:pt x="4441" y="8282"/>
                    <a:pt x="4489" y="8222"/>
                  </a:cubicBezTo>
                  <a:lnTo>
                    <a:pt x="4656" y="7972"/>
                  </a:lnTo>
                  <a:cubicBezTo>
                    <a:pt x="4727" y="7865"/>
                    <a:pt x="4775" y="7734"/>
                    <a:pt x="4775" y="7603"/>
                  </a:cubicBezTo>
                  <a:lnTo>
                    <a:pt x="4775" y="7150"/>
                  </a:lnTo>
                  <a:cubicBezTo>
                    <a:pt x="4775" y="7079"/>
                    <a:pt x="4822" y="7008"/>
                    <a:pt x="4894" y="6984"/>
                  </a:cubicBezTo>
                  <a:cubicBezTo>
                    <a:pt x="5561" y="6734"/>
                    <a:pt x="6132" y="6269"/>
                    <a:pt x="6549" y="5698"/>
                  </a:cubicBezTo>
                  <a:cubicBezTo>
                    <a:pt x="6966" y="5079"/>
                    <a:pt x="7180" y="4388"/>
                    <a:pt x="7180" y="3638"/>
                  </a:cubicBezTo>
                  <a:cubicBezTo>
                    <a:pt x="7227" y="2614"/>
                    <a:pt x="6823" y="1674"/>
                    <a:pt x="6096" y="995"/>
                  </a:cubicBezTo>
                  <a:cubicBezTo>
                    <a:pt x="5422" y="354"/>
                    <a:pt x="4564" y="0"/>
                    <a:pt x="36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462;p71">
              <a:extLst>
                <a:ext uri="{FF2B5EF4-FFF2-40B4-BE49-F238E27FC236}">
                  <a16:creationId xmlns:a16="http://schemas.microsoft.com/office/drawing/2014/main" id="{AB3A2038-8A27-5C73-98AD-CA89012A3FCD}"/>
                </a:ext>
              </a:extLst>
            </p:cNvPr>
            <p:cNvSpPr/>
            <p:nvPr/>
          </p:nvSpPr>
          <p:spPr>
            <a:xfrm>
              <a:off x="3541011" y="1677980"/>
              <a:ext cx="48919" cy="10630"/>
            </a:xfrm>
            <a:custGeom>
              <a:avLst/>
              <a:gdLst/>
              <a:ahLst/>
              <a:cxnLst/>
              <a:rect l="l" t="t" r="r" b="b"/>
              <a:pathLst>
                <a:path w="1537" h="334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369" y="334"/>
                  </a:lnTo>
                  <a:cubicBezTo>
                    <a:pt x="1465" y="334"/>
                    <a:pt x="1536" y="251"/>
                    <a:pt x="1536" y="167"/>
                  </a:cubicBezTo>
                  <a:cubicBezTo>
                    <a:pt x="1536" y="72"/>
                    <a:pt x="1465" y="1"/>
                    <a:pt x="13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463;p71">
              <a:extLst>
                <a:ext uri="{FF2B5EF4-FFF2-40B4-BE49-F238E27FC236}">
                  <a16:creationId xmlns:a16="http://schemas.microsoft.com/office/drawing/2014/main" id="{7FD0C7E7-D3D4-112B-7BCD-FE93DA5FDCE5}"/>
                </a:ext>
              </a:extLst>
            </p:cNvPr>
            <p:cNvSpPr/>
            <p:nvPr/>
          </p:nvSpPr>
          <p:spPr>
            <a:xfrm>
              <a:off x="3842259" y="1677980"/>
              <a:ext cx="48919" cy="10630"/>
            </a:xfrm>
            <a:custGeom>
              <a:avLst/>
              <a:gdLst/>
              <a:ahLst/>
              <a:cxnLst/>
              <a:rect l="l" t="t" r="r" b="b"/>
              <a:pathLst>
                <a:path w="1537" h="334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7" y="251"/>
                    <a:pt x="1537" y="167"/>
                  </a:cubicBezTo>
                  <a:cubicBezTo>
                    <a:pt x="1537" y="72"/>
                    <a:pt x="1465" y="1"/>
                    <a:pt x="13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464;p71">
              <a:extLst>
                <a:ext uri="{FF2B5EF4-FFF2-40B4-BE49-F238E27FC236}">
                  <a16:creationId xmlns:a16="http://schemas.microsoft.com/office/drawing/2014/main" id="{28264EA9-88C3-CEC5-61AA-DEEB17605299}"/>
                </a:ext>
              </a:extLst>
            </p:cNvPr>
            <p:cNvSpPr/>
            <p:nvPr/>
          </p:nvSpPr>
          <p:spPr>
            <a:xfrm>
              <a:off x="3711161" y="1508594"/>
              <a:ext cx="10248" cy="48537"/>
            </a:xfrm>
            <a:custGeom>
              <a:avLst/>
              <a:gdLst/>
              <a:ahLst/>
              <a:cxnLst/>
              <a:rect l="l" t="t" r="r" b="b"/>
              <a:pathLst>
                <a:path w="322" h="1525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1370"/>
                  </a:lnTo>
                  <a:cubicBezTo>
                    <a:pt x="0" y="1453"/>
                    <a:pt x="72" y="1525"/>
                    <a:pt x="167" y="1525"/>
                  </a:cubicBezTo>
                  <a:cubicBezTo>
                    <a:pt x="250" y="1525"/>
                    <a:pt x="322" y="1453"/>
                    <a:pt x="322" y="1370"/>
                  </a:cubicBezTo>
                  <a:lnTo>
                    <a:pt x="322" y="155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465;p71">
              <a:extLst>
                <a:ext uri="{FF2B5EF4-FFF2-40B4-BE49-F238E27FC236}">
                  <a16:creationId xmlns:a16="http://schemas.microsoft.com/office/drawing/2014/main" id="{496F5153-3850-2E2E-E20D-456301E70D9D}"/>
                </a:ext>
              </a:extLst>
            </p:cNvPr>
            <p:cNvSpPr/>
            <p:nvPr/>
          </p:nvSpPr>
          <p:spPr>
            <a:xfrm>
              <a:off x="3633470" y="1792018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525" y="1"/>
                  </a:moveTo>
                  <a:cubicBezTo>
                    <a:pt x="470" y="1"/>
                    <a:pt x="413" y="30"/>
                    <a:pt x="381" y="85"/>
                  </a:cubicBezTo>
                  <a:lnTo>
                    <a:pt x="48" y="680"/>
                  </a:lnTo>
                  <a:cubicBezTo>
                    <a:pt x="0" y="751"/>
                    <a:pt x="24" y="859"/>
                    <a:pt x="107" y="894"/>
                  </a:cubicBezTo>
                  <a:cubicBezTo>
                    <a:pt x="131" y="918"/>
                    <a:pt x="167" y="918"/>
                    <a:pt x="179" y="918"/>
                  </a:cubicBezTo>
                  <a:cubicBezTo>
                    <a:pt x="238" y="918"/>
                    <a:pt x="286" y="882"/>
                    <a:pt x="310" y="835"/>
                  </a:cubicBezTo>
                  <a:lnTo>
                    <a:pt x="655" y="240"/>
                  </a:lnTo>
                  <a:cubicBezTo>
                    <a:pt x="715" y="156"/>
                    <a:pt x="679" y="61"/>
                    <a:pt x="608" y="25"/>
                  </a:cubicBezTo>
                  <a:cubicBezTo>
                    <a:pt x="583" y="9"/>
                    <a:pt x="554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466;p71">
              <a:extLst>
                <a:ext uri="{FF2B5EF4-FFF2-40B4-BE49-F238E27FC236}">
                  <a16:creationId xmlns:a16="http://schemas.microsoft.com/office/drawing/2014/main" id="{ED27155B-17D5-208E-8D2C-678C3727BA3A}"/>
                </a:ext>
              </a:extLst>
            </p:cNvPr>
            <p:cNvSpPr/>
            <p:nvPr/>
          </p:nvSpPr>
          <p:spPr>
            <a:xfrm>
              <a:off x="3775962" y="1545195"/>
              <a:ext cx="22757" cy="28995"/>
            </a:xfrm>
            <a:custGeom>
              <a:avLst/>
              <a:gdLst/>
              <a:ahLst/>
              <a:cxnLst/>
              <a:rect l="l" t="t" r="r" b="b"/>
              <a:pathLst>
                <a:path w="715" h="911" extrusionOk="0">
                  <a:moveTo>
                    <a:pt x="534" y="1"/>
                  </a:moveTo>
                  <a:cubicBezTo>
                    <a:pt x="476" y="1"/>
                    <a:pt x="418" y="28"/>
                    <a:pt x="393" y="77"/>
                  </a:cubicBezTo>
                  <a:lnTo>
                    <a:pt x="48" y="672"/>
                  </a:lnTo>
                  <a:cubicBezTo>
                    <a:pt x="0" y="744"/>
                    <a:pt x="36" y="851"/>
                    <a:pt x="107" y="898"/>
                  </a:cubicBezTo>
                  <a:cubicBezTo>
                    <a:pt x="131" y="910"/>
                    <a:pt x="167" y="910"/>
                    <a:pt x="179" y="910"/>
                  </a:cubicBezTo>
                  <a:cubicBezTo>
                    <a:pt x="238" y="910"/>
                    <a:pt x="286" y="887"/>
                    <a:pt x="310" y="839"/>
                  </a:cubicBezTo>
                  <a:lnTo>
                    <a:pt x="655" y="244"/>
                  </a:lnTo>
                  <a:cubicBezTo>
                    <a:pt x="714" y="172"/>
                    <a:pt x="691" y="65"/>
                    <a:pt x="607" y="17"/>
                  </a:cubicBezTo>
                  <a:cubicBezTo>
                    <a:pt x="585" y="6"/>
                    <a:pt x="560" y="1"/>
                    <a:pt x="5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467;p71">
              <a:extLst>
                <a:ext uri="{FF2B5EF4-FFF2-40B4-BE49-F238E27FC236}">
                  <a16:creationId xmlns:a16="http://schemas.microsoft.com/office/drawing/2014/main" id="{A24E5296-C3C5-0DD2-7C93-2514858FA210}"/>
                </a:ext>
              </a:extLst>
            </p:cNvPr>
            <p:cNvSpPr/>
            <p:nvPr/>
          </p:nvSpPr>
          <p:spPr>
            <a:xfrm>
              <a:off x="3577390" y="160149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199" y="1"/>
                  </a:moveTo>
                  <a:cubicBezTo>
                    <a:pt x="141" y="1"/>
                    <a:pt x="80" y="33"/>
                    <a:pt x="48" y="82"/>
                  </a:cubicBezTo>
                  <a:cubicBezTo>
                    <a:pt x="0" y="153"/>
                    <a:pt x="36" y="261"/>
                    <a:pt x="107" y="308"/>
                  </a:cubicBezTo>
                  <a:lnTo>
                    <a:pt x="703" y="642"/>
                  </a:lnTo>
                  <a:cubicBezTo>
                    <a:pt x="738" y="665"/>
                    <a:pt x="762" y="665"/>
                    <a:pt x="774" y="665"/>
                  </a:cubicBezTo>
                  <a:cubicBezTo>
                    <a:pt x="834" y="665"/>
                    <a:pt x="881" y="630"/>
                    <a:pt x="917" y="594"/>
                  </a:cubicBezTo>
                  <a:cubicBezTo>
                    <a:pt x="976" y="499"/>
                    <a:pt x="941" y="415"/>
                    <a:pt x="869" y="368"/>
                  </a:cubicBezTo>
                  <a:lnTo>
                    <a:pt x="274" y="22"/>
                  </a:lnTo>
                  <a:cubicBezTo>
                    <a:pt x="252" y="7"/>
                    <a:pt x="226" y="1"/>
                    <a:pt x="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468;p71">
              <a:extLst>
                <a:ext uri="{FF2B5EF4-FFF2-40B4-BE49-F238E27FC236}">
                  <a16:creationId xmlns:a16="http://schemas.microsoft.com/office/drawing/2014/main" id="{123A2EB1-A39C-C7A4-805F-379B74CF8C6F}"/>
                </a:ext>
              </a:extLst>
            </p:cNvPr>
            <p:cNvSpPr/>
            <p:nvPr/>
          </p:nvSpPr>
          <p:spPr>
            <a:xfrm>
              <a:off x="3823703" y="174360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199" y="1"/>
                  </a:moveTo>
                  <a:cubicBezTo>
                    <a:pt x="141" y="1"/>
                    <a:pt x="81" y="33"/>
                    <a:pt x="48" y="82"/>
                  </a:cubicBezTo>
                  <a:cubicBezTo>
                    <a:pt x="0" y="153"/>
                    <a:pt x="36" y="260"/>
                    <a:pt x="107" y="308"/>
                  </a:cubicBezTo>
                  <a:lnTo>
                    <a:pt x="703" y="641"/>
                  </a:lnTo>
                  <a:cubicBezTo>
                    <a:pt x="738" y="665"/>
                    <a:pt x="762" y="665"/>
                    <a:pt x="774" y="665"/>
                  </a:cubicBezTo>
                  <a:cubicBezTo>
                    <a:pt x="834" y="665"/>
                    <a:pt x="881" y="629"/>
                    <a:pt x="917" y="594"/>
                  </a:cubicBezTo>
                  <a:cubicBezTo>
                    <a:pt x="977" y="510"/>
                    <a:pt x="953" y="415"/>
                    <a:pt x="869" y="368"/>
                  </a:cubicBezTo>
                  <a:lnTo>
                    <a:pt x="274" y="22"/>
                  </a:lnTo>
                  <a:cubicBezTo>
                    <a:pt x="252" y="7"/>
                    <a:pt x="226" y="1"/>
                    <a:pt x="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469;p71">
              <a:extLst>
                <a:ext uri="{FF2B5EF4-FFF2-40B4-BE49-F238E27FC236}">
                  <a16:creationId xmlns:a16="http://schemas.microsoft.com/office/drawing/2014/main" id="{65B7BFA6-9E13-F93A-56FB-67A6996766D5}"/>
                </a:ext>
              </a:extLst>
            </p:cNvPr>
            <p:cNvSpPr/>
            <p:nvPr/>
          </p:nvSpPr>
          <p:spPr>
            <a:xfrm>
              <a:off x="3775962" y="1792018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190" y="1"/>
                  </a:moveTo>
                  <a:cubicBezTo>
                    <a:pt x="160" y="1"/>
                    <a:pt x="132" y="9"/>
                    <a:pt x="107" y="25"/>
                  </a:cubicBezTo>
                  <a:cubicBezTo>
                    <a:pt x="36" y="61"/>
                    <a:pt x="0" y="168"/>
                    <a:pt x="48" y="240"/>
                  </a:cubicBezTo>
                  <a:lnTo>
                    <a:pt x="393" y="835"/>
                  </a:lnTo>
                  <a:cubicBezTo>
                    <a:pt x="417" y="882"/>
                    <a:pt x="476" y="918"/>
                    <a:pt x="524" y="918"/>
                  </a:cubicBezTo>
                  <a:cubicBezTo>
                    <a:pt x="548" y="918"/>
                    <a:pt x="583" y="918"/>
                    <a:pt x="595" y="894"/>
                  </a:cubicBezTo>
                  <a:cubicBezTo>
                    <a:pt x="691" y="859"/>
                    <a:pt x="714" y="751"/>
                    <a:pt x="667" y="680"/>
                  </a:cubicBezTo>
                  <a:lnTo>
                    <a:pt x="333" y="85"/>
                  </a:lnTo>
                  <a:cubicBezTo>
                    <a:pt x="302" y="30"/>
                    <a:pt x="245" y="1"/>
                    <a:pt x="1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470;p71">
              <a:extLst>
                <a:ext uri="{FF2B5EF4-FFF2-40B4-BE49-F238E27FC236}">
                  <a16:creationId xmlns:a16="http://schemas.microsoft.com/office/drawing/2014/main" id="{C3B6C7E8-C6AD-FA85-825F-79AA63AA2930}"/>
                </a:ext>
              </a:extLst>
            </p:cNvPr>
            <p:cNvSpPr/>
            <p:nvPr/>
          </p:nvSpPr>
          <p:spPr>
            <a:xfrm>
              <a:off x="3633470" y="1545195"/>
              <a:ext cx="22757" cy="28995"/>
            </a:xfrm>
            <a:custGeom>
              <a:avLst/>
              <a:gdLst/>
              <a:ahLst/>
              <a:cxnLst/>
              <a:rect l="l" t="t" r="r" b="b"/>
              <a:pathLst>
                <a:path w="715" h="911" extrusionOk="0">
                  <a:moveTo>
                    <a:pt x="181" y="1"/>
                  </a:moveTo>
                  <a:cubicBezTo>
                    <a:pt x="155" y="1"/>
                    <a:pt x="130" y="6"/>
                    <a:pt x="107" y="17"/>
                  </a:cubicBezTo>
                  <a:cubicBezTo>
                    <a:pt x="24" y="65"/>
                    <a:pt x="0" y="172"/>
                    <a:pt x="48" y="244"/>
                  </a:cubicBezTo>
                  <a:lnTo>
                    <a:pt x="381" y="839"/>
                  </a:lnTo>
                  <a:cubicBezTo>
                    <a:pt x="417" y="887"/>
                    <a:pt x="477" y="910"/>
                    <a:pt x="524" y="910"/>
                  </a:cubicBezTo>
                  <a:cubicBezTo>
                    <a:pt x="548" y="910"/>
                    <a:pt x="584" y="910"/>
                    <a:pt x="596" y="898"/>
                  </a:cubicBezTo>
                  <a:cubicBezTo>
                    <a:pt x="679" y="851"/>
                    <a:pt x="715" y="744"/>
                    <a:pt x="667" y="672"/>
                  </a:cubicBezTo>
                  <a:lnTo>
                    <a:pt x="322" y="77"/>
                  </a:lnTo>
                  <a:cubicBezTo>
                    <a:pt x="297" y="28"/>
                    <a:pt x="238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471;p71">
              <a:extLst>
                <a:ext uri="{FF2B5EF4-FFF2-40B4-BE49-F238E27FC236}">
                  <a16:creationId xmlns:a16="http://schemas.microsoft.com/office/drawing/2014/main" id="{67861BFC-DD59-6B01-FE6A-3487B0434CFF}"/>
                </a:ext>
              </a:extLst>
            </p:cNvPr>
            <p:cNvSpPr/>
            <p:nvPr/>
          </p:nvSpPr>
          <p:spPr>
            <a:xfrm>
              <a:off x="3823703" y="160149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7" y="368"/>
                  </a:lnTo>
                  <a:cubicBezTo>
                    <a:pt x="36" y="415"/>
                    <a:pt x="0" y="511"/>
                    <a:pt x="48" y="594"/>
                  </a:cubicBezTo>
                  <a:cubicBezTo>
                    <a:pt x="84" y="630"/>
                    <a:pt x="143" y="665"/>
                    <a:pt x="179" y="665"/>
                  </a:cubicBezTo>
                  <a:cubicBezTo>
                    <a:pt x="215" y="665"/>
                    <a:pt x="238" y="665"/>
                    <a:pt x="262" y="653"/>
                  </a:cubicBezTo>
                  <a:lnTo>
                    <a:pt x="857" y="308"/>
                  </a:lnTo>
                  <a:cubicBezTo>
                    <a:pt x="953" y="249"/>
                    <a:pt x="977" y="153"/>
                    <a:pt x="929" y="82"/>
                  </a:cubicBezTo>
                  <a:cubicBezTo>
                    <a:pt x="896" y="33"/>
                    <a:pt x="836" y="1"/>
                    <a:pt x="7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472;p71">
              <a:extLst>
                <a:ext uri="{FF2B5EF4-FFF2-40B4-BE49-F238E27FC236}">
                  <a16:creationId xmlns:a16="http://schemas.microsoft.com/office/drawing/2014/main" id="{432F0E59-F802-56C6-06EC-B3E0B9CA7281}"/>
                </a:ext>
              </a:extLst>
            </p:cNvPr>
            <p:cNvSpPr/>
            <p:nvPr/>
          </p:nvSpPr>
          <p:spPr>
            <a:xfrm>
              <a:off x="3577390" y="174360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7" y="368"/>
                  </a:lnTo>
                  <a:cubicBezTo>
                    <a:pt x="36" y="415"/>
                    <a:pt x="0" y="510"/>
                    <a:pt x="48" y="594"/>
                  </a:cubicBezTo>
                  <a:cubicBezTo>
                    <a:pt x="84" y="629"/>
                    <a:pt x="143" y="665"/>
                    <a:pt x="179" y="665"/>
                  </a:cubicBezTo>
                  <a:cubicBezTo>
                    <a:pt x="214" y="665"/>
                    <a:pt x="238" y="665"/>
                    <a:pt x="262" y="653"/>
                  </a:cubicBezTo>
                  <a:lnTo>
                    <a:pt x="857" y="308"/>
                  </a:lnTo>
                  <a:cubicBezTo>
                    <a:pt x="941" y="260"/>
                    <a:pt x="976" y="153"/>
                    <a:pt x="929" y="82"/>
                  </a:cubicBezTo>
                  <a:cubicBezTo>
                    <a:pt x="896" y="33"/>
                    <a:pt x="835" y="1"/>
                    <a:pt x="7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473;p71">
              <a:extLst>
                <a:ext uri="{FF2B5EF4-FFF2-40B4-BE49-F238E27FC236}">
                  <a16:creationId xmlns:a16="http://schemas.microsoft.com/office/drawing/2014/main" id="{98186DFC-EDE3-B9A1-0FB7-5BB17371176F}"/>
                </a:ext>
              </a:extLst>
            </p:cNvPr>
            <p:cNvSpPr/>
            <p:nvPr/>
          </p:nvSpPr>
          <p:spPr>
            <a:xfrm>
              <a:off x="3732358" y="1593032"/>
              <a:ext cx="71294" cy="62255"/>
            </a:xfrm>
            <a:custGeom>
              <a:avLst/>
              <a:gdLst/>
              <a:ahLst/>
              <a:cxnLst/>
              <a:rect l="l" t="t" r="r" b="b"/>
              <a:pathLst>
                <a:path w="2240" h="1956" extrusionOk="0">
                  <a:moveTo>
                    <a:pt x="186" y="1"/>
                  </a:moveTo>
                  <a:cubicBezTo>
                    <a:pt x="103" y="1"/>
                    <a:pt x="34" y="47"/>
                    <a:pt x="13" y="122"/>
                  </a:cubicBezTo>
                  <a:cubicBezTo>
                    <a:pt x="1" y="217"/>
                    <a:pt x="48" y="300"/>
                    <a:pt x="132" y="324"/>
                  </a:cubicBezTo>
                  <a:cubicBezTo>
                    <a:pt x="930" y="527"/>
                    <a:pt x="1584" y="1098"/>
                    <a:pt x="1894" y="1848"/>
                  </a:cubicBezTo>
                  <a:cubicBezTo>
                    <a:pt x="1918" y="1908"/>
                    <a:pt x="1977" y="1955"/>
                    <a:pt x="2037" y="1955"/>
                  </a:cubicBezTo>
                  <a:cubicBezTo>
                    <a:pt x="2061" y="1955"/>
                    <a:pt x="2084" y="1955"/>
                    <a:pt x="2096" y="1943"/>
                  </a:cubicBezTo>
                  <a:cubicBezTo>
                    <a:pt x="2192" y="1908"/>
                    <a:pt x="2239" y="1824"/>
                    <a:pt x="2192" y="1729"/>
                  </a:cubicBezTo>
                  <a:cubicBezTo>
                    <a:pt x="1846" y="884"/>
                    <a:pt x="1108" y="229"/>
                    <a:pt x="215" y="3"/>
                  </a:cubicBezTo>
                  <a:cubicBezTo>
                    <a:pt x="205" y="1"/>
                    <a:pt x="196" y="1"/>
                    <a:pt x="1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3A832FB-27DA-F524-BD34-AEADC72DE00B}"/>
              </a:ext>
            </a:extLst>
          </p:cNvPr>
          <p:cNvCxnSpPr>
            <a:stCxn id="316" idx="0"/>
            <a:endCxn id="11" idx="2"/>
          </p:cNvCxnSpPr>
          <p:nvPr/>
        </p:nvCxnSpPr>
        <p:spPr>
          <a:xfrm flipH="1" flipV="1">
            <a:off x="4513867" y="2777840"/>
            <a:ext cx="1" cy="4485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33254293-42D4-ED93-4938-E8FEC03E4B09}"/>
              </a:ext>
            </a:extLst>
          </p:cNvPr>
          <p:cNvCxnSpPr>
            <a:endCxn id="311" idx="0"/>
          </p:cNvCxnSpPr>
          <p:nvPr/>
        </p:nvCxnSpPr>
        <p:spPr>
          <a:xfrm rot="10800000" flipV="1">
            <a:off x="1731941" y="3002104"/>
            <a:ext cx="2781626" cy="224264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FD2985B3-D3CE-AE15-5BA8-DE1D35B4662E}"/>
              </a:ext>
            </a:extLst>
          </p:cNvPr>
          <p:cNvCxnSpPr>
            <a:endCxn id="313" idx="0"/>
          </p:cNvCxnSpPr>
          <p:nvPr/>
        </p:nvCxnSpPr>
        <p:spPr>
          <a:xfrm>
            <a:off x="4522210" y="3002104"/>
            <a:ext cx="2831717" cy="224264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407DE443-A581-31CF-9F9D-7B71970DAD16}"/>
              </a:ext>
            </a:extLst>
          </p:cNvPr>
          <p:cNvGrpSpPr/>
          <p:nvPr/>
        </p:nvGrpSpPr>
        <p:grpSpPr>
          <a:xfrm>
            <a:off x="925193" y="3226368"/>
            <a:ext cx="1613497" cy="1456156"/>
            <a:chOff x="2274190" y="2788920"/>
            <a:chExt cx="1613497" cy="1456156"/>
          </a:xfrm>
        </p:grpSpPr>
        <p:sp>
          <p:nvSpPr>
            <p:cNvPr id="314" name="Google Shape;314;p37">
              <a:extLst>
                <a:ext uri="{FF2B5EF4-FFF2-40B4-BE49-F238E27FC236}">
                  <a16:creationId xmlns:a16="http://schemas.microsoft.com/office/drawing/2014/main" id="{2120A45C-E7C8-350C-BED4-FC96D3B607F8}"/>
                </a:ext>
              </a:extLst>
            </p:cNvPr>
            <p:cNvSpPr txBox="1"/>
            <p:nvPr/>
          </p:nvSpPr>
          <p:spPr>
            <a:xfrm>
              <a:off x="2274190" y="3519868"/>
              <a:ext cx="1613497" cy="473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>
                  <a:solidFill>
                    <a:schemeClr val="accent2"/>
                  </a:solidFill>
                  <a:latin typeface="Mukta Bold"/>
                  <a:ea typeface="Mukta Bold"/>
                  <a:cs typeface="Mukta Bold"/>
                  <a:sym typeface="Mukta"/>
                </a:rPr>
                <a:t>Customers</a:t>
              </a:r>
              <a:endParaRPr sz="2000" b="1" dirty="0">
                <a:solidFill>
                  <a:schemeClr val="accent2"/>
                </a:solidFill>
                <a:latin typeface="Mukta Bold"/>
                <a:ea typeface="Mukta Bold"/>
                <a:cs typeface="Mukta Bold"/>
                <a:sym typeface="Mukta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6C574E2-ED0A-A816-A59D-4B22C536E4AA}"/>
                </a:ext>
              </a:extLst>
            </p:cNvPr>
            <p:cNvGrpSpPr/>
            <p:nvPr/>
          </p:nvGrpSpPr>
          <p:grpSpPr>
            <a:xfrm>
              <a:off x="2728782" y="2788920"/>
              <a:ext cx="704312" cy="704088"/>
              <a:chOff x="2976739" y="2788920"/>
              <a:chExt cx="704312" cy="751956"/>
            </a:xfrm>
          </p:grpSpPr>
          <p:sp>
            <p:nvSpPr>
              <p:cNvPr id="311" name="Google Shape;311;p37">
                <a:extLst>
                  <a:ext uri="{FF2B5EF4-FFF2-40B4-BE49-F238E27FC236}">
                    <a16:creationId xmlns:a16="http://schemas.microsoft.com/office/drawing/2014/main" id="{ABDFD026-1A7D-F24B-1CEC-38FF2E97251C}"/>
                  </a:ext>
                </a:extLst>
              </p:cNvPr>
              <p:cNvSpPr/>
              <p:nvPr/>
            </p:nvSpPr>
            <p:spPr>
              <a:xfrm>
                <a:off x="2976739" y="2788920"/>
                <a:ext cx="704312" cy="751956"/>
              </a:xfrm>
              <a:prstGeom prst="ellipse">
                <a:avLst/>
              </a:prstGeom>
              <a:solidFill>
                <a:schemeClr val="accent2"/>
              </a:solidFill>
              <a:ln w="381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320" name="Google Shape;320;p37" title="customer.png">
                <a:extLst>
                  <a:ext uri="{FF2B5EF4-FFF2-40B4-BE49-F238E27FC236}">
                    <a16:creationId xmlns:a16="http://schemas.microsoft.com/office/drawing/2014/main" id="{16BF6B81-85C5-A7E6-B55E-2233B65B0A3C}"/>
                  </a:ext>
                </a:extLst>
              </p:cNvPr>
              <p:cNvPicPr preferRelativeResize="0"/>
              <p:nvPr/>
            </p:nvPicPr>
            <p:blipFill>
              <a:blip r:embed="rId3">
                <a:alphaModFix amt="85000"/>
              </a:blip>
              <a:stretch>
                <a:fillRect/>
              </a:stretch>
            </p:blipFill>
            <p:spPr>
              <a:xfrm>
                <a:off x="3098860" y="2919304"/>
                <a:ext cx="460067" cy="49118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23" name="Google Shape;323;p37">
              <a:extLst>
                <a:ext uri="{FF2B5EF4-FFF2-40B4-BE49-F238E27FC236}">
                  <a16:creationId xmlns:a16="http://schemas.microsoft.com/office/drawing/2014/main" id="{09BFD73D-9C44-DC82-083F-F10C7CDF550C}"/>
                </a:ext>
              </a:extLst>
            </p:cNvPr>
            <p:cNvSpPr txBox="1"/>
            <p:nvPr/>
          </p:nvSpPr>
          <p:spPr>
            <a:xfrm>
              <a:off x="2353507" y="3771788"/>
              <a:ext cx="1454862" cy="473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chemeClr val="accent2"/>
                  </a:solidFill>
                  <a:latin typeface="Mukta Regular"/>
                  <a:ea typeface="Mukta Regular"/>
                  <a:cs typeface="Mukta Regular"/>
                  <a:sym typeface="Mukta"/>
                </a:rPr>
                <a:t>What’s Needed</a:t>
              </a:r>
              <a:endParaRPr sz="1300" dirty="0">
                <a:solidFill>
                  <a:schemeClr val="accent2"/>
                </a:solidFill>
                <a:latin typeface="Mukta Regular"/>
                <a:ea typeface="Mukta Regular"/>
                <a:cs typeface="Mukta Regular"/>
                <a:sym typeface="Mukta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A671416-4809-E708-3826-9C2A20A9F1B3}"/>
              </a:ext>
            </a:extLst>
          </p:cNvPr>
          <p:cNvGrpSpPr/>
          <p:nvPr/>
        </p:nvGrpSpPr>
        <p:grpSpPr>
          <a:xfrm>
            <a:off x="3287391" y="3226368"/>
            <a:ext cx="2452955" cy="1456156"/>
            <a:chOff x="4134153" y="2788920"/>
            <a:chExt cx="2452955" cy="1456156"/>
          </a:xfrm>
        </p:grpSpPr>
        <p:sp>
          <p:nvSpPr>
            <p:cNvPr id="317" name="Google Shape;317;p37">
              <a:extLst>
                <a:ext uri="{FF2B5EF4-FFF2-40B4-BE49-F238E27FC236}">
                  <a16:creationId xmlns:a16="http://schemas.microsoft.com/office/drawing/2014/main" id="{18E626E9-95AE-D0AF-3744-4DC5841E4815}"/>
                </a:ext>
              </a:extLst>
            </p:cNvPr>
            <p:cNvSpPr txBox="1"/>
            <p:nvPr/>
          </p:nvSpPr>
          <p:spPr>
            <a:xfrm>
              <a:off x="4134153" y="3519868"/>
              <a:ext cx="2452955" cy="473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>
                  <a:solidFill>
                    <a:schemeClr val="accent2"/>
                  </a:solidFill>
                  <a:latin typeface="Mukta Bold"/>
                  <a:ea typeface="Mukta Bold"/>
                  <a:cs typeface="Mukta Bold"/>
                  <a:sym typeface="Mukta"/>
                </a:rPr>
                <a:t>Software Engineers</a:t>
              </a:r>
              <a:endParaRPr sz="2000" b="1" dirty="0">
                <a:solidFill>
                  <a:schemeClr val="accent2"/>
                </a:solidFill>
                <a:latin typeface="Mukta Bold"/>
                <a:ea typeface="Mukta Bold"/>
                <a:cs typeface="Mukta Bold"/>
                <a:sym typeface="Mukta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671A0C3-9B69-5C36-FD02-E202063623C3}"/>
                </a:ext>
              </a:extLst>
            </p:cNvPr>
            <p:cNvGrpSpPr/>
            <p:nvPr/>
          </p:nvGrpSpPr>
          <p:grpSpPr>
            <a:xfrm>
              <a:off x="5006732" y="2788920"/>
              <a:ext cx="707796" cy="704088"/>
              <a:chOff x="5097399" y="2788920"/>
              <a:chExt cx="707796" cy="745510"/>
            </a:xfrm>
          </p:grpSpPr>
          <p:sp>
            <p:nvSpPr>
              <p:cNvPr id="316" name="Google Shape;316;p37">
                <a:extLst>
                  <a:ext uri="{FF2B5EF4-FFF2-40B4-BE49-F238E27FC236}">
                    <a16:creationId xmlns:a16="http://schemas.microsoft.com/office/drawing/2014/main" id="{4F281033-DE26-00AE-AE3B-38FA0FA911E3}"/>
                  </a:ext>
                </a:extLst>
              </p:cNvPr>
              <p:cNvSpPr/>
              <p:nvPr/>
            </p:nvSpPr>
            <p:spPr>
              <a:xfrm>
                <a:off x="5097399" y="2788920"/>
                <a:ext cx="707796" cy="745510"/>
              </a:xfrm>
              <a:prstGeom prst="ellipse">
                <a:avLst/>
              </a:prstGeom>
              <a:solidFill>
                <a:schemeClr val="accent2"/>
              </a:solidFill>
              <a:ln w="381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322" name="Google Shape;322;p37" title="terminal.png">
                <a:extLst>
                  <a:ext uri="{FF2B5EF4-FFF2-40B4-BE49-F238E27FC236}">
                    <a16:creationId xmlns:a16="http://schemas.microsoft.com/office/drawing/2014/main" id="{8F5B0932-7B91-AC57-E494-BF2FBEA108FF}"/>
                  </a:ext>
                </a:extLst>
              </p:cNvPr>
              <p:cNvPicPr preferRelativeResize="0"/>
              <p:nvPr/>
            </p:nvPicPr>
            <p:blipFill>
              <a:blip r:embed="rId4">
                <a:alphaModFix amt="85000"/>
              </a:blip>
              <a:stretch>
                <a:fillRect/>
              </a:stretch>
            </p:blipFill>
            <p:spPr>
              <a:xfrm>
                <a:off x="5221263" y="2916081"/>
                <a:ext cx="460067" cy="49118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24" name="Google Shape;324;p37">
              <a:extLst>
                <a:ext uri="{FF2B5EF4-FFF2-40B4-BE49-F238E27FC236}">
                  <a16:creationId xmlns:a16="http://schemas.microsoft.com/office/drawing/2014/main" id="{86F70B24-7BEE-993D-79AD-D263A644CF70}"/>
                </a:ext>
              </a:extLst>
            </p:cNvPr>
            <p:cNvSpPr txBox="1"/>
            <p:nvPr/>
          </p:nvSpPr>
          <p:spPr>
            <a:xfrm>
              <a:off x="4495750" y="3771788"/>
              <a:ext cx="1729760" cy="473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chemeClr val="accent2"/>
                  </a:solidFill>
                  <a:latin typeface="Mukta Regular"/>
                  <a:ea typeface="Mukta Regular"/>
                  <a:cs typeface="Mukta Regular"/>
                  <a:sym typeface="Mukta"/>
                </a:rPr>
                <a:t>What’s Possible</a:t>
              </a:r>
              <a:endParaRPr sz="1300" dirty="0">
                <a:solidFill>
                  <a:schemeClr val="accent2"/>
                </a:solidFill>
                <a:latin typeface="Mukta Regular"/>
                <a:ea typeface="Mukta Regular"/>
                <a:cs typeface="Mukta Regular"/>
                <a:sym typeface="Mukta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8596460-7CB2-0B78-D73E-8EA0ABAF09B0}"/>
              </a:ext>
            </a:extLst>
          </p:cNvPr>
          <p:cNvGrpSpPr/>
          <p:nvPr/>
        </p:nvGrpSpPr>
        <p:grpSpPr>
          <a:xfrm>
            <a:off x="6489047" y="3226368"/>
            <a:ext cx="1729760" cy="1456156"/>
            <a:chOff x="6737739" y="2788920"/>
            <a:chExt cx="1729760" cy="1456156"/>
          </a:xfrm>
        </p:grpSpPr>
        <p:sp>
          <p:nvSpPr>
            <p:cNvPr id="312" name="Google Shape;312;p37">
              <a:extLst>
                <a:ext uri="{FF2B5EF4-FFF2-40B4-BE49-F238E27FC236}">
                  <a16:creationId xmlns:a16="http://schemas.microsoft.com/office/drawing/2014/main" id="{B842925D-EE8B-B372-B824-5F3D26253FE2}"/>
                </a:ext>
              </a:extLst>
            </p:cNvPr>
            <p:cNvSpPr txBox="1"/>
            <p:nvPr/>
          </p:nvSpPr>
          <p:spPr>
            <a:xfrm>
              <a:off x="6795871" y="3519868"/>
              <a:ext cx="1613497" cy="473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>
                  <a:solidFill>
                    <a:schemeClr val="accent2"/>
                  </a:solidFill>
                  <a:latin typeface="Mukta Bold"/>
                  <a:ea typeface="Mukta Bold"/>
                  <a:cs typeface="Mukta Bold"/>
                  <a:sym typeface="Mukta"/>
                </a:rPr>
                <a:t>Business</a:t>
              </a:r>
              <a:endParaRPr sz="2000" b="1" dirty="0">
                <a:solidFill>
                  <a:schemeClr val="accent2"/>
                </a:solidFill>
                <a:latin typeface="Mukta Bold"/>
                <a:ea typeface="Mukta Bold"/>
                <a:cs typeface="Mukta Bold"/>
                <a:sym typeface="Mukta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37B9D27-2FC0-9EA1-E59C-E0E2FF91A8B8}"/>
                </a:ext>
              </a:extLst>
            </p:cNvPr>
            <p:cNvGrpSpPr/>
            <p:nvPr/>
          </p:nvGrpSpPr>
          <p:grpSpPr>
            <a:xfrm>
              <a:off x="7248721" y="2788920"/>
              <a:ext cx="707796" cy="704088"/>
              <a:chOff x="7221544" y="2788920"/>
              <a:chExt cx="707796" cy="745510"/>
            </a:xfrm>
          </p:grpSpPr>
          <p:sp>
            <p:nvSpPr>
              <p:cNvPr id="313" name="Google Shape;313;p37">
                <a:extLst>
                  <a:ext uri="{FF2B5EF4-FFF2-40B4-BE49-F238E27FC236}">
                    <a16:creationId xmlns:a16="http://schemas.microsoft.com/office/drawing/2014/main" id="{8F5C990A-A1C6-6A8B-77F1-DB8D4FF05BFF}"/>
                  </a:ext>
                </a:extLst>
              </p:cNvPr>
              <p:cNvSpPr/>
              <p:nvPr/>
            </p:nvSpPr>
            <p:spPr>
              <a:xfrm>
                <a:off x="7221544" y="2788920"/>
                <a:ext cx="707796" cy="745510"/>
              </a:xfrm>
              <a:prstGeom prst="ellipse">
                <a:avLst/>
              </a:prstGeom>
              <a:solidFill>
                <a:schemeClr val="accent2"/>
              </a:solidFill>
              <a:ln w="381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321" name="Google Shape;321;p37" title="briefcase.png">
                <a:extLst>
                  <a:ext uri="{FF2B5EF4-FFF2-40B4-BE49-F238E27FC236}">
                    <a16:creationId xmlns:a16="http://schemas.microsoft.com/office/drawing/2014/main" id="{A9C6742B-2605-5F29-A109-CD06AA37D588}"/>
                  </a:ext>
                </a:extLst>
              </p:cNvPr>
              <p:cNvPicPr preferRelativeResize="0"/>
              <p:nvPr/>
            </p:nvPicPr>
            <p:blipFill>
              <a:blip r:embed="rId5">
                <a:alphaModFix amt="85000"/>
              </a:blip>
              <a:stretch>
                <a:fillRect/>
              </a:stretch>
            </p:blipFill>
            <p:spPr>
              <a:xfrm>
                <a:off x="7345408" y="2916081"/>
                <a:ext cx="460067" cy="49118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25" name="Google Shape;325;p37">
              <a:extLst>
                <a:ext uri="{FF2B5EF4-FFF2-40B4-BE49-F238E27FC236}">
                  <a16:creationId xmlns:a16="http://schemas.microsoft.com/office/drawing/2014/main" id="{E679D2DA-7DCA-0AD4-68BE-F0C2B4A0D33E}"/>
                </a:ext>
              </a:extLst>
            </p:cNvPr>
            <p:cNvSpPr txBox="1"/>
            <p:nvPr/>
          </p:nvSpPr>
          <p:spPr>
            <a:xfrm>
              <a:off x="6737739" y="3771788"/>
              <a:ext cx="1729760" cy="473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chemeClr val="accent2"/>
                  </a:solidFill>
                  <a:latin typeface="Mukta Regular"/>
                  <a:ea typeface="Mukta Regular"/>
                  <a:cs typeface="Mukta Regular"/>
                  <a:sym typeface="Mukta"/>
                </a:rPr>
                <a:t>What’s Strategic</a:t>
              </a:r>
              <a:endParaRPr sz="1300" dirty="0">
                <a:solidFill>
                  <a:schemeClr val="accent2"/>
                </a:solidFill>
                <a:latin typeface="Mukta Regular"/>
                <a:ea typeface="Mukta Regular"/>
                <a:cs typeface="Mukta Regular"/>
                <a:sym typeface="Mukt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307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80934-586A-CCE5-07A8-DC43AF596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51;p56">
            <a:extLst>
              <a:ext uri="{FF2B5EF4-FFF2-40B4-BE49-F238E27FC236}">
                <a16:creationId xmlns:a16="http://schemas.microsoft.com/office/drawing/2014/main" id="{05701320-E73C-AB15-BD9E-AC4F3709DE8F}"/>
              </a:ext>
            </a:extLst>
          </p:cNvPr>
          <p:cNvSpPr/>
          <p:nvPr/>
        </p:nvSpPr>
        <p:spPr>
          <a:xfrm>
            <a:off x="-6985" y="4790618"/>
            <a:ext cx="9285282" cy="370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owun Batang"/>
              <a:ea typeface="Gowun Batang"/>
              <a:cs typeface="Gowun Batang"/>
              <a:sym typeface="Gowun Batang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2ED41-CB1A-95DC-6058-4F656B849E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accent2"/>
                </a:solidFill>
              </a:rPr>
              <a:t>20</a:t>
            </a:fld>
            <a:endParaRPr lang="en" dirty="0">
              <a:solidFill>
                <a:schemeClr val="accent2"/>
              </a:solidFill>
            </a:endParaRPr>
          </a:p>
        </p:txBody>
      </p:sp>
      <p:sp>
        <p:nvSpPr>
          <p:cNvPr id="10" name="Google Shape;751;p56">
            <a:extLst>
              <a:ext uri="{FF2B5EF4-FFF2-40B4-BE49-F238E27FC236}">
                <a16:creationId xmlns:a16="http://schemas.microsoft.com/office/drawing/2014/main" id="{ECEE17DA-BCDF-A56D-1254-A7D9E6C29503}"/>
              </a:ext>
            </a:extLst>
          </p:cNvPr>
          <p:cNvSpPr/>
          <p:nvPr/>
        </p:nvSpPr>
        <p:spPr>
          <a:xfrm>
            <a:off x="0" y="-49621"/>
            <a:ext cx="9144000" cy="41314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owun Batang"/>
              <a:ea typeface="Gowun Batang"/>
              <a:cs typeface="Gowun Batang"/>
              <a:sym typeface="Gowun Batang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DDCF36-320C-290F-2C68-75584029BD93}"/>
              </a:ext>
            </a:extLst>
          </p:cNvPr>
          <p:cNvSpPr/>
          <p:nvPr/>
        </p:nvSpPr>
        <p:spPr>
          <a:xfrm>
            <a:off x="358588" y="347161"/>
            <a:ext cx="8426824" cy="4459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Google Shape;247;p32">
            <a:extLst>
              <a:ext uri="{FF2B5EF4-FFF2-40B4-BE49-F238E27FC236}">
                <a16:creationId xmlns:a16="http://schemas.microsoft.com/office/drawing/2014/main" id="{5355AEAE-2650-08BB-585A-F498180EF2B0}"/>
              </a:ext>
            </a:extLst>
          </p:cNvPr>
          <p:cNvSpPr txBox="1">
            <a:spLocks/>
          </p:cNvSpPr>
          <p:nvPr/>
        </p:nvSpPr>
        <p:spPr>
          <a:xfrm>
            <a:off x="1094492" y="880423"/>
            <a:ext cx="6955016" cy="3129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pPr algn="ctr"/>
            <a:r>
              <a:rPr lang="en-US" sz="2800" dirty="0">
                <a:solidFill>
                  <a:schemeClr val="accent1"/>
                </a:solidFill>
                <a:latin typeface="MuktaMahee Light" pitchFamily="2" charset="77"/>
                <a:cs typeface="MuktaMahee Light" pitchFamily="2" charset="77"/>
              </a:rPr>
              <a:t>I put [product management] to use by </a:t>
            </a:r>
            <a:r>
              <a:rPr lang="en-US" sz="2800" b="1" dirty="0">
                <a:solidFill>
                  <a:schemeClr val="accent1"/>
                </a:solidFill>
                <a:latin typeface="MuktaMahee Bold" pitchFamily="2" charset="77"/>
                <a:cs typeface="MuktaMahee Bold" pitchFamily="2" charset="77"/>
              </a:rPr>
              <a:t>dogfooding</a:t>
            </a:r>
            <a:r>
              <a:rPr lang="en-US" sz="2800" dirty="0">
                <a:solidFill>
                  <a:schemeClr val="accent1"/>
                </a:solidFill>
                <a:latin typeface="MuktaMahee Light" pitchFamily="2" charset="77"/>
                <a:cs typeface="MuktaMahee Light" pitchFamily="2" charset="77"/>
              </a:rPr>
              <a:t> the product within my team once I had a working prototype…it </a:t>
            </a:r>
            <a:r>
              <a:rPr lang="en-US" sz="2800" b="1" dirty="0">
                <a:solidFill>
                  <a:schemeClr val="accent1"/>
                </a:solidFill>
                <a:latin typeface="MuktaMahee Bold" pitchFamily="2" charset="77"/>
                <a:cs typeface="MuktaMahee Bold" pitchFamily="2" charset="77"/>
              </a:rPr>
              <a:t>highlighted gaps</a:t>
            </a:r>
            <a:r>
              <a:rPr lang="en-US" sz="2800" dirty="0">
                <a:solidFill>
                  <a:schemeClr val="accent1"/>
                </a:solidFill>
                <a:latin typeface="MuktaMahee Light" pitchFamily="2" charset="77"/>
                <a:cs typeface="MuktaMahee Light" pitchFamily="2" charset="77"/>
              </a:rPr>
              <a:t> in documentation and </a:t>
            </a:r>
            <a:r>
              <a:rPr lang="en-US" sz="2800" b="1" dirty="0">
                <a:solidFill>
                  <a:schemeClr val="accent1"/>
                </a:solidFill>
                <a:latin typeface="MuktaMahee Bold" pitchFamily="2" charset="77"/>
                <a:cs typeface="MuktaMahee Bold" pitchFamily="2" charset="77"/>
              </a:rPr>
              <a:t>painted a fuller picture</a:t>
            </a:r>
            <a:r>
              <a:rPr lang="en-US" sz="2800" dirty="0">
                <a:solidFill>
                  <a:schemeClr val="accent1"/>
                </a:solidFill>
                <a:latin typeface="MuktaMahee Light" pitchFamily="2" charset="77"/>
                <a:cs typeface="MuktaMahee Light" pitchFamily="2" charset="77"/>
              </a:rPr>
              <a:t> of how the product would be used.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82E3DC-2570-CC78-AB6F-9A86766B0DE1}"/>
              </a:ext>
            </a:extLst>
          </p:cNvPr>
          <p:cNvSpPr txBox="1"/>
          <p:nvPr/>
        </p:nvSpPr>
        <p:spPr>
          <a:xfrm>
            <a:off x="4104640" y="880423"/>
            <a:ext cx="80983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solidFill>
                  <a:schemeClr val="tx2"/>
                </a:solidFill>
                <a:latin typeface="MuktaMahee ExtraBold" pitchFamily="2" charset="77"/>
                <a:cs typeface="MuktaMahee ExtraBold" pitchFamily="2" charset="77"/>
              </a:rPr>
              <a:t>“”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B2FEE6-6784-4A63-1F5A-8087BD7CB6FB}"/>
              </a:ext>
            </a:extLst>
          </p:cNvPr>
          <p:cNvSpPr txBox="1"/>
          <p:nvPr/>
        </p:nvSpPr>
        <p:spPr>
          <a:xfrm>
            <a:off x="2676299" y="3700910"/>
            <a:ext cx="368883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chemeClr val="tx2"/>
                </a:solidFill>
                <a:latin typeface="MuktaMahee Bold" pitchFamily="2" charset="77"/>
                <a:cs typeface="MuktaMahee Bold" pitchFamily="2" charset="77"/>
              </a:rPr>
              <a:t>Alum of the 1</a:t>
            </a:r>
            <a:r>
              <a:rPr lang="en-US" sz="2500" b="1" baseline="30000" dirty="0">
                <a:solidFill>
                  <a:schemeClr val="tx2"/>
                </a:solidFill>
                <a:latin typeface="MuktaMahee Bold" pitchFamily="2" charset="77"/>
                <a:cs typeface="MuktaMahee Bold" pitchFamily="2" charset="77"/>
              </a:rPr>
              <a:t>st</a:t>
            </a:r>
            <a:r>
              <a:rPr lang="en-US" sz="2500" b="1" dirty="0">
                <a:solidFill>
                  <a:schemeClr val="tx2"/>
                </a:solidFill>
                <a:latin typeface="MuktaMahee Bold" pitchFamily="2" charset="77"/>
                <a:cs typeface="MuktaMahee Bold" pitchFamily="2" charset="77"/>
              </a:rPr>
              <a:t> SPM Class</a:t>
            </a:r>
          </a:p>
        </p:txBody>
      </p:sp>
    </p:spTree>
    <p:extLst>
      <p:ext uri="{BB962C8B-B14F-4D97-AF65-F5344CB8AC3E}">
        <p14:creationId xmlns:p14="http://schemas.microsoft.com/office/powerpoint/2010/main" val="2425096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>
          <a:extLst>
            <a:ext uri="{FF2B5EF4-FFF2-40B4-BE49-F238E27FC236}">
              <a16:creationId xmlns:a16="http://schemas.microsoft.com/office/drawing/2014/main" id="{243EC5AF-07E4-DD22-68F4-8FD5B9FF1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>
            <a:extLst>
              <a:ext uri="{FF2B5EF4-FFF2-40B4-BE49-F238E27FC236}">
                <a16:creationId xmlns:a16="http://schemas.microsoft.com/office/drawing/2014/main" id="{ADB77EB5-01FB-5951-5DB1-827DA9592BDE}"/>
              </a:ext>
            </a:extLst>
          </p:cNvPr>
          <p:cNvSpPr txBox="1"/>
          <p:nvPr/>
        </p:nvSpPr>
        <p:spPr>
          <a:xfrm>
            <a:off x="990575" y="1517809"/>
            <a:ext cx="20172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bg1"/>
                </a:solidFill>
                <a:latin typeface="MuktaMahee Regular" pitchFamily="2" charset="77"/>
                <a:ea typeface="Montserrat SemiBold"/>
                <a:cs typeface="MuktaMahee Regular" pitchFamily="2" charset="77"/>
                <a:sym typeface="Montserrat SemiBold"/>
              </a:rPr>
              <a:t>Venus</a:t>
            </a:r>
            <a:endParaRPr sz="1600" dirty="0">
              <a:solidFill>
                <a:schemeClr val="bg1"/>
              </a:solidFill>
              <a:latin typeface="MuktaMahee Regular" pitchFamily="2" charset="77"/>
              <a:ea typeface="Montserrat SemiBold"/>
              <a:cs typeface="MuktaMahee Regular" pitchFamily="2" charset="77"/>
              <a:sym typeface="Montserrat SemiBold"/>
            </a:endParaRPr>
          </a:p>
        </p:txBody>
      </p:sp>
      <p:sp>
        <p:nvSpPr>
          <p:cNvPr id="17" name="Google Shape;72;p16">
            <a:extLst>
              <a:ext uri="{FF2B5EF4-FFF2-40B4-BE49-F238E27FC236}">
                <a16:creationId xmlns:a16="http://schemas.microsoft.com/office/drawing/2014/main" id="{B3AF5B9A-282F-69F3-B801-E866D2DF13AD}"/>
              </a:ext>
            </a:extLst>
          </p:cNvPr>
          <p:cNvSpPr/>
          <p:nvPr/>
        </p:nvSpPr>
        <p:spPr>
          <a:xfrm>
            <a:off x="3175850" y="1424993"/>
            <a:ext cx="2684527" cy="3171239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uktaMahee Regular" pitchFamily="2" charset="77"/>
              <a:ea typeface="Montserrat Medium"/>
              <a:cs typeface="MuktaMahee Regular" pitchFamily="2" charset="77"/>
              <a:sym typeface="Montserrat Medium"/>
            </a:endParaRPr>
          </a:p>
        </p:txBody>
      </p:sp>
      <p:sp>
        <p:nvSpPr>
          <p:cNvPr id="18" name="Google Shape;83;p16">
            <a:extLst>
              <a:ext uri="{FF2B5EF4-FFF2-40B4-BE49-F238E27FC236}">
                <a16:creationId xmlns:a16="http://schemas.microsoft.com/office/drawing/2014/main" id="{56E3DCE6-2677-760C-5A64-324684FFA1FE}"/>
              </a:ext>
            </a:extLst>
          </p:cNvPr>
          <p:cNvSpPr txBox="1"/>
          <p:nvPr/>
        </p:nvSpPr>
        <p:spPr>
          <a:xfrm>
            <a:off x="3207255" y="2103899"/>
            <a:ext cx="2451075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rPr>
              <a:t>Software Development Skills</a:t>
            </a:r>
            <a:endParaRPr sz="1300" dirty="0">
              <a:solidFill>
                <a:schemeClr val="bg1"/>
              </a:solidFill>
              <a:latin typeface="MuktaMahee Regular" pitchFamily="2" charset="77"/>
              <a:ea typeface="Montserrat Medium"/>
              <a:cs typeface="MuktaMahee Regular" pitchFamily="2" charset="77"/>
              <a:sym typeface="Montserrat Medium"/>
            </a:endParaRPr>
          </a:p>
        </p:txBody>
      </p:sp>
      <p:sp>
        <p:nvSpPr>
          <p:cNvPr id="19" name="Google Shape;84;p16">
            <a:extLst>
              <a:ext uri="{FF2B5EF4-FFF2-40B4-BE49-F238E27FC236}">
                <a16:creationId xmlns:a16="http://schemas.microsoft.com/office/drawing/2014/main" id="{3DE33BAE-F869-5CE6-D337-4781A3CF38EA}"/>
              </a:ext>
            </a:extLst>
          </p:cNvPr>
          <p:cNvSpPr txBox="1"/>
          <p:nvPr/>
        </p:nvSpPr>
        <p:spPr>
          <a:xfrm>
            <a:off x="3207255" y="2452874"/>
            <a:ext cx="2451075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rPr>
              <a:t>Data Analysis</a:t>
            </a:r>
            <a:endParaRPr sz="1300" dirty="0">
              <a:solidFill>
                <a:schemeClr val="bg1"/>
              </a:solidFill>
              <a:latin typeface="MuktaMahee Regular" pitchFamily="2" charset="77"/>
              <a:ea typeface="Montserrat Medium"/>
              <a:cs typeface="MuktaMahee Regular" pitchFamily="2" charset="77"/>
              <a:sym typeface="Montserrat Medium"/>
            </a:endParaRPr>
          </a:p>
        </p:txBody>
      </p:sp>
      <p:sp>
        <p:nvSpPr>
          <p:cNvPr id="20" name="Google Shape;85;p16">
            <a:extLst>
              <a:ext uri="{FF2B5EF4-FFF2-40B4-BE49-F238E27FC236}">
                <a16:creationId xmlns:a16="http://schemas.microsoft.com/office/drawing/2014/main" id="{15DD007E-9098-21EB-25A2-21A1760F271D}"/>
              </a:ext>
            </a:extLst>
          </p:cNvPr>
          <p:cNvSpPr txBox="1"/>
          <p:nvPr/>
        </p:nvSpPr>
        <p:spPr>
          <a:xfrm>
            <a:off x="3207255" y="2801849"/>
            <a:ext cx="2451075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rPr>
              <a:t>Design Thinking</a:t>
            </a:r>
            <a:endParaRPr sz="1300" dirty="0">
              <a:solidFill>
                <a:schemeClr val="bg1"/>
              </a:solidFill>
              <a:latin typeface="MuktaMahee Regular" pitchFamily="2" charset="77"/>
              <a:ea typeface="Montserrat Medium"/>
              <a:cs typeface="MuktaMahee Regular" pitchFamily="2" charset="77"/>
              <a:sym typeface="Montserrat Medium"/>
            </a:endParaRPr>
          </a:p>
        </p:txBody>
      </p:sp>
      <p:sp>
        <p:nvSpPr>
          <p:cNvPr id="21" name="Google Shape;86;p16">
            <a:extLst>
              <a:ext uri="{FF2B5EF4-FFF2-40B4-BE49-F238E27FC236}">
                <a16:creationId xmlns:a16="http://schemas.microsoft.com/office/drawing/2014/main" id="{1F43B31F-0E86-5171-7548-67DAD5FC0440}"/>
              </a:ext>
            </a:extLst>
          </p:cNvPr>
          <p:cNvSpPr txBox="1"/>
          <p:nvPr/>
        </p:nvSpPr>
        <p:spPr>
          <a:xfrm>
            <a:off x="3207255" y="3150824"/>
            <a:ext cx="2451075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rPr>
              <a:t>Domain-Specific Knowledge</a:t>
            </a:r>
            <a:endParaRPr sz="1300" dirty="0">
              <a:solidFill>
                <a:schemeClr val="bg1"/>
              </a:solidFill>
              <a:latin typeface="MuktaMahee Regular" pitchFamily="2" charset="77"/>
              <a:ea typeface="Montserrat Medium"/>
              <a:cs typeface="MuktaMahee Regular" pitchFamily="2" charset="77"/>
              <a:sym typeface="Montserrat Medium"/>
            </a:endParaRPr>
          </a:p>
        </p:txBody>
      </p:sp>
      <p:sp>
        <p:nvSpPr>
          <p:cNvPr id="22" name="Google Shape;87;p16">
            <a:extLst>
              <a:ext uri="{FF2B5EF4-FFF2-40B4-BE49-F238E27FC236}">
                <a16:creationId xmlns:a16="http://schemas.microsoft.com/office/drawing/2014/main" id="{669E00A7-B5FD-2FA2-05D5-56F792391763}"/>
              </a:ext>
            </a:extLst>
          </p:cNvPr>
          <p:cNvSpPr txBox="1"/>
          <p:nvPr/>
        </p:nvSpPr>
        <p:spPr>
          <a:xfrm>
            <a:off x="3207255" y="3499799"/>
            <a:ext cx="2451075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rPr>
              <a:t>Human-Computer Interaction</a:t>
            </a:r>
            <a:endParaRPr sz="1300" dirty="0">
              <a:solidFill>
                <a:schemeClr val="bg1"/>
              </a:solidFill>
              <a:latin typeface="MuktaMahee Regular" pitchFamily="2" charset="77"/>
              <a:ea typeface="Montserrat Medium"/>
              <a:cs typeface="MuktaMahee Regular" pitchFamily="2" charset="77"/>
              <a:sym typeface="Montserrat Medium"/>
            </a:endParaRPr>
          </a:p>
        </p:txBody>
      </p:sp>
      <p:sp>
        <p:nvSpPr>
          <p:cNvPr id="23" name="Google Shape;88;p16">
            <a:extLst>
              <a:ext uri="{FF2B5EF4-FFF2-40B4-BE49-F238E27FC236}">
                <a16:creationId xmlns:a16="http://schemas.microsoft.com/office/drawing/2014/main" id="{4053F608-1D0C-2D0C-F008-4CD0818D56D3}"/>
              </a:ext>
            </a:extLst>
          </p:cNvPr>
          <p:cNvSpPr txBox="1"/>
          <p:nvPr/>
        </p:nvSpPr>
        <p:spPr>
          <a:xfrm>
            <a:off x="3207256" y="3848775"/>
            <a:ext cx="2526020" cy="37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rPr>
              <a:t>Software Development Methodologies</a:t>
            </a:r>
            <a:endParaRPr sz="1300" dirty="0">
              <a:solidFill>
                <a:schemeClr val="bg1"/>
              </a:solidFill>
              <a:latin typeface="MuktaMahee Regular" pitchFamily="2" charset="77"/>
              <a:ea typeface="Montserrat Medium"/>
              <a:cs typeface="MuktaMahee Regular" pitchFamily="2" charset="77"/>
              <a:sym typeface="Montserrat Medium"/>
            </a:endParaRPr>
          </a:p>
        </p:txBody>
      </p:sp>
      <p:sp>
        <p:nvSpPr>
          <p:cNvPr id="33" name="Google Shape;106;p16">
            <a:extLst>
              <a:ext uri="{FF2B5EF4-FFF2-40B4-BE49-F238E27FC236}">
                <a16:creationId xmlns:a16="http://schemas.microsoft.com/office/drawing/2014/main" id="{1801F5F9-05EE-DFA2-DD78-D13C410E142F}"/>
              </a:ext>
            </a:extLst>
          </p:cNvPr>
          <p:cNvSpPr txBox="1"/>
          <p:nvPr/>
        </p:nvSpPr>
        <p:spPr>
          <a:xfrm>
            <a:off x="3207255" y="1738431"/>
            <a:ext cx="2695045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bg1"/>
                </a:solidFill>
                <a:latin typeface="MuktaMahee Regular" pitchFamily="2" charset="77"/>
                <a:ea typeface="Montserrat SemiBold"/>
                <a:cs typeface="MuktaMahee Regular" pitchFamily="2" charset="77"/>
                <a:sym typeface="Montserrat SemiBold"/>
              </a:rPr>
              <a:t>3.2 Technical Knowledge</a:t>
            </a:r>
            <a:endParaRPr sz="1900" dirty="0">
              <a:solidFill>
                <a:schemeClr val="bg1"/>
              </a:solidFill>
              <a:latin typeface="MuktaMahee Regular" pitchFamily="2" charset="77"/>
              <a:ea typeface="Montserrat SemiBold"/>
              <a:cs typeface="MuktaMahee Regular" pitchFamily="2" charset="77"/>
              <a:sym typeface="Montserrat SemiBold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B98B3-6B45-904F-2B63-455057C149B4}"/>
              </a:ext>
            </a:extLst>
          </p:cNvPr>
          <p:cNvGrpSpPr/>
          <p:nvPr/>
        </p:nvGrpSpPr>
        <p:grpSpPr>
          <a:xfrm>
            <a:off x="314911" y="1422881"/>
            <a:ext cx="2717056" cy="3173350"/>
            <a:chOff x="723406" y="1479879"/>
            <a:chExt cx="2446199" cy="2962731"/>
          </a:xfrm>
        </p:grpSpPr>
        <p:sp>
          <p:nvSpPr>
            <p:cNvPr id="3" name="Google Shape;72;p16">
              <a:extLst>
                <a:ext uri="{FF2B5EF4-FFF2-40B4-BE49-F238E27FC236}">
                  <a16:creationId xmlns:a16="http://schemas.microsoft.com/office/drawing/2014/main" id="{AA6451E7-7352-602E-A967-0B22FFD6A4AD}"/>
                </a:ext>
              </a:extLst>
            </p:cNvPr>
            <p:cNvSpPr/>
            <p:nvPr/>
          </p:nvSpPr>
          <p:spPr>
            <a:xfrm>
              <a:off x="723406" y="1479879"/>
              <a:ext cx="2446199" cy="2962731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endParaRPr>
            </a:p>
          </p:txBody>
        </p:sp>
        <p:sp>
          <p:nvSpPr>
            <p:cNvPr id="4" name="Google Shape;83;p16">
              <a:extLst>
                <a:ext uri="{FF2B5EF4-FFF2-40B4-BE49-F238E27FC236}">
                  <a16:creationId xmlns:a16="http://schemas.microsoft.com/office/drawing/2014/main" id="{9B769B48-AC6C-525A-3DFA-8934B53C83B1}"/>
                </a:ext>
              </a:extLst>
            </p:cNvPr>
            <p:cNvSpPr txBox="1"/>
            <p:nvPr/>
          </p:nvSpPr>
          <p:spPr>
            <a:xfrm>
              <a:off x="744309" y="2105418"/>
              <a:ext cx="2394047" cy="21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dirty="0">
                  <a:solidFill>
                    <a:schemeClr val="bg1"/>
                  </a:solidFill>
                  <a:latin typeface="MuktaMahee Regular" pitchFamily="2" charset="77"/>
                  <a:ea typeface="Montserrat Medium"/>
                  <a:cs typeface="MuktaMahee Regular" pitchFamily="2" charset="77"/>
                  <a:sym typeface="Montserrat Medium"/>
                </a:rPr>
                <a:t>Understanding the Customer</a:t>
              </a:r>
              <a:endParaRPr sz="13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endParaRPr>
            </a:p>
          </p:txBody>
        </p:sp>
        <p:sp>
          <p:nvSpPr>
            <p:cNvPr id="5" name="Google Shape;84;p16">
              <a:extLst>
                <a:ext uri="{FF2B5EF4-FFF2-40B4-BE49-F238E27FC236}">
                  <a16:creationId xmlns:a16="http://schemas.microsoft.com/office/drawing/2014/main" id="{8B059788-E854-5D50-7681-7A2AE058FD76}"/>
                </a:ext>
              </a:extLst>
            </p:cNvPr>
            <p:cNvSpPr txBox="1"/>
            <p:nvPr/>
          </p:nvSpPr>
          <p:spPr>
            <a:xfrm>
              <a:off x="744309" y="2448973"/>
              <a:ext cx="2425296" cy="21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dirty="0">
                  <a:solidFill>
                    <a:schemeClr val="bg1"/>
                  </a:solidFill>
                  <a:latin typeface="MuktaMahee Regular" pitchFamily="2" charset="77"/>
                  <a:ea typeface="Montserrat Medium"/>
                  <a:cs typeface="MuktaMahee Regular" pitchFamily="2" charset="77"/>
                  <a:sym typeface="Montserrat Medium"/>
                </a:rPr>
                <a:t>Product Sense</a:t>
              </a:r>
              <a:endParaRPr sz="13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endParaRPr>
            </a:p>
          </p:txBody>
        </p:sp>
        <p:sp>
          <p:nvSpPr>
            <p:cNvPr id="6" name="Google Shape;85;p16">
              <a:extLst>
                <a:ext uri="{FF2B5EF4-FFF2-40B4-BE49-F238E27FC236}">
                  <a16:creationId xmlns:a16="http://schemas.microsoft.com/office/drawing/2014/main" id="{CE5683BA-F4E5-2529-3B9B-326AE1563736}"/>
                </a:ext>
              </a:extLst>
            </p:cNvPr>
            <p:cNvSpPr txBox="1"/>
            <p:nvPr/>
          </p:nvSpPr>
          <p:spPr>
            <a:xfrm>
              <a:off x="744309" y="2808829"/>
              <a:ext cx="2425296" cy="21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dirty="0">
                  <a:solidFill>
                    <a:schemeClr val="bg1"/>
                  </a:solidFill>
                  <a:latin typeface="MuktaMahee Regular" pitchFamily="2" charset="77"/>
                  <a:ea typeface="Montserrat Medium"/>
                  <a:cs typeface="MuktaMahee Regular" pitchFamily="2" charset="77"/>
                  <a:sym typeface="Montserrat Medium"/>
                </a:rPr>
                <a:t>Market Research &amp; Understanding</a:t>
              </a:r>
              <a:endParaRPr sz="13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endParaRPr>
            </a:p>
          </p:txBody>
        </p:sp>
        <p:sp>
          <p:nvSpPr>
            <p:cNvPr id="7" name="Google Shape;86;p16">
              <a:extLst>
                <a:ext uri="{FF2B5EF4-FFF2-40B4-BE49-F238E27FC236}">
                  <a16:creationId xmlns:a16="http://schemas.microsoft.com/office/drawing/2014/main" id="{2167A7A5-E171-4BE6-773A-80CF58D1FEDE}"/>
                </a:ext>
              </a:extLst>
            </p:cNvPr>
            <p:cNvSpPr txBox="1"/>
            <p:nvPr/>
          </p:nvSpPr>
          <p:spPr>
            <a:xfrm>
              <a:off x="744309" y="3136084"/>
              <a:ext cx="2394047" cy="21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chemeClr val="bg1"/>
                  </a:solidFill>
                  <a:latin typeface="MuktaMahee Regular" pitchFamily="2" charset="77"/>
                  <a:ea typeface="Montserrat Medium"/>
                  <a:cs typeface="MuktaMahee Regular" pitchFamily="2" charset="77"/>
                  <a:sym typeface="Montserrat Medium"/>
                </a:rPr>
                <a:t>Data-Driven Decision Making</a:t>
              </a:r>
              <a:endParaRPr sz="13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endParaRPr>
            </a:p>
          </p:txBody>
        </p:sp>
        <p:sp>
          <p:nvSpPr>
            <p:cNvPr id="8" name="Google Shape;87;p16">
              <a:extLst>
                <a:ext uri="{FF2B5EF4-FFF2-40B4-BE49-F238E27FC236}">
                  <a16:creationId xmlns:a16="http://schemas.microsoft.com/office/drawing/2014/main" id="{CBE18681-2385-5573-39D1-89653A709506}"/>
                </a:ext>
              </a:extLst>
            </p:cNvPr>
            <p:cNvSpPr txBox="1"/>
            <p:nvPr/>
          </p:nvSpPr>
          <p:spPr>
            <a:xfrm>
              <a:off x="744309" y="3479638"/>
              <a:ext cx="2394047" cy="21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chemeClr val="bg1"/>
                  </a:solidFill>
                  <a:latin typeface="MuktaMahee Regular" pitchFamily="2" charset="77"/>
                  <a:ea typeface="Montserrat Medium"/>
                  <a:cs typeface="MuktaMahee Regular" pitchFamily="2" charset="77"/>
                  <a:sym typeface="Montserrat Medium"/>
                </a:rPr>
                <a:t>Prioritization</a:t>
              </a:r>
              <a:endParaRPr sz="13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endParaRPr>
            </a:p>
          </p:txBody>
        </p:sp>
        <p:sp>
          <p:nvSpPr>
            <p:cNvPr id="9" name="Google Shape;88;p16">
              <a:extLst>
                <a:ext uri="{FF2B5EF4-FFF2-40B4-BE49-F238E27FC236}">
                  <a16:creationId xmlns:a16="http://schemas.microsoft.com/office/drawing/2014/main" id="{C4041541-2686-7EF0-87A9-7AD834F20DD6}"/>
                </a:ext>
              </a:extLst>
            </p:cNvPr>
            <p:cNvSpPr txBox="1"/>
            <p:nvPr/>
          </p:nvSpPr>
          <p:spPr>
            <a:xfrm>
              <a:off x="744309" y="3823193"/>
              <a:ext cx="2394047" cy="21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dirty="0">
                  <a:solidFill>
                    <a:schemeClr val="bg1"/>
                  </a:solidFill>
                  <a:latin typeface="MuktaMahee Regular" pitchFamily="2" charset="77"/>
                  <a:ea typeface="Montserrat Medium"/>
                  <a:cs typeface="MuktaMahee Regular" pitchFamily="2" charset="77"/>
                  <a:sym typeface="Montserrat Medium"/>
                </a:rPr>
                <a:t>Marketing &amp; Go To Market</a:t>
              </a:r>
              <a:endParaRPr sz="13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endParaRPr>
            </a:p>
          </p:txBody>
        </p:sp>
        <p:sp>
          <p:nvSpPr>
            <p:cNvPr id="10" name="Google Shape;88;p16">
              <a:extLst>
                <a:ext uri="{FF2B5EF4-FFF2-40B4-BE49-F238E27FC236}">
                  <a16:creationId xmlns:a16="http://schemas.microsoft.com/office/drawing/2014/main" id="{5855E58E-27C1-7C27-F512-642886B652B0}"/>
                </a:ext>
              </a:extLst>
            </p:cNvPr>
            <p:cNvSpPr txBox="1"/>
            <p:nvPr/>
          </p:nvSpPr>
          <p:spPr>
            <a:xfrm>
              <a:off x="744309" y="4166746"/>
              <a:ext cx="2394047" cy="21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dirty="0">
                  <a:solidFill>
                    <a:schemeClr val="bg1"/>
                  </a:solidFill>
                  <a:latin typeface="MuktaMahee Regular" pitchFamily="2" charset="77"/>
                  <a:ea typeface="Montserrat Medium"/>
                  <a:cs typeface="MuktaMahee Regular" pitchFamily="2" charset="77"/>
                  <a:sym typeface="Montserrat Medium"/>
                </a:rPr>
                <a:t>Understanding the Problem</a:t>
              </a:r>
              <a:endParaRPr sz="13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endParaRPr>
            </a:p>
          </p:txBody>
        </p:sp>
        <p:sp>
          <p:nvSpPr>
            <p:cNvPr id="12" name="Google Shape;106;p16">
              <a:extLst>
                <a:ext uri="{FF2B5EF4-FFF2-40B4-BE49-F238E27FC236}">
                  <a16:creationId xmlns:a16="http://schemas.microsoft.com/office/drawing/2014/main" id="{F54630CC-526C-C680-F3CD-F46C4DF01164}"/>
                </a:ext>
              </a:extLst>
            </p:cNvPr>
            <p:cNvSpPr txBox="1"/>
            <p:nvPr/>
          </p:nvSpPr>
          <p:spPr>
            <a:xfrm>
              <a:off x="723406" y="1758752"/>
              <a:ext cx="2446199" cy="38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dirty="0">
                  <a:solidFill>
                    <a:schemeClr val="bg1"/>
                  </a:solidFill>
                  <a:latin typeface="MuktaMahee Regular" pitchFamily="2" charset="77"/>
                  <a:ea typeface="Montserrat SemiBold"/>
                  <a:cs typeface="MuktaMahee Regular" pitchFamily="2" charset="77"/>
                  <a:sym typeface="Montserrat SemiBold"/>
                </a:rPr>
                <a:t>3.1 Business Knowledge</a:t>
              </a:r>
              <a:endParaRPr sz="1900" dirty="0">
                <a:solidFill>
                  <a:schemeClr val="bg1"/>
                </a:solidFill>
                <a:latin typeface="MuktaMahee Regular" pitchFamily="2" charset="77"/>
                <a:ea typeface="Montserrat SemiBold"/>
                <a:cs typeface="MuktaMahee Regular" pitchFamily="2" charset="77"/>
                <a:sym typeface="Montserrat SemiBold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1D554F-00A1-A363-CE61-836212B9B6FE}"/>
              </a:ext>
            </a:extLst>
          </p:cNvPr>
          <p:cNvGrpSpPr/>
          <p:nvPr/>
        </p:nvGrpSpPr>
        <p:grpSpPr>
          <a:xfrm>
            <a:off x="3503337" y="1129040"/>
            <a:ext cx="480600" cy="480600"/>
            <a:chOff x="3639770" y="1203352"/>
            <a:chExt cx="480600" cy="480600"/>
          </a:xfrm>
        </p:grpSpPr>
        <p:sp>
          <p:nvSpPr>
            <p:cNvPr id="150" name="Google Shape;119;p16">
              <a:extLst>
                <a:ext uri="{FF2B5EF4-FFF2-40B4-BE49-F238E27FC236}">
                  <a16:creationId xmlns:a16="http://schemas.microsoft.com/office/drawing/2014/main" id="{A94E554A-4425-E35C-B48A-992BC02B019D}"/>
                </a:ext>
              </a:extLst>
            </p:cNvPr>
            <p:cNvSpPr/>
            <p:nvPr/>
          </p:nvSpPr>
          <p:spPr>
            <a:xfrm>
              <a:off x="3639770" y="1203352"/>
              <a:ext cx="480600" cy="4806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endParaRPr>
            </a:p>
          </p:txBody>
        </p:sp>
        <p:grpSp>
          <p:nvGrpSpPr>
            <p:cNvPr id="70" name="Google Shape;12420;p75">
              <a:extLst>
                <a:ext uri="{FF2B5EF4-FFF2-40B4-BE49-F238E27FC236}">
                  <a16:creationId xmlns:a16="http://schemas.microsoft.com/office/drawing/2014/main" id="{4471FE50-CDB9-7C0F-5F7A-B9ACDDEDFC5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00836" y="1320241"/>
              <a:ext cx="365760" cy="223422"/>
              <a:chOff x="7009649" y="1541981"/>
              <a:chExt cx="524940" cy="320655"/>
            </a:xfrm>
            <a:solidFill>
              <a:schemeClr val="bg1"/>
            </a:solidFill>
          </p:grpSpPr>
          <p:sp>
            <p:nvSpPr>
              <p:cNvPr id="71" name="Google Shape;12421;p75">
                <a:extLst>
                  <a:ext uri="{FF2B5EF4-FFF2-40B4-BE49-F238E27FC236}">
                    <a16:creationId xmlns:a16="http://schemas.microsoft.com/office/drawing/2014/main" id="{60590154-B6EF-C7E1-CBF9-E42A47EDEDD9}"/>
                  </a:ext>
                </a:extLst>
              </p:cNvPr>
              <p:cNvSpPr/>
              <p:nvPr/>
            </p:nvSpPr>
            <p:spPr>
              <a:xfrm>
                <a:off x="7009649" y="1541981"/>
                <a:ext cx="524940" cy="320655"/>
              </a:xfrm>
              <a:custGeom>
                <a:avLst/>
                <a:gdLst/>
                <a:ahLst/>
                <a:cxnLst/>
                <a:rect l="l" t="t" r="r" b="b"/>
                <a:pathLst>
                  <a:path w="16492" h="10074" extrusionOk="0">
                    <a:moveTo>
                      <a:pt x="13979" y="1227"/>
                    </a:moveTo>
                    <a:lnTo>
                      <a:pt x="13979" y="6764"/>
                    </a:lnTo>
                    <a:lnTo>
                      <a:pt x="11348" y="6764"/>
                    </a:lnTo>
                    <a:cubicBezTo>
                      <a:pt x="11205" y="6764"/>
                      <a:pt x="11109" y="6871"/>
                      <a:pt x="11109" y="7002"/>
                    </a:cubicBezTo>
                    <a:cubicBezTo>
                      <a:pt x="11109" y="7145"/>
                      <a:pt x="11205" y="7240"/>
                      <a:pt x="11348" y="7240"/>
                    </a:cubicBezTo>
                    <a:lnTo>
                      <a:pt x="13979" y="7240"/>
                    </a:lnTo>
                    <a:lnTo>
                      <a:pt x="13979" y="7514"/>
                    </a:lnTo>
                    <a:lnTo>
                      <a:pt x="2537" y="7514"/>
                    </a:lnTo>
                    <a:lnTo>
                      <a:pt x="2537" y="7240"/>
                    </a:lnTo>
                    <a:lnTo>
                      <a:pt x="10336" y="7240"/>
                    </a:lnTo>
                    <a:cubicBezTo>
                      <a:pt x="10466" y="7240"/>
                      <a:pt x="10574" y="7145"/>
                      <a:pt x="10574" y="7002"/>
                    </a:cubicBezTo>
                    <a:cubicBezTo>
                      <a:pt x="10574" y="6871"/>
                      <a:pt x="10466" y="6764"/>
                      <a:pt x="10336" y="6764"/>
                    </a:cubicBezTo>
                    <a:lnTo>
                      <a:pt x="7014" y="6764"/>
                    </a:lnTo>
                    <a:lnTo>
                      <a:pt x="7014" y="1227"/>
                    </a:lnTo>
                    <a:close/>
                    <a:moveTo>
                      <a:pt x="14169" y="7990"/>
                    </a:moveTo>
                    <a:lnTo>
                      <a:pt x="14943" y="8287"/>
                    </a:lnTo>
                    <a:lnTo>
                      <a:pt x="1537" y="8287"/>
                    </a:lnTo>
                    <a:lnTo>
                      <a:pt x="2323" y="7990"/>
                    </a:lnTo>
                    <a:close/>
                    <a:moveTo>
                      <a:pt x="10240" y="8776"/>
                    </a:moveTo>
                    <a:lnTo>
                      <a:pt x="10014" y="9002"/>
                    </a:lnTo>
                    <a:lnTo>
                      <a:pt x="6526" y="9002"/>
                    </a:lnTo>
                    <a:lnTo>
                      <a:pt x="6299" y="8776"/>
                    </a:lnTo>
                    <a:close/>
                    <a:moveTo>
                      <a:pt x="16003" y="8776"/>
                    </a:moveTo>
                    <a:lnTo>
                      <a:pt x="16003" y="8823"/>
                    </a:lnTo>
                    <a:lnTo>
                      <a:pt x="16015" y="8823"/>
                    </a:lnTo>
                    <a:cubicBezTo>
                      <a:pt x="16015" y="9252"/>
                      <a:pt x="15658" y="9609"/>
                      <a:pt x="15229" y="9609"/>
                    </a:cubicBezTo>
                    <a:lnTo>
                      <a:pt x="1287" y="9609"/>
                    </a:lnTo>
                    <a:cubicBezTo>
                      <a:pt x="846" y="9609"/>
                      <a:pt x="489" y="9252"/>
                      <a:pt x="489" y="8823"/>
                    </a:cubicBezTo>
                    <a:lnTo>
                      <a:pt x="489" y="8776"/>
                    </a:lnTo>
                    <a:lnTo>
                      <a:pt x="5633" y="8776"/>
                    </a:lnTo>
                    <a:lnTo>
                      <a:pt x="6252" y="9407"/>
                    </a:lnTo>
                    <a:cubicBezTo>
                      <a:pt x="6299" y="9454"/>
                      <a:pt x="6359" y="9478"/>
                      <a:pt x="6418" y="9478"/>
                    </a:cubicBezTo>
                    <a:lnTo>
                      <a:pt x="10121" y="9478"/>
                    </a:lnTo>
                    <a:cubicBezTo>
                      <a:pt x="10181" y="9478"/>
                      <a:pt x="10240" y="9454"/>
                      <a:pt x="10288" y="9407"/>
                    </a:cubicBezTo>
                    <a:lnTo>
                      <a:pt x="10907" y="8776"/>
                    </a:lnTo>
                    <a:close/>
                    <a:moveTo>
                      <a:pt x="2811" y="1"/>
                    </a:moveTo>
                    <a:cubicBezTo>
                      <a:pt x="2382" y="1"/>
                      <a:pt x="2037" y="346"/>
                      <a:pt x="2037" y="775"/>
                    </a:cubicBezTo>
                    <a:lnTo>
                      <a:pt x="2037" y="3799"/>
                    </a:lnTo>
                    <a:cubicBezTo>
                      <a:pt x="2037" y="3930"/>
                      <a:pt x="2144" y="4037"/>
                      <a:pt x="2275" y="4037"/>
                    </a:cubicBezTo>
                    <a:cubicBezTo>
                      <a:pt x="2418" y="4037"/>
                      <a:pt x="2513" y="3930"/>
                      <a:pt x="2513" y="3799"/>
                    </a:cubicBezTo>
                    <a:lnTo>
                      <a:pt x="2513" y="1215"/>
                    </a:lnTo>
                    <a:lnTo>
                      <a:pt x="6526" y="1215"/>
                    </a:lnTo>
                    <a:lnTo>
                      <a:pt x="6526" y="6752"/>
                    </a:lnTo>
                    <a:lnTo>
                      <a:pt x="2513" y="6752"/>
                    </a:lnTo>
                    <a:lnTo>
                      <a:pt x="2513" y="4763"/>
                    </a:lnTo>
                    <a:cubicBezTo>
                      <a:pt x="2513" y="4632"/>
                      <a:pt x="2418" y="4525"/>
                      <a:pt x="2275" y="4525"/>
                    </a:cubicBezTo>
                    <a:cubicBezTo>
                      <a:pt x="2144" y="4525"/>
                      <a:pt x="2037" y="4632"/>
                      <a:pt x="2037" y="4763"/>
                    </a:cubicBezTo>
                    <a:lnTo>
                      <a:pt x="2037" y="7573"/>
                    </a:lnTo>
                    <a:lnTo>
                      <a:pt x="156" y="8299"/>
                    </a:lnTo>
                    <a:cubicBezTo>
                      <a:pt x="60" y="8335"/>
                      <a:pt x="1" y="8430"/>
                      <a:pt x="1" y="8526"/>
                    </a:cubicBezTo>
                    <a:lnTo>
                      <a:pt x="1" y="8811"/>
                    </a:lnTo>
                    <a:cubicBezTo>
                      <a:pt x="1" y="9502"/>
                      <a:pt x="572" y="10073"/>
                      <a:pt x="1263" y="10073"/>
                    </a:cubicBezTo>
                    <a:lnTo>
                      <a:pt x="15217" y="10073"/>
                    </a:lnTo>
                    <a:cubicBezTo>
                      <a:pt x="15908" y="10073"/>
                      <a:pt x="16479" y="9502"/>
                      <a:pt x="16479" y="8811"/>
                    </a:cubicBezTo>
                    <a:lnTo>
                      <a:pt x="16479" y="8526"/>
                    </a:lnTo>
                    <a:cubicBezTo>
                      <a:pt x="16491" y="8430"/>
                      <a:pt x="16432" y="8347"/>
                      <a:pt x="16348" y="8323"/>
                    </a:cubicBezTo>
                    <a:lnTo>
                      <a:pt x="14467" y="7585"/>
                    </a:lnTo>
                    <a:lnTo>
                      <a:pt x="14467" y="775"/>
                    </a:lnTo>
                    <a:cubicBezTo>
                      <a:pt x="14467" y="346"/>
                      <a:pt x="14122" y="1"/>
                      <a:pt x="13693" y="1"/>
                    </a:cubicBezTo>
                    <a:lnTo>
                      <a:pt x="11550" y="1"/>
                    </a:lnTo>
                    <a:cubicBezTo>
                      <a:pt x="11419" y="1"/>
                      <a:pt x="11312" y="108"/>
                      <a:pt x="11312" y="239"/>
                    </a:cubicBezTo>
                    <a:cubicBezTo>
                      <a:pt x="11312" y="370"/>
                      <a:pt x="11419" y="477"/>
                      <a:pt x="11550" y="477"/>
                    </a:cubicBezTo>
                    <a:lnTo>
                      <a:pt x="13693" y="477"/>
                    </a:lnTo>
                    <a:cubicBezTo>
                      <a:pt x="13848" y="477"/>
                      <a:pt x="13967" y="596"/>
                      <a:pt x="13979" y="739"/>
                    </a:cubicBezTo>
                    <a:lnTo>
                      <a:pt x="2537" y="739"/>
                    </a:lnTo>
                    <a:cubicBezTo>
                      <a:pt x="2549" y="596"/>
                      <a:pt x="2668" y="477"/>
                      <a:pt x="2811" y="477"/>
                    </a:cubicBezTo>
                    <a:lnTo>
                      <a:pt x="10586" y="477"/>
                    </a:lnTo>
                    <a:cubicBezTo>
                      <a:pt x="10717" y="477"/>
                      <a:pt x="10824" y="370"/>
                      <a:pt x="10824" y="239"/>
                    </a:cubicBezTo>
                    <a:cubicBezTo>
                      <a:pt x="10824" y="108"/>
                      <a:pt x="10717" y="1"/>
                      <a:pt x="1058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2422;p75">
                <a:extLst>
                  <a:ext uri="{FF2B5EF4-FFF2-40B4-BE49-F238E27FC236}">
                    <a16:creationId xmlns:a16="http://schemas.microsoft.com/office/drawing/2014/main" id="{74E511D9-2B60-E679-F617-7A7B7C334475}"/>
                  </a:ext>
                </a:extLst>
              </p:cNvPr>
              <p:cNvSpPr/>
              <p:nvPr/>
            </p:nvSpPr>
            <p:spPr>
              <a:xfrm>
                <a:off x="7110104" y="1604909"/>
                <a:ext cx="61782" cy="41697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1310" extrusionOk="0">
                    <a:moveTo>
                      <a:pt x="1441" y="488"/>
                    </a:moveTo>
                    <a:lnTo>
                      <a:pt x="1441" y="834"/>
                    </a:lnTo>
                    <a:lnTo>
                      <a:pt x="488" y="834"/>
                    </a:lnTo>
                    <a:lnTo>
                      <a:pt x="488" y="488"/>
                    </a:lnTo>
                    <a:close/>
                    <a:moveTo>
                      <a:pt x="238" y="0"/>
                    </a:moveTo>
                    <a:cubicBezTo>
                      <a:pt x="107" y="0"/>
                      <a:pt x="0" y="107"/>
                      <a:pt x="0" y="238"/>
                    </a:cubicBezTo>
                    <a:lnTo>
                      <a:pt x="0" y="1072"/>
                    </a:lnTo>
                    <a:cubicBezTo>
                      <a:pt x="0" y="1203"/>
                      <a:pt x="107" y="1310"/>
                      <a:pt x="238" y="1310"/>
                    </a:cubicBezTo>
                    <a:lnTo>
                      <a:pt x="1679" y="1310"/>
                    </a:lnTo>
                    <a:cubicBezTo>
                      <a:pt x="1822" y="1310"/>
                      <a:pt x="1917" y="1203"/>
                      <a:pt x="1917" y="1072"/>
                    </a:cubicBezTo>
                    <a:lnTo>
                      <a:pt x="1917" y="238"/>
                    </a:lnTo>
                    <a:cubicBezTo>
                      <a:pt x="1941" y="119"/>
                      <a:pt x="1822" y="0"/>
                      <a:pt x="167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2423;p75">
                <a:extLst>
                  <a:ext uri="{FF2B5EF4-FFF2-40B4-BE49-F238E27FC236}">
                    <a16:creationId xmlns:a16="http://schemas.microsoft.com/office/drawing/2014/main" id="{BF9344B4-0938-0CF0-E9A1-B86AAB300CFC}"/>
                  </a:ext>
                </a:extLst>
              </p:cNvPr>
              <p:cNvSpPr/>
              <p:nvPr/>
            </p:nvSpPr>
            <p:spPr>
              <a:xfrm>
                <a:off x="7110455" y="1655296"/>
                <a:ext cx="96700" cy="15183"/>
              </a:xfrm>
              <a:custGeom>
                <a:avLst/>
                <a:gdLst/>
                <a:ahLst/>
                <a:cxnLst/>
                <a:rect l="l" t="t" r="r" b="b"/>
                <a:pathLst>
                  <a:path w="3038" h="477" extrusionOk="0">
                    <a:moveTo>
                      <a:pt x="239" y="1"/>
                    </a:moveTo>
                    <a:cubicBezTo>
                      <a:pt x="108" y="1"/>
                      <a:pt x="1" y="96"/>
                      <a:pt x="1" y="239"/>
                    </a:cubicBezTo>
                    <a:cubicBezTo>
                      <a:pt x="1" y="370"/>
                      <a:pt x="108" y="477"/>
                      <a:pt x="239" y="477"/>
                    </a:cubicBezTo>
                    <a:lnTo>
                      <a:pt x="2799" y="477"/>
                    </a:lnTo>
                    <a:cubicBezTo>
                      <a:pt x="2942" y="477"/>
                      <a:pt x="3037" y="370"/>
                      <a:pt x="3037" y="239"/>
                    </a:cubicBezTo>
                    <a:cubicBezTo>
                      <a:pt x="3037" y="96"/>
                      <a:pt x="2942" y="1"/>
                      <a:pt x="279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2424;p75">
                <a:extLst>
                  <a:ext uri="{FF2B5EF4-FFF2-40B4-BE49-F238E27FC236}">
                    <a16:creationId xmlns:a16="http://schemas.microsoft.com/office/drawing/2014/main" id="{8BFAA9B0-41F0-0304-2FA6-6D22377ED24F}"/>
                  </a:ext>
                </a:extLst>
              </p:cNvPr>
              <p:cNvSpPr/>
              <p:nvPr/>
            </p:nvSpPr>
            <p:spPr>
              <a:xfrm>
                <a:off x="7146104" y="1676909"/>
                <a:ext cx="61050" cy="41729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311" extrusionOk="0">
                    <a:moveTo>
                      <a:pt x="1441" y="489"/>
                    </a:moveTo>
                    <a:lnTo>
                      <a:pt x="1441" y="834"/>
                    </a:lnTo>
                    <a:lnTo>
                      <a:pt x="488" y="834"/>
                    </a:lnTo>
                    <a:lnTo>
                      <a:pt x="488" y="489"/>
                    </a:lnTo>
                    <a:close/>
                    <a:moveTo>
                      <a:pt x="238" y="0"/>
                    </a:moveTo>
                    <a:cubicBezTo>
                      <a:pt x="107" y="0"/>
                      <a:pt x="0" y="108"/>
                      <a:pt x="0" y="239"/>
                    </a:cubicBezTo>
                    <a:lnTo>
                      <a:pt x="0" y="1072"/>
                    </a:lnTo>
                    <a:cubicBezTo>
                      <a:pt x="0" y="1203"/>
                      <a:pt x="107" y="1310"/>
                      <a:pt x="238" y="1310"/>
                    </a:cubicBezTo>
                    <a:lnTo>
                      <a:pt x="1679" y="1310"/>
                    </a:lnTo>
                    <a:cubicBezTo>
                      <a:pt x="1822" y="1310"/>
                      <a:pt x="1917" y="1203"/>
                      <a:pt x="1917" y="1072"/>
                    </a:cubicBezTo>
                    <a:lnTo>
                      <a:pt x="1917" y="239"/>
                    </a:lnTo>
                    <a:cubicBezTo>
                      <a:pt x="1917" y="108"/>
                      <a:pt x="1822" y="0"/>
                      <a:pt x="167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2425;p75">
                <a:extLst>
                  <a:ext uri="{FF2B5EF4-FFF2-40B4-BE49-F238E27FC236}">
                    <a16:creationId xmlns:a16="http://schemas.microsoft.com/office/drawing/2014/main" id="{143E25DE-6EDE-3A50-9777-94A1D3803689}"/>
                  </a:ext>
                </a:extLst>
              </p:cNvPr>
              <p:cNvSpPr/>
              <p:nvPr/>
            </p:nvSpPr>
            <p:spPr>
              <a:xfrm>
                <a:off x="7110455" y="1726563"/>
                <a:ext cx="96700" cy="15183"/>
              </a:xfrm>
              <a:custGeom>
                <a:avLst/>
                <a:gdLst/>
                <a:ahLst/>
                <a:cxnLst/>
                <a:rect l="l" t="t" r="r" b="b"/>
                <a:pathLst>
                  <a:path w="3038" h="477" extrusionOk="0">
                    <a:moveTo>
                      <a:pt x="239" y="0"/>
                    </a:moveTo>
                    <a:cubicBezTo>
                      <a:pt x="108" y="0"/>
                      <a:pt x="1" y="107"/>
                      <a:pt x="1" y="238"/>
                    </a:cubicBezTo>
                    <a:cubicBezTo>
                      <a:pt x="1" y="381"/>
                      <a:pt x="108" y="476"/>
                      <a:pt x="239" y="476"/>
                    </a:cubicBezTo>
                    <a:lnTo>
                      <a:pt x="2799" y="476"/>
                    </a:lnTo>
                    <a:cubicBezTo>
                      <a:pt x="2942" y="476"/>
                      <a:pt x="3037" y="381"/>
                      <a:pt x="3037" y="238"/>
                    </a:cubicBezTo>
                    <a:cubicBezTo>
                      <a:pt x="3037" y="107"/>
                      <a:pt x="2942" y="0"/>
                      <a:pt x="279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2426;p75">
                <a:extLst>
                  <a:ext uri="{FF2B5EF4-FFF2-40B4-BE49-F238E27FC236}">
                    <a16:creationId xmlns:a16="http://schemas.microsoft.com/office/drawing/2014/main" id="{DBF66EC5-2B73-6B6D-3938-B0C999E797B8}"/>
                  </a:ext>
                </a:extLst>
              </p:cNvPr>
              <p:cNvSpPr/>
              <p:nvPr/>
            </p:nvSpPr>
            <p:spPr>
              <a:xfrm>
                <a:off x="7262825" y="1636739"/>
                <a:ext cx="48541" cy="80371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2525" extrusionOk="0">
                    <a:moveTo>
                      <a:pt x="1268" y="0"/>
                    </a:moveTo>
                    <a:cubicBezTo>
                      <a:pt x="1206" y="0"/>
                      <a:pt x="1143" y="24"/>
                      <a:pt x="1096" y="72"/>
                    </a:cubicBezTo>
                    <a:lnTo>
                      <a:pt x="72" y="1096"/>
                    </a:lnTo>
                    <a:cubicBezTo>
                      <a:pt x="24" y="1143"/>
                      <a:pt x="0" y="1203"/>
                      <a:pt x="0" y="1262"/>
                    </a:cubicBezTo>
                    <a:cubicBezTo>
                      <a:pt x="0" y="1322"/>
                      <a:pt x="24" y="1381"/>
                      <a:pt x="72" y="1429"/>
                    </a:cubicBezTo>
                    <a:lnTo>
                      <a:pt x="1096" y="2453"/>
                    </a:lnTo>
                    <a:cubicBezTo>
                      <a:pt x="1143" y="2501"/>
                      <a:pt x="1203" y="2524"/>
                      <a:pt x="1262" y="2524"/>
                    </a:cubicBezTo>
                    <a:cubicBezTo>
                      <a:pt x="1322" y="2524"/>
                      <a:pt x="1381" y="2501"/>
                      <a:pt x="1429" y="2453"/>
                    </a:cubicBezTo>
                    <a:cubicBezTo>
                      <a:pt x="1524" y="2370"/>
                      <a:pt x="1524" y="2215"/>
                      <a:pt x="1441" y="2108"/>
                    </a:cubicBezTo>
                    <a:lnTo>
                      <a:pt x="596" y="1262"/>
                    </a:lnTo>
                    <a:lnTo>
                      <a:pt x="1441" y="417"/>
                    </a:lnTo>
                    <a:cubicBezTo>
                      <a:pt x="1524" y="322"/>
                      <a:pt x="1524" y="167"/>
                      <a:pt x="1441" y="72"/>
                    </a:cubicBezTo>
                    <a:cubicBezTo>
                      <a:pt x="1393" y="24"/>
                      <a:pt x="1331" y="0"/>
                      <a:pt x="126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2427;p75">
                <a:extLst>
                  <a:ext uri="{FF2B5EF4-FFF2-40B4-BE49-F238E27FC236}">
                    <a16:creationId xmlns:a16="http://schemas.microsoft.com/office/drawing/2014/main" id="{452BF0ED-0853-6807-92ED-5F4D323B7230}"/>
                  </a:ext>
                </a:extLst>
              </p:cNvPr>
              <p:cNvSpPr/>
              <p:nvPr/>
            </p:nvSpPr>
            <p:spPr>
              <a:xfrm>
                <a:off x="7380691" y="1636357"/>
                <a:ext cx="48891" cy="80371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2525" extrusionOk="0">
                    <a:moveTo>
                      <a:pt x="261" y="0"/>
                    </a:moveTo>
                    <a:cubicBezTo>
                      <a:pt x="197" y="0"/>
                      <a:pt x="131" y="24"/>
                      <a:pt x="83" y="72"/>
                    </a:cubicBezTo>
                    <a:cubicBezTo>
                      <a:pt x="0" y="155"/>
                      <a:pt x="0" y="322"/>
                      <a:pt x="83" y="417"/>
                    </a:cubicBezTo>
                    <a:lnTo>
                      <a:pt x="941" y="1262"/>
                    </a:lnTo>
                    <a:lnTo>
                      <a:pt x="83" y="2108"/>
                    </a:lnTo>
                    <a:cubicBezTo>
                      <a:pt x="0" y="2203"/>
                      <a:pt x="0" y="2358"/>
                      <a:pt x="83" y="2453"/>
                    </a:cubicBezTo>
                    <a:cubicBezTo>
                      <a:pt x="131" y="2501"/>
                      <a:pt x="191" y="2525"/>
                      <a:pt x="250" y="2525"/>
                    </a:cubicBezTo>
                    <a:cubicBezTo>
                      <a:pt x="310" y="2525"/>
                      <a:pt x="369" y="2501"/>
                      <a:pt x="417" y="2453"/>
                    </a:cubicBezTo>
                    <a:lnTo>
                      <a:pt x="1441" y="1429"/>
                    </a:lnTo>
                    <a:cubicBezTo>
                      <a:pt x="1488" y="1382"/>
                      <a:pt x="1512" y="1322"/>
                      <a:pt x="1512" y="1262"/>
                    </a:cubicBezTo>
                    <a:cubicBezTo>
                      <a:pt x="1536" y="1203"/>
                      <a:pt x="1500" y="1143"/>
                      <a:pt x="1453" y="1096"/>
                    </a:cubicBezTo>
                    <a:lnTo>
                      <a:pt x="429" y="72"/>
                    </a:lnTo>
                    <a:cubicBezTo>
                      <a:pt x="387" y="24"/>
                      <a:pt x="325" y="0"/>
                      <a:pt x="26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2428;p75">
                <a:extLst>
                  <a:ext uri="{FF2B5EF4-FFF2-40B4-BE49-F238E27FC236}">
                    <a16:creationId xmlns:a16="http://schemas.microsoft.com/office/drawing/2014/main" id="{DF72871E-4A3C-9CE8-CC00-430495E58670}"/>
                  </a:ext>
                </a:extLst>
              </p:cNvPr>
              <p:cNvSpPr/>
              <p:nvPr/>
            </p:nvSpPr>
            <p:spPr>
              <a:xfrm>
                <a:off x="7321933" y="1626744"/>
                <a:ext cx="48923" cy="99851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3137" extrusionOk="0">
                    <a:moveTo>
                      <a:pt x="1249" y="0"/>
                    </a:moveTo>
                    <a:cubicBezTo>
                      <a:pt x="1154" y="0"/>
                      <a:pt x="1061" y="59"/>
                      <a:pt x="1025" y="160"/>
                    </a:cubicBezTo>
                    <a:lnTo>
                      <a:pt x="48" y="2815"/>
                    </a:lnTo>
                    <a:cubicBezTo>
                      <a:pt x="1" y="2934"/>
                      <a:pt x="60" y="3077"/>
                      <a:pt x="191" y="3124"/>
                    </a:cubicBezTo>
                    <a:cubicBezTo>
                      <a:pt x="227" y="3136"/>
                      <a:pt x="251" y="3136"/>
                      <a:pt x="286" y="3136"/>
                    </a:cubicBezTo>
                    <a:cubicBezTo>
                      <a:pt x="382" y="3136"/>
                      <a:pt x="477" y="3077"/>
                      <a:pt x="501" y="2981"/>
                    </a:cubicBezTo>
                    <a:lnTo>
                      <a:pt x="1489" y="326"/>
                    </a:lnTo>
                    <a:cubicBezTo>
                      <a:pt x="1537" y="207"/>
                      <a:pt x="1477" y="64"/>
                      <a:pt x="1334" y="17"/>
                    </a:cubicBezTo>
                    <a:cubicBezTo>
                      <a:pt x="1307" y="6"/>
                      <a:pt x="1278" y="0"/>
                      <a:pt x="12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68D86D2-0985-5564-3D85-DF4DDD8E90B5}"/>
              </a:ext>
            </a:extLst>
          </p:cNvPr>
          <p:cNvGrpSpPr/>
          <p:nvPr/>
        </p:nvGrpSpPr>
        <p:grpSpPr>
          <a:xfrm>
            <a:off x="6057481" y="1117340"/>
            <a:ext cx="2633969" cy="3477836"/>
            <a:chOff x="6057481" y="1117340"/>
            <a:chExt cx="2633969" cy="3477836"/>
          </a:xfrm>
        </p:grpSpPr>
        <p:sp>
          <p:nvSpPr>
            <p:cNvPr id="37" name="Google Shape;72;p16">
              <a:extLst>
                <a:ext uri="{FF2B5EF4-FFF2-40B4-BE49-F238E27FC236}">
                  <a16:creationId xmlns:a16="http://schemas.microsoft.com/office/drawing/2014/main" id="{E7710732-FE43-27A1-1516-A39E97EA25E9}"/>
                </a:ext>
              </a:extLst>
            </p:cNvPr>
            <p:cNvSpPr/>
            <p:nvPr/>
          </p:nvSpPr>
          <p:spPr>
            <a:xfrm>
              <a:off x="6057481" y="1423937"/>
              <a:ext cx="2633969" cy="3171239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endParaRPr>
            </a:p>
          </p:txBody>
        </p:sp>
        <p:sp>
          <p:nvSpPr>
            <p:cNvPr id="38" name="Google Shape;83;p16">
              <a:extLst>
                <a:ext uri="{FF2B5EF4-FFF2-40B4-BE49-F238E27FC236}">
                  <a16:creationId xmlns:a16="http://schemas.microsoft.com/office/drawing/2014/main" id="{4D104B22-FBB6-1D03-93A0-676D8FCEAE42}"/>
                </a:ext>
              </a:extLst>
            </p:cNvPr>
            <p:cNvSpPr txBox="1"/>
            <p:nvPr/>
          </p:nvSpPr>
          <p:spPr>
            <a:xfrm>
              <a:off x="6106907" y="2098143"/>
              <a:ext cx="2246875" cy="21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dirty="0">
                  <a:solidFill>
                    <a:schemeClr val="bg1"/>
                  </a:solidFill>
                  <a:latin typeface="MuktaMahee Regular" pitchFamily="2" charset="77"/>
                  <a:ea typeface="Montserrat Medium"/>
                  <a:cs typeface="MuktaMahee Regular" pitchFamily="2" charset="77"/>
                  <a:sym typeface="Montserrat Medium"/>
                </a:rPr>
                <a:t>Stakeholder Communication</a:t>
              </a:r>
              <a:endParaRPr sz="13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endParaRPr>
            </a:p>
          </p:txBody>
        </p:sp>
        <p:sp>
          <p:nvSpPr>
            <p:cNvPr id="39" name="Google Shape;84;p16">
              <a:extLst>
                <a:ext uri="{FF2B5EF4-FFF2-40B4-BE49-F238E27FC236}">
                  <a16:creationId xmlns:a16="http://schemas.microsoft.com/office/drawing/2014/main" id="{2F1B542C-2BA3-2A3A-8525-D23ABF3C538B}"/>
                </a:ext>
              </a:extLst>
            </p:cNvPr>
            <p:cNvSpPr txBox="1"/>
            <p:nvPr/>
          </p:nvSpPr>
          <p:spPr>
            <a:xfrm>
              <a:off x="6106370" y="2411879"/>
              <a:ext cx="2397311" cy="21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dirty="0">
                  <a:solidFill>
                    <a:schemeClr val="bg1"/>
                  </a:solidFill>
                  <a:latin typeface="MuktaMahee Regular" pitchFamily="2" charset="77"/>
                  <a:ea typeface="Montserrat Medium"/>
                  <a:cs typeface="MuktaMahee Regular" pitchFamily="2" charset="77"/>
                  <a:sym typeface="Montserrat Medium"/>
                </a:rPr>
                <a:t>Interpersonal Communication</a:t>
              </a:r>
              <a:endParaRPr sz="13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endParaRPr>
            </a:p>
          </p:txBody>
        </p:sp>
        <p:sp>
          <p:nvSpPr>
            <p:cNvPr id="40" name="Google Shape;85;p16">
              <a:extLst>
                <a:ext uri="{FF2B5EF4-FFF2-40B4-BE49-F238E27FC236}">
                  <a16:creationId xmlns:a16="http://schemas.microsoft.com/office/drawing/2014/main" id="{2E87BB07-7A9C-3346-883D-41A9534E5D23}"/>
                </a:ext>
              </a:extLst>
            </p:cNvPr>
            <p:cNvSpPr txBox="1"/>
            <p:nvPr/>
          </p:nvSpPr>
          <p:spPr>
            <a:xfrm>
              <a:off x="6106370" y="2725615"/>
              <a:ext cx="2246875" cy="21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dirty="0">
                  <a:solidFill>
                    <a:schemeClr val="bg1"/>
                  </a:solidFill>
                  <a:latin typeface="MuktaMahee Regular" pitchFamily="2" charset="77"/>
                  <a:ea typeface="Montserrat Medium"/>
                  <a:cs typeface="MuktaMahee Regular" pitchFamily="2" charset="77"/>
                  <a:sym typeface="Montserrat Medium"/>
                </a:rPr>
                <a:t>Writing</a:t>
              </a:r>
              <a:endParaRPr sz="13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endParaRPr>
            </a:p>
          </p:txBody>
        </p:sp>
        <p:sp>
          <p:nvSpPr>
            <p:cNvPr id="41" name="Google Shape;86;p16">
              <a:extLst>
                <a:ext uri="{FF2B5EF4-FFF2-40B4-BE49-F238E27FC236}">
                  <a16:creationId xmlns:a16="http://schemas.microsoft.com/office/drawing/2014/main" id="{7BD90212-BF45-EF30-5498-D1A284EF2D25}"/>
                </a:ext>
              </a:extLst>
            </p:cNvPr>
            <p:cNvSpPr txBox="1"/>
            <p:nvPr/>
          </p:nvSpPr>
          <p:spPr>
            <a:xfrm>
              <a:off x="6106370" y="3039351"/>
              <a:ext cx="2246875" cy="21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dirty="0">
                  <a:solidFill>
                    <a:schemeClr val="bg1"/>
                  </a:solidFill>
                  <a:latin typeface="MuktaMahee Regular" pitchFamily="2" charset="77"/>
                  <a:ea typeface="Montserrat Medium"/>
                  <a:cs typeface="MuktaMahee Regular" pitchFamily="2" charset="77"/>
                  <a:sym typeface="Montserrat Medium"/>
                </a:rPr>
                <a:t>Conflict Resolution</a:t>
              </a:r>
              <a:endParaRPr sz="13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endParaRPr>
            </a:p>
          </p:txBody>
        </p:sp>
        <p:sp>
          <p:nvSpPr>
            <p:cNvPr id="42" name="Google Shape;87;p16">
              <a:extLst>
                <a:ext uri="{FF2B5EF4-FFF2-40B4-BE49-F238E27FC236}">
                  <a16:creationId xmlns:a16="http://schemas.microsoft.com/office/drawing/2014/main" id="{E1E8E6E9-AE98-F9FF-6010-27D321025804}"/>
                </a:ext>
              </a:extLst>
            </p:cNvPr>
            <p:cNvSpPr txBox="1"/>
            <p:nvPr/>
          </p:nvSpPr>
          <p:spPr>
            <a:xfrm>
              <a:off x="6106370" y="3353087"/>
              <a:ext cx="2246875" cy="21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dirty="0">
                  <a:solidFill>
                    <a:schemeClr val="bg1"/>
                  </a:solidFill>
                  <a:latin typeface="MuktaMahee Regular" pitchFamily="2" charset="77"/>
                  <a:ea typeface="Montserrat Medium"/>
                  <a:cs typeface="MuktaMahee Regular" pitchFamily="2" charset="77"/>
                  <a:sym typeface="Montserrat Medium"/>
                </a:rPr>
                <a:t>Critical Thinking</a:t>
              </a:r>
              <a:endParaRPr sz="13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endParaRPr>
            </a:p>
          </p:txBody>
        </p:sp>
        <p:sp>
          <p:nvSpPr>
            <p:cNvPr id="43" name="Google Shape;88;p16">
              <a:extLst>
                <a:ext uri="{FF2B5EF4-FFF2-40B4-BE49-F238E27FC236}">
                  <a16:creationId xmlns:a16="http://schemas.microsoft.com/office/drawing/2014/main" id="{6F4CEF27-26B7-8E50-1BC2-D475781BF5E8}"/>
                </a:ext>
              </a:extLst>
            </p:cNvPr>
            <p:cNvSpPr txBox="1"/>
            <p:nvPr/>
          </p:nvSpPr>
          <p:spPr>
            <a:xfrm>
              <a:off x="6106370" y="3666823"/>
              <a:ext cx="2246875" cy="21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dirty="0">
                  <a:solidFill>
                    <a:schemeClr val="bg1"/>
                  </a:solidFill>
                  <a:latin typeface="MuktaMahee Regular" pitchFamily="2" charset="77"/>
                  <a:ea typeface="Montserrat Medium"/>
                  <a:cs typeface="MuktaMahee Regular" pitchFamily="2" charset="77"/>
                  <a:sym typeface="Montserrat Medium"/>
                </a:rPr>
                <a:t>Empathy</a:t>
              </a:r>
              <a:endParaRPr sz="13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endParaRPr>
            </a:p>
          </p:txBody>
        </p:sp>
        <p:sp>
          <p:nvSpPr>
            <p:cNvPr id="44" name="Google Shape;88;p16">
              <a:extLst>
                <a:ext uri="{FF2B5EF4-FFF2-40B4-BE49-F238E27FC236}">
                  <a16:creationId xmlns:a16="http://schemas.microsoft.com/office/drawing/2014/main" id="{050EC805-4C2D-0BFE-A2E5-B1B61660DAC7}"/>
                </a:ext>
              </a:extLst>
            </p:cNvPr>
            <p:cNvSpPr txBox="1"/>
            <p:nvPr/>
          </p:nvSpPr>
          <p:spPr>
            <a:xfrm>
              <a:off x="6111529" y="3980559"/>
              <a:ext cx="2246875" cy="21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dirty="0">
                  <a:solidFill>
                    <a:schemeClr val="bg1"/>
                  </a:solidFill>
                  <a:latin typeface="MuktaMahee Regular" pitchFamily="2" charset="77"/>
                  <a:ea typeface="Montserrat Medium"/>
                  <a:cs typeface="MuktaMahee Regular" pitchFamily="2" charset="77"/>
                  <a:sym typeface="Montserrat Medium"/>
                </a:rPr>
                <a:t>Leadership</a:t>
              </a:r>
              <a:endParaRPr sz="13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endParaRPr>
            </a:p>
          </p:txBody>
        </p:sp>
        <p:sp>
          <p:nvSpPr>
            <p:cNvPr id="53" name="Google Shape;106;p16">
              <a:extLst>
                <a:ext uri="{FF2B5EF4-FFF2-40B4-BE49-F238E27FC236}">
                  <a16:creationId xmlns:a16="http://schemas.microsoft.com/office/drawing/2014/main" id="{2F9642B2-75DD-EB0B-AC97-6B5B10EDFA77}"/>
                </a:ext>
              </a:extLst>
            </p:cNvPr>
            <p:cNvSpPr txBox="1"/>
            <p:nvPr/>
          </p:nvSpPr>
          <p:spPr>
            <a:xfrm>
              <a:off x="6057481" y="1709971"/>
              <a:ext cx="2446200" cy="38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dirty="0">
                  <a:solidFill>
                    <a:schemeClr val="bg1"/>
                  </a:solidFill>
                  <a:latin typeface="MuktaMahee Regular" pitchFamily="2" charset="77"/>
                  <a:ea typeface="Montserrat SemiBold"/>
                  <a:cs typeface="MuktaMahee Regular" pitchFamily="2" charset="77"/>
                  <a:sym typeface="Montserrat SemiBold"/>
                </a:rPr>
                <a:t>3.3 Soft Skills</a:t>
              </a:r>
              <a:endParaRPr sz="1900" dirty="0">
                <a:solidFill>
                  <a:schemeClr val="bg1"/>
                </a:solidFill>
                <a:latin typeface="MuktaMahee Regular" pitchFamily="2" charset="77"/>
                <a:ea typeface="Montserrat SemiBold"/>
                <a:cs typeface="MuktaMahee Regular" pitchFamily="2" charset="77"/>
                <a:sym typeface="Montserrat SemiBold"/>
              </a:endParaRPr>
            </a:p>
          </p:txBody>
        </p:sp>
        <p:sp>
          <p:nvSpPr>
            <p:cNvPr id="55" name="Google Shape;88;p16">
              <a:extLst>
                <a:ext uri="{FF2B5EF4-FFF2-40B4-BE49-F238E27FC236}">
                  <a16:creationId xmlns:a16="http://schemas.microsoft.com/office/drawing/2014/main" id="{AF510C4B-4A2C-33CF-CFD0-8B68847E2AA8}"/>
                </a:ext>
              </a:extLst>
            </p:cNvPr>
            <p:cNvSpPr txBox="1"/>
            <p:nvPr/>
          </p:nvSpPr>
          <p:spPr>
            <a:xfrm>
              <a:off x="6106370" y="4294296"/>
              <a:ext cx="2246875" cy="21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dirty="0">
                  <a:solidFill>
                    <a:schemeClr val="bg1"/>
                  </a:solidFill>
                  <a:latin typeface="MuktaMahee Regular" pitchFamily="2" charset="77"/>
                  <a:ea typeface="Montserrat Medium"/>
                  <a:cs typeface="MuktaMahee Regular" pitchFamily="2" charset="77"/>
                  <a:sym typeface="Montserrat Medium"/>
                </a:rPr>
                <a:t>Time Management</a:t>
              </a:r>
              <a:endParaRPr sz="13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C3F2D4B-C962-5057-A619-355E83929DD8}"/>
                </a:ext>
              </a:extLst>
            </p:cNvPr>
            <p:cNvGrpSpPr/>
            <p:nvPr/>
          </p:nvGrpSpPr>
          <p:grpSpPr>
            <a:xfrm>
              <a:off x="6331747" y="1117340"/>
              <a:ext cx="480600" cy="480600"/>
              <a:chOff x="6254045" y="1203352"/>
              <a:chExt cx="480600" cy="480600"/>
            </a:xfrm>
          </p:grpSpPr>
          <p:sp>
            <p:nvSpPr>
              <p:cNvPr id="164" name="Google Shape;119;p16">
                <a:extLst>
                  <a:ext uri="{FF2B5EF4-FFF2-40B4-BE49-F238E27FC236}">
                    <a16:creationId xmlns:a16="http://schemas.microsoft.com/office/drawing/2014/main" id="{CE589336-DBA1-47CF-CC7E-BCD10946CB38}"/>
                  </a:ext>
                </a:extLst>
              </p:cNvPr>
              <p:cNvSpPr/>
              <p:nvPr/>
            </p:nvSpPr>
            <p:spPr>
              <a:xfrm>
                <a:off x="6254045" y="1203352"/>
                <a:ext cx="480600" cy="480600"/>
              </a:xfrm>
              <a:prstGeom prst="ellipse">
                <a:avLst/>
              </a:prstGeom>
              <a:solidFill>
                <a:schemeClr val="accent2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MuktaMahee Regular" pitchFamily="2" charset="77"/>
                  <a:ea typeface="Montserrat Medium"/>
                  <a:cs typeface="MuktaMahee Regular" pitchFamily="2" charset="77"/>
                  <a:sym typeface="Montserrat Medium"/>
                </a:endParaRPr>
              </a:p>
            </p:txBody>
          </p:sp>
          <p:grpSp>
            <p:nvGrpSpPr>
              <p:cNvPr id="177" name="Google Shape;12408;p75">
                <a:extLst>
                  <a:ext uri="{FF2B5EF4-FFF2-40B4-BE49-F238E27FC236}">
                    <a16:creationId xmlns:a16="http://schemas.microsoft.com/office/drawing/2014/main" id="{0A26BE5C-CF17-0FF0-516D-62FD6D382B0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336687" y="1329152"/>
                <a:ext cx="320040" cy="278473"/>
                <a:chOff x="3716358" y="1544655"/>
                <a:chExt cx="361971" cy="314958"/>
              </a:xfrm>
              <a:solidFill>
                <a:schemeClr val="bg1"/>
              </a:solidFill>
            </p:grpSpPr>
            <p:sp>
              <p:nvSpPr>
                <p:cNvPr id="178" name="Google Shape;12409;p75">
                  <a:extLst>
                    <a:ext uri="{FF2B5EF4-FFF2-40B4-BE49-F238E27FC236}">
                      <a16:creationId xmlns:a16="http://schemas.microsoft.com/office/drawing/2014/main" id="{DD942C1A-AA97-3833-FD29-D7D41E94D51D}"/>
                    </a:ext>
                  </a:extLst>
                </p:cNvPr>
                <p:cNvSpPr/>
                <p:nvPr/>
              </p:nvSpPr>
              <p:spPr>
                <a:xfrm>
                  <a:off x="3767509" y="1646957"/>
                  <a:ext cx="231213" cy="10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4" h="335" extrusionOk="0">
                      <a:moveTo>
                        <a:pt x="168" y="1"/>
                      </a:moveTo>
                      <a:cubicBezTo>
                        <a:pt x="72" y="1"/>
                        <a:pt x="1" y="72"/>
                        <a:pt x="1" y="167"/>
                      </a:cubicBezTo>
                      <a:cubicBezTo>
                        <a:pt x="1" y="263"/>
                        <a:pt x="72" y="334"/>
                        <a:pt x="168" y="334"/>
                      </a:cubicBezTo>
                      <a:lnTo>
                        <a:pt x="7097" y="334"/>
                      </a:lnTo>
                      <a:cubicBezTo>
                        <a:pt x="7192" y="334"/>
                        <a:pt x="7264" y="263"/>
                        <a:pt x="7264" y="167"/>
                      </a:cubicBezTo>
                      <a:cubicBezTo>
                        <a:pt x="7264" y="72"/>
                        <a:pt x="7192" y="1"/>
                        <a:pt x="709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2410;p75">
                  <a:extLst>
                    <a:ext uri="{FF2B5EF4-FFF2-40B4-BE49-F238E27FC236}">
                      <a16:creationId xmlns:a16="http://schemas.microsoft.com/office/drawing/2014/main" id="{D5B28F29-123C-9060-E7A1-A9ECD79C6522}"/>
                    </a:ext>
                  </a:extLst>
                </p:cNvPr>
                <p:cNvSpPr/>
                <p:nvPr/>
              </p:nvSpPr>
              <p:spPr>
                <a:xfrm>
                  <a:off x="3767509" y="1618532"/>
                  <a:ext cx="152020" cy="10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6" h="335" extrusionOk="0">
                      <a:moveTo>
                        <a:pt x="168" y="1"/>
                      </a:moveTo>
                      <a:cubicBezTo>
                        <a:pt x="72" y="1"/>
                        <a:pt x="1" y="72"/>
                        <a:pt x="1" y="168"/>
                      </a:cubicBezTo>
                      <a:cubicBezTo>
                        <a:pt x="1" y="263"/>
                        <a:pt x="72" y="334"/>
                        <a:pt x="168" y="334"/>
                      </a:cubicBezTo>
                      <a:lnTo>
                        <a:pt x="4621" y="334"/>
                      </a:lnTo>
                      <a:cubicBezTo>
                        <a:pt x="4704" y="334"/>
                        <a:pt x="4775" y="263"/>
                        <a:pt x="4775" y="168"/>
                      </a:cubicBezTo>
                      <a:cubicBezTo>
                        <a:pt x="4775" y="72"/>
                        <a:pt x="4704" y="1"/>
                        <a:pt x="462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2411;p75">
                  <a:extLst>
                    <a:ext uri="{FF2B5EF4-FFF2-40B4-BE49-F238E27FC236}">
                      <a16:creationId xmlns:a16="http://schemas.microsoft.com/office/drawing/2014/main" id="{F2B277FA-727C-66F5-B7D5-1085CC5D11C5}"/>
                    </a:ext>
                  </a:extLst>
                </p:cNvPr>
                <p:cNvSpPr/>
                <p:nvPr/>
              </p:nvSpPr>
              <p:spPr>
                <a:xfrm>
                  <a:off x="3931624" y="1618532"/>
                  <a:ext cx="67098" cy="10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8" h="335" extrusionOk="0">
                      <a:moveTo>
                        <a:pt x="155" y="1"/>
                      </a:moveTo>
                      <a:cubicBezTo>
                        <a:pt x="72" y="1"/>
                        <a:pt x="0" y="72"/>
                        <a:pt x="0" y="168"/>
                      </a:cubicBezTo>
                      <a:cubicBezTo>
                        <a:pt x="0" y="263"/>
                        <a:pt x="72" y="334"/>
                        <a:pt x="155" y="334"/>
                      </a:cubicBezTo>
                      <a:lnTo>
                        <a:pt x="1941" y="334"/>
                      </a:lnTo>
                      <a:cubicBezTo>
                        <a:pt x="2036" y="334"/>
                        <a:pt x="2108" y="263"/>
                        <a:pt x="2108" y="168"/>
                      </a:cubicBezTo>
                      <a:cubicBezTo>
                        <a:pt x="2108" y="72"/>
                        <a:pt x="2036" y="1"/>
                        <a:pt x="194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2412;p75">
                  <a:extLst>
                    <a:ext uri="{FF2B5EF4-FFF2-40B4-BE49-F238E27FC236}">
                      <a16:creationId xmlns:a16="http://schemas.microsoft.com/office/drawing/2014/main" id="{CB6F8183-FAAA-0386-6D93-423DF7D74EE5}"/>
                    </a:ext>
                  </a:extLst>
                </p:cNvPr>
                <p:cNvSpPr/>
                <p:nvPr/>
              </p:nvSpPr>
              <p:spPr>
                <a:xfrm>
                  <a:off x="3767509" y="1590108"/>
                  <a:ext cx="39087" cy="10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8" h="335" extrusionOk="0">
                      <a:moveTo>
                        <a:pt x="168" y="1"/>
                      </a:moveTo>
                      <a:cubicBezTo>
                        <a:pt x="72" y="1"/>
                        <a:pt x="1" y="72"/>
                        <a:pt x="1" y="168"/>
                      </a:cubicBezTo>
                      <a:cubicBezTo>
                        <a:pt x="1" y="263"/>
                        <a:pt x="72" y="334"/>
                        <a:pt x="168" y="334"/>
                      </a:cubicBezTo>
                      <a:lnTo>
                        <a:pt x="1061" y="334"/>
                      </a:lnTo>
                      <a:cubicBezTo>
                        <a:pt x="1144" y="334"/>
                        <a:pt x="1227" y="263"/>
                        <a:pt x="1227" y="168"/>
                      </a:cubicBezTo>
                      <a:cubicBezTo>
                        <a:pt x="1227" y="72"/>
                        <a:pt x="1144" y="1"/>
                        <a:pt x="106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12413;p75">
                  <a:extLst>
                    <a:ext uri="{FF2B5EF4-FFF2-40B4-BE49-F238E27FC236}">
                      <a16:creationId xmlns:a16="http://schemas.microsoft.com/office/drawing/2014/main" id="{922344FE-D723-40B1-E4C2-29B7EA268CB7}"/>
                    </a:ext>
                  </a:extLst>
                </p:cNvPr>
                <p:cNvSpPr/>
                <p:nvPr/>
              </p:nvSpPr>
              <p:spPr>
                <a:xfrm>
                  <a:off x="3818309" y="1590108"/>
                  <a:ext cx="180412" cy="10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8" h="335" extrusionOk="0">
                      <a:moveTo>
                        <a:pt x="167" y="1"/>
                      </a:moveTo>
                      <a:cubicBezTo>
                        <a:pt x="72" y="1"/>
                        <a:pt x="0" y="72"/>
                        <a:pt x="0" y="168"/>
                      </a:cubicBezTo>
                      <a:cubicBezTo>
                        <a:pt x="0" y="263"/>
                        <a:pt x="72" y="334"/>
                        <a:pt x="167" y="334"/>
                      </a:cubicBezTo>
                      <a:lnTo>
                        <a:pt x="5501" y="334"/>
                      </a:lnTo>
                      <a:cubicBezTo>
                        <a:pt x="5596" y="334"/>
                        <a:pt x="5668" y="263"/>
                        <a:pt x="5668" y="168"/>
                      </a:cubicBezTo>
                      <a:cubicBezTo>
                        <a:pt x="5668" y="72"/>
                        <a:pt x="5596" y="1"/>
                        <a:pt x="550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83" name="Google Shape;12414;p75">
                  <a:extLst>
                    <a:ext uri="{FF2B5EF4-FFF2-40B4-BE49-F238E27FC236}">
                      <a16:creationId xmlns:a16="http://schemas.microsoft.com/office/drawing/2014/main" id="{B467ABEC-0267-99A0-5866-744528355179}"/>
                    </a:ext>
                  </a:extLst>
                </p:cNvPr>
                <p:cNvGrpSpPr/>
                <p:nvPr/>
              </p:nvGrpSpPr>
              <p:grpSpPr>
                <a:xfrm>
                  <a:off x="3716358" y="1544655"/>
                  <a:ext cx="361971" cy="314958"/>
                  <a:chOff x="3716358" y="1544655"/>
                  <a:chExt cx="361971" cy="314958"/>
                </a:xfrm>
                <a:grpFill/>
              </p:grpSpPr>
              <p:sp>
                <p:nvSpPr>
                  <p:cNvPr id="184" name="Google Shape;12415;p75">
                    <a:extLst>
                      <a:ext uri="{FF2B5EF4-FFF2-40B4-BE49-F238E27FC236}">
                        <a16:creationId xmlns:a16="http://schemas.microsoft.com/office/drawing/2014/main" id="{A330EAB9-9317-464B-C1D8-ED0354D53C4F}"/>
                      </a:ext>
                    </a:extLst>
                  </p:cNvPr>
                  <p:cNvSpPr/>
                  <p:nvPr/>
                </p:nvSpPr>
                <p:spPr>
                  <a:xfrm>
                    <a:off x="3767509" y="1675381"/>
                    <a:ext cx="84540" cy="10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56" h="335" extrusionOk="0">
                        <a:moveTo>
                          <a:pt x="168" y="1"/>
                        </a:moveTo>
                        <a:cubicBezTo>
                          <a:pt x="72" y="1"/>
                          <a:pt x="1" y="72"/>
                          <a:pt x="1" y="167"/>
                        </a:cubicBezTo>
                        <a:cubicBezTo>
                          <a:pt x="1" y="263"/>
                          <a:pt x="72" y="334"/>
                          <a:pt x="168" y="334"/>
                        </a:cubicBezTo>
                        <a:lnTo>
                          <a:pt x="2477" y="334"/>
                        </a:lnTo>
                        <a:cubicBezTo>
                          <a:pt x="2561" y="334"/>
                          <a:pt x="2632" y="263"/>
                          <a:pt x="2632" y="167"/>
                        </a:cubicBezTo>
                        <a:cubicBezTo>
                          <a:pt x="2656" y="72"/>
                          <a:pt x="2573" y="1"/>
                          <a:pt x="2477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" name="Google Shape;12416;p75">
                    <a:extLst>
                      <a:ext uri="{FF2B5EF4-FFF2-40B4-BE49-F238E27FC236}">
                        <a16:creationId xmlns:a16="http://schemas.microsoft.com/office/drawing/2014/main" id="{DECFFDCD-6892-93D2-E0AE-475C715C5B53}"/>
                      </a:ext>
                    </a:extLst>
                  </p:cNvPr>
                  <p:cNvSpPr/>
                  <p:nvPr/>
                </p:nvSpPr>
                <p:spPr>
                  <a:xfrm>
                    <a:off x="3875158" y="1675381"/>
                    <a:ext cx="123564" cy="10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2" h="335" extrusionOk="0">
                        <a:moveTo>
                          <a:pt x="167" y="1"/>
                        </a:moveTo>
                        <a:cubicBezTo>
                          <a:pt x="72" y="1"/>
                          <a:pt x="0" y="72"/>
                          <a:pt x="0" y="167"/>
                        </a:cubicBezTo>
                        <a:cubicBezTo>
                          <a:pt x="0" y="263"/>
                          <a:pt x="72" y="334"/>
                          <a:pt x="167" y="334"/>
                        </a:cubicBezTo>
                        <a:lnTo>
                          <a:pt x="3715" y="334"/>
                        </a:lnTo>
                        <a:cubicBezTo>
                          <a:pt x="3810" y="334"/>
                          <a:pt x="3882" y="263"/>
                          <a:pt x="3882" y="167"/>
                        </a:cubicBezTo>
                        <a:cubicBezTo>
                          <a:pt x="3882" y="72"/>
                          <a:pt x="3810" y="1"/>
                          <a:pt x="3715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" name="Google Shape;12417;p75">
                    <a:extLst>
                      <a:ext uri="{FF2B5EF4-FFF2-40B4-BE49-F238E27FC236}">
                        <a16:creationId xmlns:a16="http://schemas.microsoft.com/office/drawing/2014/main" id="{D0F61728-0F39-DEE7-1E21-11BDD14137BF}"/>
                      </a:ext>
                    </a:extLst>
                  </p:cNvPr>
                  <p:cNvSpPr/>
                  <p:nvPr/>
                </p:nvSpPr>
                <p:spPr>
                  <a:xfrm>
                    <a:off x="3767509" y="1703423"/>
                    <a:ext cx="174747" cy="10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90" h="335" extrusionOk="0">
                        <a:moveTo>
                          <a:pt x="168" y="1"/>
                        </a:moveTo>
                        <a:cubicBezTo>
                          <a:pt x="72" y="1"/>
                          <a:pt x="1" y="72"/>
                          <a:pt x="1" y="168"/>
                        </a:cubicBezTo>
                        <a:cubicBezTo>
                          <a:pt x="1" y="251"/>
                          <a:pt x="72" y="334"/>
                          <a:pt x="168" y="334"/>
                        </a:cubicBezTo>
                        <a:lnTo>
                          <a:pt x="5335" y="334"/>
                        </a:lnTo>
                        <a:cubicBezTo>
                          <a:pt x="5418" y="334"/>
                          <a:pt x="5490" y="251"/>
                          <a:pt x="5490" y="168"/>
                        </a:cubicBezTo>
                        <a:cubicBezTo>
                          <a:pt x="5490" y="72"/>
                          <a:pt x="5418" y="1"/>
                          <a:pt x="5335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" name="Google Shape;12418;p75">
                    <a:extLst>
                      <a:ext uri="{FF2B5EF4-FFF2-40B4-BE49-F238E27FC236}">
                        <a16:creationId xmlns:a16="http://schemas.microsoft.com/office/drawing/2014/main" id="{2B8D7C1B-B13E-FF22-7F1C-3BF445514CC5}"/>
                      </a:ext>
                    </a:extLst>
                  </p:cNvPr>
                  <p:cNvSpPr/>
                  <p:nvPr/>
                </p:nvSpPr>
                <p:spPr>
                  <a:xfrm>
                    <a:off x="3954351" y="1703423"/>
                    <a:ext cx="44371" cy="10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4" h="335" extrusionOk="0">
                        <a:moveTo>
                          <a:pt x="155" y="1"/>
                        </a:moveTo>
                        <a:cubicBezTo>
                          <a:pt x="72" y="1"/>
                          <a:pt x="1" y="72"/>
                          <a:pt x="1" y="168"/>
                        </a:cubicBezTo>
                        <a:cubicBezTo>
                          <a:pt x="1" y="251"/>
                          <a:pt x="72" y="334"/>
                          <a:pt x="155" y="334"/>
                        </a:cubicBezTo>
                        <a:lnTo>
                          <a:pt x="1227" y="334"/>
                        </a:lnTo>
                        <a:cubicBezTo>
                          <a:pt x="1322" y="334"/>
                          <a:pt x="1394" y="251"/>
                          <a:pt x="1394" y="168"/>
                        </a:cubicBezTo>
                        <a:cubicBezTo>
                          <a:pt x="1394" y="72"/>
                          <a:pt x="1322" y="1"/>
                          <a:pt x="1227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" name="Google Shape;12419;p75">
                    <a:extLst>
                      <a:ext uri="{FF2B5EF4-FFF2-40B4-BE49-F238E27FC236}">
                        <a16:creationId xmlns:a16="http://schemas.microsoft.com/office/drawing/2014/main" id="{8E4A8577-2BEA-B01B-190A-7E07FB188AB8}"/>
                      </a:ext>
                    </a:extLst>
                  </p:cNvPr>
                  <p:cNvSpPr/>
                  <p:nvPr/>
                </p:nvSpPr>
                <p:spPr>
                  <a:xfrm>
                    <a:off x="3716358" y="1544655"/>
                    <a:ext cx="361971" cy="3149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72" h="9895" extrusionOk="0">
                        <a:moveTo>
                          <a:pt x="3513" y="6751"/>
                        </a:moveTo>
                        <a:lnTo>
                          <a:pt x="3346" y="7477"/>
                        </a:lnTo>
                        <a:lnTo>
                          <a:pt x="1953" y="7477"/>
                        </a:lnTo>
                        <a:lnTo>
                          <a:pt x="1953" y="7489"/>
                        </a:lnTo>
                        <a:cubicBezTo>
                          <a:pt x="1656" y="7489"/>
                          <a:pt x="1394" y="7251"/>
                          <a:pt x="1394" y="6941"/>
                        </a:cubicBezTo>
                        <a:lnTo>
                          <a:pt x="1394" y="6751"/>
                        </a:lnTo>
                        <a:close/>
                        <a:moveTo>
                          <a:pt x="9430" y="333"/>
                        </a:moveTo>
                        <a:cubicBezTo>
                          <a:pt x="9728" y="333"/>
                          <a:pt x="9990" y="572"/>
                          <a:pt x="9990" y="881"/>
                        </a:cubicBezTo>
                        <a:lnTo>
                          <a:pt x="9990" y="5870"/>
                        </a:lnTo>
                        <a:cubicBezTo>
                          <a:pt x="9990" y="6168"/>
                          <a:pt x="9752" y="6418"/>
                          <a:pt x="9430" y="6418"/>
                        </a:cubicBezTo>
                        <a:lnTo>
                          <a:pt x="6597" y="6418"/>
                        </a:lnTo>
                        <a:cubicBezTo>
                          <a:pt x="6561" y="6418"/>
                          <a:pt x="6537" y="6429"/>
                          <a:pt x="6501" y="6441"/>
                        </a:cubicBezTo>
                        <a:lnTo>
                          <a:pt x="3489" y="8501"/>
                        </a:lnTo>
                        <a:cubicBezTo>
                          <a:pt x="3465" y="8501"/>
                          <a:pt x="3465" y="8489"/>
                          <a:pt x="3465" y="8489"/>
                        </a:cubicBezTo>
                        <a:lnTo>
                          <a:pt x="3906" y="6608"/>
                        </a:lnTo>
                        <a:cubicBezTo>
                          <a:pt x="3918" y="6560"/>
                          <a:pt x="3906" y="6501"/>
                          <a:pt x="3870" y="6477"/>
                        </a:cubicBezTo>
                        <a:cubicBezTo>
                          <a:pt x="3834" y="6429"/>
                          <a:pt x="3799" y="6418"/>
                          <a:pt x="3739" y="6418"/>
                        </a:cubicBezTo>
                        <a:lnTo>
                          <a:pt x="894" y="6418"/>
                        </a:lnTo>
                        <a:cubicBezTo>
                          <a:pt x="596" y="6418"/>
                          <a:pt x="346" y="6179"/>
                          <a:pt x="346" y="5870"/>
                        </a:cubicBezTo>
                        <a:lnTo>
                          <a:pt x="346" y="881"/>
                        </a:lnTo>
                        <a:cubicBezTo>
                          <a:pt x="346" y="584"/>
                          <a:pt x="584" y="333"/>
                          <a:pt x="894" y="333"/>
                        </a:cubicBezTo>
                        <a:close/>
                        <a:moveTo>
                          <a:pt x="10502" y="1405"/>
                        </a:moveTo>
                        <a:cubicBezTo>
                          <a:pt x="10800" y="1405"/>
                          <a:pt x="11061" y="1643"/>
                          <a:pt x="11061" y="1953"/>
                        </a:cubicBezTo>
                        <a:lnTo>
                          <a:pt x="11061" y="6941"/>
                        </a:lnTo>
                        <a:cubicBezTo>
                          <a:pt x="11050" y="7239"/>
                          <a:pt x="10788" y="7489"/>
                          <a:pt x="10490" y="7489"/>
                        </a:cubicBezTo>
                        <a:lnTo>
                          <a:pt x="7656" y="7489"/>
                        </a:lnTo>
                        <a:cubicBezTo>
                          <a:pt x="7609" y="7489"/>
                          <a:pt x="7549" y="7525"/>
                          <a:pt x="7513" y="7549"/>
                        </a:cubicBezTo>
                        <a:cubicBezTo>
                          <a:pt x="7490" y="7596"/>
                          <a:pt x="7478" y="7644"/>
                          <a:pt x="7490" y="7680"/>
                        </a:cubicBezTo>
                        <a:lnTo>
                          <a:pt x="7918" y="9561"/>
                        </a:lnTo>
                        <a:lnTo>
                          <a:pt x="7918" y="9573"/>
                        </a:lnTo>
                        <a:lnTo>
                          <a:pt x="7906" y="9573"/>
                        </a:lnTo>
                        <a:lnTo>
                          <a:pt x="5216" y="7727"/>
                        </a:lnTo>
                        <a:lnTo>
                          <a:pt x="6644" y="6751"/>
                        </a:lnTo>
                        <a:lnTo>
                          <a:pt x="9430" y="6751"/>
                        </a:lnTo>
                        <a:cubicBezTo>
                          <a:pt x="9930" y="6751"/>
                          <a:pt x="10311" y="6358"/>
                          <a:pt x="10311" y="5870"/>
                        </a:cubicBezTo>
                        <a:lnTo>
                          <a:pt x="10311" y="1405"/>
                        </a:lnTo>
                        <a:close/>
                        <a:moveTo>
                          <a:pt x="882" y="0"/>
                        </a:moveTo>
                        <a:cubicBezTo>
                          <a:pt x="393" y="0"/>
                          <a:pt x="1" y="393"/>
                          <a:pt x="1" y="881"/>
                        </a:cubicBezTo>
                        <a:lnTo>
                          <a:pt x="1" y="5870"/>
                        </a:lnTo>
                        <a:cubicBezTo>
                          <a:pt x="1" y="6358"/>
                          <a:pt x="393" y="6739"/>
                          <a:pt x="882" y="6739"/>
                        </a:cubicBezTo>
                        <a:lnTo>
                          <a:pt x="1072" y="6739"/>
                        </a:lnTo>
                        <a:lnTo>
                          <a:pt x="1072" y="6941"/>
                        </a:lnTo>
                        <a:cubicBezTo>
                          <a:pt x="1072" y="7430"/>
                          <a:pt x="1465" y="7811"/>
                          <a:pt x="1953" y="7811"/>
                        </a:cubicBezTo>
                        <a:lnTo>
                          <a:pt x="3275" y="7811"/>
                        </a:lnTo>
                        <a:lnTo>
                          <a:pt x="3144" y="8406"/>
                        </a:lnTo>
                        <a:cubicBezTo>
                          <a:pt x="3108" y="8549"/>
                          <a:pt x="3168" y="8692"/>
                          <a:pt x="3287" y="8763"/>
                        </a:cubicBezTo>
                        <a:cubicBezTo>
                          <a:pt x="3346" y="8811"/>
                          <a:pt x="3430" y="8823"/>
                          <a:pt x="3489" y="8823"/>
                        </a:cubicBezTo>
                        <a:cubicBezTo>
                          <a:pt x="3561" y="8823"/>
                          <a:pt x="3620" y="8811"/>
                          <a:pt x="3680" y="8763"/>
                        </a:cubicBezTo>
                        <a:lnTo>
                          <a:pt x="4918" y="7918"/>
                        </a:lnTo>
                        <a:lnTo>
                          <a:pt x="7704" y="9835"/>
                        </a:lnTo>
                        <a:cubicBezTo>
                          <a:pt x="7763" y="9882"/>
                          <a:pt x="7847" y="9894"/>
                          <a:pt x="7906" y="9894"/>
                        </a:cubicBezTo>
                        <a:cubicBezTo>
                          <a:pt x="7978" y="9894"/>
                          <a:pt x="8037" y="9882"/>
                          <a:pt x="8097" y="9835"/>
                        </a:cubicBezTo>
                        <a:cubicBezTo>
                          <a:pt x="8216" y="9763"/>
                          <a:pt x="8275" y="9620"/>
                          <a:pt x="8240" y="9477"/>
                        </a:cubicBezTo>
                        <a:lnTo>
                          <a:pt x="7859" y="7811"/>
                        </a:lnTo>
                        <a:lnTo>
                          <a:pt x="10490" y="7811"/>
                        </a:lnTo>
                        <a:cubicBezTo>
                          <a:pt x="10978" y="7811"/>
                          <a:pt x="11371" y="7430"/>
                          <a:pt x="11371" y="6941"/>
                        </a:cubicBezTo>
                        <a:lnTo>
                          <a:pt x="11371" y="1953"/>
                        </a:lnTo>
                        <a:cubicBezTo>
                          <a:pt x="11371" y="1476"/>
                          <a:pt x="10966" y="1072"/>
                          <a:pt x="10490" y="1072"/>
                        </a:cubicBezTo>
                        <a:lnTo>
                          <a:pt x="10299" y="1072"/>
                        </a:lnTo>
                        <a:lnTo>
                          <a:pt x="10299" y="881"/>
                        </a:lnTo>
                        <a:cubicBezTo>
                          <a:pt x="10299" y="393"/>
                          <a:pt x="9918" y="0"/>
                          <a:pt x="941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2" name="Google Shape;600;p49">
            <a:extLst>
              <a:ext uri="{FF2B5EF4-FFF2-40B4-BE49-F238E27FC236}">
                <a16:creationId xmlns:a16="http://schemas.microsoft.com/office/drawing/2014/main" id="{EDF14F19-B8B9-B03A-88CD-1A93855C406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37E20F9-B45F-1058-E914-378A6E0BA6B8}"/>
              </a:ext>
            </a:extLst>
          </p:cNvPr>
          <p:cNvGrpSpPr/>
          <p:nvPr/>
        </p:nvGrpSpPr>
        <p:grpSpPr>
          <a:xfrm>
            <a:off x="509975" y="1153286"/>
            <a:ext cx="480600" cy="480600"/>
            <a:chOff x="1685047" y="1147087"/>
            <a:chExt cx="480600" cy="480600"/>
          </a:xfrm>
        </p:grpSpPr>
        <p:sp>
          <p:nvSpPr>
            <p:cNvPr id="25" name="Google Shape;119;p16">
              <a:extLst>
                <a:ext uri="{FF2B5EF4-FFF2-40B4-BE49-F238E27FC236}">
                  <a16:creationId xmlns:a16="http://schemas.microsoft.com/office/drawing/2014/main" id="{7BD69D81-D7E1-4135-7E46-133EB47799A6}"/>
                </a:ext>
              </a:extLst>
            </p:cNvPr>
            <p:cNvSpPr/>
            <p:nvPr/>
          </p:nvSpPr>
          <p:spPr>
            <a:xfrm>
              <a:off x="1685047" y="1147087"/>
              <a:ext cx="480600" cy="4806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endParaRPr>
            </a:p>
          </p:txBody>
        </p:sp>
        <p:grpSp>
          <p:nvGrpSpPr>
            <p:cNvPr id="66" name="Google Shape;12307;p75">
              <a:extLst>
                <a:ext uri="{FF2B5EF4-FFF2-40B4-BE49-F238E27FC236}">
                  <a16:creationId xmlns:a16="http://schemas.microsoft.com/office/drawing/2014/main" id="{7337CFE6-2170-1BE3-E792-C05D3D4D9A5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46262" y="1223019"/>
              <a:ext cx="358169" cy="307478"/>
              <a:chOff x="6558300" y="1538193"/>
              <a:chExt cx="382788" cy="328613"/>
            </a:xfrm>
            <a:solidFill>
              <a:schemeClr val="bg1"/>
            </a:solidFill>
          </p:grpSpPr>
          <p:sp>
            <p:nvSpPr>
              <p:cNvPr id="67" name="Google Shape;12308;p75">
                <a:extLst>
                  <a:ext uri="{FF2B5EF4-FFF2-40B4-BE49-F238E27FC236}">
                    <a16:creationId xmlns:a16="http://schemas.microsoft.com/office/drawing/2014/main" id="{D58E79CD-0305-75F6-1330-15F63A1928F5}"/>
                  </a:ext>
                </a:extLst>
              </p:cNvPr>
              <p:cNvSpPr/>
              <p:nvPr/>
            </p:nvSpPr>
            <p:spPr>
              <a:xfrm>
                <a:off x="6558300" y="1538193"/>
                <a:ext cx="382788" cy="328613"/>
              </a:xfrm>
              <a:custGeom>
                <a:avLst/>
                <a:gdLst/>
                <a:ahLst/>
                <a:cxnLst/>
                <a:rect l="l" t="t" r="r" b="b"/>
                <a:pathLst>
                  <a:path w="12026" h="10324" extrusionOk="0">
                    <a:moveTo>
                      <a:pt x="6859" y="358"/>
                    </a:moveTo>
                    <a:cubicBezTo>
                      <a:pt x="7037" y="358"/>
                      <a:pt x="7204" y="477"/>
                      <a:pt x="7228" y="656"/>
                    </a:cubicBezTo>
                    <a:lnTo>
                      <a:pt x="7454" y="1691"/>
                    </a:lnTo>
                    <a:lnTo>
                      <a:pt x="4513" y="1691"/>
                    </a:lnTo>
                    <a:lnTo>
                      <a:pt x="4763" y="656"/>
                    </a:lnTo>
                    <a:cubicBezTo>
                      <a:pt x="4811" y="477"/>
                      <a:pt x="4954" y="358"/>
                      <a:pt x="5132" y="358"/>
                    </a:cubicBezTo>
                    <a:close/>
                    <a:moveTo>
                      <a:pt x="2822" y="2037"/>
                    </a:moveTo>
                    <a:lnTo>
                      <a:pt x="2822" y="5835"/>
                    </a:lnTo>
                    <a:lnTo>
                      <a:pt x="2429" y="5835"/>
                    </a:lnTo>
                    <a:lnTo>
                      <a:pt x="2429" y="2037"/>
                    </a:lnTo>
                    <a:close/>
                    <a:moveTo>
                      <a:pt x="9597" y="2037"/>
                    </a:moveTo>
                    <a:lnTo>
                      <a:pt x="9597" y="5835"/>
                    </a:lnTo>
                    <a:lnTo>
                      <a:pt x="9192" y="5835"/>
                    </a:lnTo>
                    <a:lnTo>
                      <a:pt x="9192" y="2037"/>
                    </a:lnTo>
                    <a:close/>
                    <a:moveTo>
                      <a:pt x="8835" y="2037"/>
                    </a:moveTo>
                    <a:lnTo>
                      <a:pt x="8835" y="5835"/>
                    </a:lnTo>
                    <a:lnTo>
                      <a:pt x="8823" y="5835"/>
                    </a:lnTo>
                    <a:cubicBezTo>
                      <a:pt x="8621" y="5835"/>
                      <a:pt x="8466" y="6001"/>
                      <a:pt x="8466" y="6192"/>
                    </a:cubicBezTo>
                    <a:lnTo>
                      <a:pt x="8466" y="6573"/>
                    </a:lnTo>
                    <a:lnTo>
                      <a:pt x="3561" y="6573"/>
                    </a:lnTo>
                    <a:lnTo>
                      <a:pt x="3561" y="6192"/>
                    </a:lnTo>
                    <a:cubicBezTo>
                      <a:pt x="3561" y="5978"/>
                      <a:pt x="3394" y="5835"/>
                      <a:pt x="3203" y="5835"/>
                    </a:cubicBezTo>
                    <a:lnTo>
                      <a:pt x="3180" y="5835"/>
                    </a:lnTo>
                    <a:lnTo>
                      <a:pt x="3180" y="2037"/>
                    </a:lnTo>
                    <a:close/>
                    <a:moveTo>
                      <a:pt x="2084" y="2037"/>
                    </a:moveTo>
                    <a:lnTo>
                      <a:pt x="2084" y="5835"/>
                    </a:lnTo>
                    <a:lnTo>
                      <a:pt x="2072" y="5835"/>
                    </a:lnTo>
                    <a:cubicBezTo>
                      <a:pt x="1858" y="5835"/>
                      <a:pt x="1715" y="6001"/>
                      <a:pt x="1715" y="6192"/>
                    </a:cubicBezTo>
                    <a:lnTo>
                      <a:pt x="1715" y="6573"/>
                    </a:lnTo>
                    <a:lnTo>
                      <a:pt x="1691" y="6573"/>
                    </a:lnTo>
                    <a:cubicBezTo>
                      <a:pt x="1677" y="6573"/>
                      <a:pt x="1663" y="6574"/>
                      <a:pt x="1648" y="6574"/>
                    </a:cubicBezTo>
                    <a:cubicBezTo>
                      <a:pt x="930" y="6574"/>
                      <a:pt x="358" y="5987"/>
                      <a:pt x="358" y="5251"/>
                    </a:cubicBezTo>
                    <a:lnTo>
                      <a:pt x="358" y="2620"/>
                    </a:lnTo>
                    <a:cubicBezTo>
                      <a:pt x="358" y="2299"/>
                      <a:pt x="608" y="2037"/>
                      <a:pt x="941" y="2037"/>
                    </a:cubicBezTo>
                    <a:close/>
                    <a:moveTo>
                      <a:pt x="11097" y="2049"/>
                    </a:moveTo>
                    <a:cubicBezTo>
                      <a:pt x="11419" y="2049"/>
                      <a:pt x="11681" y="2299"/>
                      <a:pt x="11681" y="2632"/>
                    </a:cubicBezTo>
                    <a:lnTo>
                      <a:pt x="11681" y="5263"/>
                    </a:lnTo>
                    <a:cubicBezTo>
                      <a:pt x="11669" y="6001"/>
                      <a:pt x="11073" y="6597"/>
                      <a:pt x="10347" y="6597"/>
                    </a:cubicBezTo>
                    <a:lnTo>
                      <a:pt x="10323" y="6204"/>
                    </a:lnTo>
                    <a:cubicBezTo>
                      <a:pt x="10323" y="6001"/>
                      <a:pt x="10168" y="5847"/>
                      <a:pt x="9966" y="5847"/>
                    </a:cubicBezTo>
                    <a:lnTo>
                      <a:pt x="9954" y="5847"/>
                    </a:lnTo>
                    <a:lnTo>
                      <a:pt x="9954" y="2049"/>
                    </a:lnTo>
                    <a:close/>
                    <a:moveTo>
                      <a:pt x="3180" y="6192"/>
                    </a:moveTo>
                    <a:cubicBezTo>
                      <a:pt x="3180" y="6192"/>
                      <a:pt x="3203" y="6192"/>
                      <a:pt x="3203" y="6204"/>
                    </a:cubicBezTo>
                    <a:lnTo>
                      <a:pt x="3203" y="7144"/>
                    </a:lnTo>
                    <a:cubicBezTo>
                      <a:pt x="3203" y="7144"/>
                      <a:pt x="3203" y="7156"/>
                      <a:pt x="3180" y="7156"/>
                    </a:cubicBezTo>
                    <a:lnTo>
                      <a:pt x="2048" y="7156"/>
                    </a:lnTo>
                    <a:cubicBezTo>
                      <a:pt x="2048" y="7156"/>
                      <a:pt x="2037" y="7156"/>
                      <a:pt x="2037" y="7144"/>
                    </a:cubicBezTo>
                    <a:lnTo>
                      <a:pt x="2037" y="6204"/>
                    </a:lnTo>
                    <a:cubicBezTo>
                      <a:pt x="2037" y="6204"/>
                      <a:pt x="2037" y="6192"/>
                      <a:pt x="2048" y="6192"/>
                    </a:cubicBezTo>
                    <a:lnTo>
                      <a:pt x="2441" y="6192"/>
                    </a:lnTo>
                    <a:lnTo>
                      <a:pt x="2441" y="6573"/>
                    </a:lnTo>
                    <a:cubicBezTo>
                      <a:pt x="2441" y="6668"/>
                      <a:pt x="2525" y="6752"/>
                      <a:pt x="2620" y="6752"/>
                    </a:cubicBezTo>
                    <a:cubicBezTo>
                      <a:pt x="2727" y="6752"/>
                      <a:pt x="2799" y="6680"/>
                      <a:pt x="2799" y="6573"/>
                    </a:cubicBezTo>
                    <a:lnTo>
                      <a:pt x="2799" y="6192"/>
                    </a:lnTo>
                    <a:close/>
                    <a:moveTo>
                      <a:pt x="9966" y="6192"/>
                    </a:moveTo>
                    <a:cubicBezTo>
                      <a:pt x="9966" y="6192"/>
                      <a:pt x="9978" y="6192"/>
                      <a:pt x="9978" y="6204"/>
                    </a:cubicBezTo>
                    <a:lnTo>
                      <a:pt x="9990" y="7144"/>
                    </a:lnTo>
                    <a:lnTo>
                      <a:pt x="8835" y="7156"/>
                    </a:lnTo>
                    <a:cubicBezTo>
                      <a:pt x="8835" y="7156"/>
                      <a:pt x="8823" y="7156"/>
                      <a:pt x="8823" y="7144"/>
                    </a:cubicBezTo>
                    <a:lnTo>
                      <a:pt x="8823" y="6204"/>
                    </a:lnTo>
                    <a:cubicBezTo>
                      <a:pt x="8823" y="6204"/>
                      <a:pt x="8823" y="6192"/>
                      <a:pt x="8835" y="6192"/>
                    </a:cubicBezTo>
                    <a:lnTo>
                      <a:pt x="9228" y="6192"/>
                    </a:lnTo>
                    <a:lnTo>
                      <a:pt x="9228" y="6573"/>
                    </a:lnTo>
                    <a:cubicBezTo>
                      <a:pt x="9228" y="6680"/>
                      <a:pt x="9299" y="6752"/>
                      <a:pt x="9406" y="6752"/>
                    </a:cubicBezTo>
                    <a:cubicBezTo>
                      <a:pt x="9514" y="6752"/>
                      <a:pt x="9585" y="6680"/>
                      <a:pt x="9585" y="6573"/>
                    </a:cubicBezTo>
                    <a:lnTo>
                      <a:pt x="9585" y="6192"/>
                    </a:lnTo>
                    <a:close/>
                    <a:moveTo>
                      <a:pt x="727" y="6632"/>
                    </a:moveTo>
                    <a:cubicBezTo>
                      <a:pt x="989" y="6823"/>
                      <a:pt x="1322" y="6930"/>
                      <a:pt x="1679" y="6930"/>
                    </a:cubicBezTo>
                    <a:lnTo>
                      <a:pt x="1691" y="6930"/>
                    </a:lnTo>
                    <a:lnTo>
                      <a:pt x="1691" y="7121"/>
                    </a:lnTo>
                    <a:cubicBezTo>
                      <a:pt x="1691" y="7335"/>
                      <a:pt x="1858" y="7478"/>
                      <a:pt x="2048" y="7478"/>
                    </a:cubicBezTo>
                    <a:lnTo>
                      <a:pt x="2810" y="7478"/>
                    </a:lnTo>
                    <a:lnTo>
                      <a:pt x="2810" y="9966"/>
                    </a:lnTo>
                    <a:lnTo>
                      <a:pt x="2429" y="9966"/>
                    </a:lnTo>
                    <a:lnTo>
                      <a:pt x="2429" y="8085"/>
                    </a:lnTo>
                    <a:cubicBezTo>
                      <a:pt x="2429" y="7978"/>
                      <a:pt x="2346" y="7906"/>
                      <a:pt x="2239" y="7906"/>
                    </a:cubicBezTo>
                    <a:cubicBezTo>
                      <a:pt x="2144" y="7906"/>
                      <a:pt x="2060" y="7978"/>
                      <a:pt x="2060" y="8085"/>
                    </a:cubicBezTo>
                    <a:lnTo>
                      <a:pt x="2060" y="9966"/>
                    </a:lnTo>
                    <a:lnTo>
                      <a:pt x="1108" y="9966"/>
                    </a:lnTo>
                    <a:cubicBezTo>
                      <a:pt x="905" y="9966"/>
                      <a:pt x="727" y="9788"/>
                      <a:pt x="727" y="9585"/>
                    </a:cubicBezTo>
                    <a:lnTo>
                      <a:pt x="727" y="6632"/>
                    </a:lnTo>
                    <a:close/>
                    <a:moveTo>
                      <a:pt x="8466" y="6942"/>
                    </a:moveTo>
                    <a:lnTo>
                      <a:pt x="8466" y="7144"/>
                    </a:lnTo>
                    <a:cubicBezTo>
                      <a:pt x="8466" y="7347"/>
                      <a:pt x="8633" y="7502"/>
                      <a:pt x="8823" y="7502"/>
                    </a:cubicBezTo>
                    <a:lnTo>
                      <a:pt x="9585" y="7502"/>
                    </a:lnTo>
                    <a:lnTo>
                      <a:pt x="9597" y="9966"/>
                    </a:lnTo>
                    <a:lnTo>
                      <a:pt x="9192" y="9966"/>
                    </a:lnTo>
                    <a:lnTo>
                      <a:pt x="9192" y="8085"/>
                    </a:lnTo>
                    <a:cubicBezTo>
                      <a:pt x="9192" y="7978"/>
                      <a:pt x="9121" y="7906"/>
                      <a:pt x="9014" y="7906"/>
                    </a:cubicBezTo>
                    <a:cubicBezTo>
                      <a:pt x="8906" y="7906"/>
                      <a:pt x="8835" y="7978"/>
                      <a:pt x="8835" y="8085"/>
                    </a:cubicBezTo>
                    <a:lnTo>
                      <a:pt x="8835" y="9966"/>
                    </a:lnTo>
                    <a:lnTo>
                      <a:pt x="3168" y="9966"/>
                    </a:lnTo>
                    <a:lnTo>
                      <a:pt x="3168" y="7502"/>
                    </a:lnTo>
                    <a:lnTo>
                      <a:pt x="3180" y="7502"/>
                    </a:lnTo>
                    <a:cubicBezTo>
                      <a:pt x="3394" y="7502"/>
                      <a:pt x="3537" y="7335"/>
                      <a:pt x="3537" y="7144"/>
                    </a:cubicBezTo>
                    <a:lnTo>
                      <a:pt x="3537" y="6942"/>
                    </a:lnTo>
                    <a:close/>
                    <a:moveTo>
                      <a:pt x="11300" y="6656"/>
                    </a:moveTo>
                    <a:lnTo>
                      <a:pt x="11300" y="9585"/>
                    </a:lnTo>
                    <a:cubicBezTo>
                      <a:pt x="11300" y="9788"/>
                      <a:pt x="11121" y="9966"/>
                      <a:pt x="10907" y="9966"/>
                    </a:cubicBezTo>
                    <a:lnTo>
                      <a:pt x="9954" y="9966"/>
                    </a:lnTo>
                    <a:lnTo>
                      <a:pt x="9954" y="7502"/>
                    </a:lnTo>
                    <a:lnTo>
                      <a:pt x="9966" y="7502"/>
                    </a:lnTo>
                    <a:cubicBezTo>
                      <a:pt x="10180" y="7502"/>
                      <a:pt x="10323" y="7335"/>
                      <a:pt x="10323" y="7144"/>
                    </a:cubicBezTo>
                    <a:lnTo>
                      <a:pt x="10323" y="6954"/>
                    </a:lnTo>
                    <a:lnTo>
                      <a:pt x="10347" y="6954"/>
                    </a:lnTo>
                    <a:cubicBezTo>
                      <a:pt x="10704" y="6954"/>
                      <a:pt x="11026" y="6847"/>
                      <a:pt x="11300" y="6656"/>
                    </a:cubicBezTo>
                    <a:close/>
                    <a:moveTo>
                      <a:pt x="5144" y="1"/>
                    </a:moveTo>
                    <a:cubicBezTo>
                      <a:pt x="4787" y="1"/>
                      <a:pt x="4489" y="239"/>
                      <a:pt x="4418" y="584"/>
                    </a:cubicBezTo>
                    <a:lnTo>
                      <a:pt x="4168" y="1691"/>
                    </a:lnTo>
                    <a:lnTo>
                      <a:pt x="917" y="1691"/>
                    </a:lnTo>
                    <a:cubicBezTo>
                      <a:pt x="417" y="1691"/>
                      <a:pt x="1" y="2108"/>
                      <a:pt x="1" y="2620"/>
                    </a:cubicBezTo>
                    <a:lnTo>
                      <a:pt x="1" y="5251"/>
                    </a:lnTo>
                    <a:cubicBezTo>
                      <a:pt x="1" y="5656"/>
                      <a:pt x="132" y="6025"/>
                      <a:pt x="370" y="6311"/>
                    </a:cubicBezTo>
                    <a:lnTo>
                      <a:pt x="370" y="9585"/>
                    </a:lnTo>
                    <a:cubicBezTo>
                      <a:pt x="370" y="9990"/>
                      <a:pt x="703" y="10323"/>
                      <a:pt x="1120" y="10323"/>
                    </a:cubicBezTo>
                    <a:lnTo>
                      <a:pt x="10907" y="10323"/>
                    </a:lnTo>
                    <a:cubicBezTo>
                      <a:pt x="11311" y="10323"/>
                      <a:pt x="11657" y="10002"/>
                      <a:pt x="11657" y="9585"/>
                    </a:cubicBezTo>
                    <a:lnTo>
                      <a:pt x="11657" y="6311"/>
                    </a:lnTo>
                    <a:cubicBezTo>
                      <a:pt x="11883" y="6025"/>
                      <a:pt x="12026" y="5656"/>
                      <a:pt x="12026" y="5251"/>
                    </a:cubicBezTo>
                    <a:lnTo>
                      <a:pt x="12026" y="2620"/>
                    </a:lnTo>
                    <a:cubicBezTo>
                      <a:pt x="12026" y="2108"/>
                      <a:pt x="11609" y="1691"/>
                      <a:pt x="11097" y="1691"/>
                    </a:cubicBezTo>
                    <a:lnTo>
                      <a:pt x="7859" y="1691"/>
                    </a:lnTo>
                    <a:lnTo>
                      <a:pt x="7609" y="584"/>
                    </a:lnTo>
                    <a:cubicBezTo>
                      <a:pt x="7525" y="239"/>
                      <a:pt x="7228" y="1"/>
                      <a:pt x="687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2309;p75">
                <a:extLst>
                  <a:ext uri="{FF2B5EF4-FFF2-40B4-BE49-F238E27FC236}">
                    <a16:creationId xmlns:a16="http://schemas.microsoft.com/office/drawing/2014/main" id="{C0C19924-CE9A-7BB1-BB55-CCAD69F2653C}"/>
                  </a:ext>
                </a:extLst>
              </p:cNvPr>
              <p:cNvSpPr/>
              <p:nvPr/>
            </p:nvSpPr>
            <p:spPr>
              <a:xfrm>
                <a:off x="6714426" y="1699635"/>
                <a:ext cx="70917" cy="34536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1085" extrusionOk="0">
                    <a:moveTo>
                      <a:pt x="358" y="1"/>
                    </a:moveTo>
                    <a:cubicBezTo>
                      <a:pt x="156" y="1"/>
                      <a:pt x="1" y="167"/>
                      <a:pt x="1" y="358"/>
                    </a:cubicBezTo>
                    <a:lnTo>
                      <a:pt x="1" y="727"/>
                    </a:lnTo>
                    <a:cubicBezTo>
                      <a:pt x="1" y="941"/>
                      <a:pt x="168" y="1084"/>
                      <a:pt x="358" y="1084"/>
                    </a:cubicBezTo>
                    <a:lnTo>
                      <a:pt x="1870" y="1084"/>
                    </a:lnTo>
                    <a:cubicBezTo>
                      <a:pt x="2073" y="1084"/>
                      <a:pt x="2227" y="918"/>
                      <a:pt x="2227" y="727"/>
                    </a:cubicBezTo>
                    <a:lnTo>
                      <a:pt x="2227" y="358"/>
                    </a:lnTo>
                    <a:cubicBezTo>
                      <a:pt x="2227" y="167"/>
                      <a:pt x="2061" y="1"/>
                      <a:pt x="1870" y="1"/>
                    </a:cubicBezTo>
                    <a:lnTo>
                      <a:pt x="1668" y="1"/>
                    </a:lnTo>
                    <a:cubicBezTo>
                      <a:pt x="1573" y="1"/>
                      <a:pt x="1489" y="72"/>
                      <a:pt x="1489" y="179"/>
                    </a:cubicBezTo>
                    <a:cubicBezTo>
                      <a:pt x="1489" y="287"/>
                      <a:pt x="1573" y="358"/>
                      <a:pt x="1668" y="358"/>
                    </a:cubicBezTo>
                    <a:lnTo>
                      <a:pt x="1870" y="358"/>
                    </a:lnTo>
                    <a:cubicBezTo>
                      <a:pt x="1870" y="358"/>
                      <a:pt x="1882" y="358"/>
                      <a:pt x="1882" y="370"/>
                    </a:cubicBezTo>
                    <a:lnTo>
                      <a:pt x="1882" y="751"/>
                    </a:lnTo>
                    <a:cubicBezTo>
                      <a:pt x="1882" y="751"/>
                      <a:pt x="1882" y="763"/>
                      <a:pt x="1870" y="763"/>
                    </a:cubicBezTo>
                    <a:lnTo>
                      <a:pt x="358" y="763"/>
                    </a:lnTo>
                    <a:cubicBezTo>
                      <a:pt x="358" y="763"/>
                      <a:pt x="346" y="763"/>
                      <a:pt x="346" y="751"/>
                    </a:cubicBezTo>
                    <a:lnTo>
                      <a:pt x="346" y="370"/>
                    </a:lnTo>
                    <a:cubicBezTo>
                      <a:pt x="346" y="370"/>
                      <a:pt x="346" y="358"/>
                      <a:pt x="358" y="358"/>
                    </a:cubicBezTo>
                    <a:lnTo>
                      <a:pt x="930" y="358"/>
                    </a:lnTo>
                    <a:cubicBezTo>
                      <a:pt x="1037" y="358"/>
                      <a:pt x="1108" y="287"/>
                      <a:pt x="1108" y="179"/>
                    </a:cubicBezTo>
                    <a:cubicBezTo>
                      <a:pt x="1108" y="72"/>
                      <a:pt x="1037" y="1"/>
                      <a:pt x="9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5B4D363-A275-40EE-46A5-74516DFA4E18}"/>
              </a:ext>
            </a:extLst>
          </p:cNvPr>
          <p:cNvSpPr txBox="1"/>
          <p:nvPr/>
        </p:nvSpPr>
        <p:spPr>
          <a:xfrm>
            <a:off x="2399962" y="3150824"/>
            <a:ext cx="4568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>
                <a:solidFill>
                  <a:schemeClr val="accent2"/>
                </a:solidFill>
                <a:latin typeface="MuktaMahee Regular" pitchFamily="2" charset="77"/>
                <a:cs typeface="MuktaMahee Regular" pitchFamily="2" charset="77"/>
              </a:rPr>
              <a:t>(5)</a:t>
            </a:r>
          </a:p>
        </p:txBody>
      </p:sp>
      <p:sp>
        <p:nvSpPr>
          <p:cNvPr id="59" name="Google Shape;73;p16">
            <a:extLst>
              <a:ext uri="{FF2B5EF4-FFF2-40B4-BE49-F238E27FC236}">
                <a16:creationId xmlns:a16="http://schemas.microsoft.com/office/drawing/2014/main" id="{5949208E-3016-0B18-A06F-EC7041B3F698}"/>
              </a:ext>
            </a:extLst>
          </p:cNvPr>
          <p:cNvSpPr txBox="1">
            <a:spLocks/>
          </p:cNvSpPr>
          <p:nvPr/>
        </p:nvSpPr>
        <p:spPr>
          <a:xfrm>
            <a:off x="452550" y="393743"/>
            <a:ext cx="8238900" cy="693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pPr lvl="0" algn="ctr"/>
            <a:r>
              <a:rPr lang="en-US" sz="1900" dirty="0">
                <a:solidFill>
                  <a:srgbClr val="9F4972"/>
                </a:solidFill>
                <a:latin typeface="MuktaMahee Regular" pitchFamily="2" charset="77"/>
                <a:ea typeface="Mukta Regular"/>
                <a:cs typeface="MuktaMahee Regular" pitchFamily="2" charset="77"/>
                <a:sym typeface="Mukta"/>
              </a:rPr>
              <a:t>[NEW] </a:t>
            </a:r>
            <a:r>
              <a:rPr lang="en-US" sz="1900" dirty="0">
                <a:solidFill>
                  <a:schemeClr val="accent2"/>
                </a:solidFill>
                <a:latin typeface="MuktaMahee Regular" pitchFamily="2" charset="77"/>
                <a:ea typeface="Mukta Regular"/>
                <a:cs typeface="MuktaMahee Regular" pitchFamily="2" charset="77"/>
                <a:sym typeface="Mukta"/>
              </a:rPr>
              <a:t>Examine the </a:t>
            </a:r>
            <a:r>
              <a:rPr lang="en-US" sz="1900" b="1" dirty="0">
                <a:solidFill>
                  <a:schemeClr val="accent2"/>
                </a:solidFill>
                <a:latin typeface="MuktaMahee ExtraBold" pitchFamily="2" charset="77"/>
                <a:ea typeface="Mukta Regular"/>
                <a:cs typeface="MuktaMahee ExtraBold" pitchFamily="2" charset="77"/>
                <a:sym typeface="Mukta"/>
              </a:rPr>
              <a:t>competitive landscape </a:t>
            </a:r>
            <a:r>
              <a:rPr lang="en-US" sz="1900" dirty="0">
                <a:solidFill>
                  <a:schemeClr val="accent2"/>
                </a:solidFill>
                <a:latin typeface="MuktaMahee Regular" pitchFamily="2" charset="77"/>
                <a:ea typeface="Mukta Regular"/>
                <a:cs typeface="MuktaMahee Regular" pitchFamily="2" charset="77"/>
                <a:sym typeface="Mukta"/>
              </a:rPr>
              <a:t>to differentiate product</a:t>
            </a:r>
          </a:p>
        </p:txBody>
      </p:sp>
      <p:sp>
        <p:nvSpPr>
          <p:cNvPr id="58" name="Google Shape;73;p16">
            <a:extLst>
              <a:ext uri="{FF2B5EF4-FFF2-40B4-BE49-F238E27FC236}">
                <a16:creationId xmlns:a16="http://schemas.microsoft.com/office/drawing/2014/main" id="{AE2A28B0-3663-107C-BE87-A4AF4C41CF4D}"/>
              </a:ext>
            </a:extLst>
          </p:cNvPr>
          <p:cNvSpPr txBox="1">
            <a:spLocks/>
          </p:cNvSpPr>
          <p:nvPr/>
        </p:nvSpPr>
        <p:spPr>
          <a:xfrm>
            <a:off x="452550" y="393743"/>
            <a:ext cx="8238900" cy="693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pPr lvl="0" algn="ctr"/>
            <a:r>
              <a:rPr lang="en-US" sz="1900" dirty="0">
                <a:solidFill>
                  <a:srgbClr val="9F4972"/>
                </a:solidFill>
                <a:latin typeface="MuktaMahee Regular" pitchFamily="2" charset="77"/>
                <a:ea typeface="Mukta Regular"/>
                <a:cs typeface="MuktaMahee Regular" pitchFamily="2" charset="77"/>
                <a:sym typeface="Mukta"/>
              </a:rPr>
              <a:t>[NEW] </a:t>
            </a:r>
            <a:r>
              <a:rPr lang="en-US" sz="1900" dirty="0">
                <a:solidFill>
                  <a:schemeClr val="accent2"/>
                </a:solidFill>
                <a:latin typeface="MuktaMahee Regular" pitchFamily="2" charset="77"/>
                <a:ea typeface="Mukta Regular"/>
                <a:cs typeface="MuktaMahee Regular" pitchFamily="2" charset="77"/>
                <a:sym typeface="Mukta"/>
              </a:rPr>
              <a:t>Examine the </a:t>
            </a:r>
            <a:r>
              <a:rPr lang="en-US" sz="1900" b="1" dirty="0">
                <a:solidFill>
                  <a:schemeClr val="accent2"/>
                </a:solidFill>
                <a:latin typeface="MuktaMahee ExtraBold" pitchFamily="2" charset="77"/>
                <a:ea typeface="Mukta Regular"/>
                <a:cs typeface="MuktaMahee ExtraBold" pitchFamily="2" charset="77"/>
                <a:sym typeface="Mukta"/>
              </a:rPr>
              <a:t>competitive landscape </a:t>
            </a:r>
            <a:r>
              <a:rPr lang="en-US" sz="1900" dirty="0">
                <a:solidFill>
                  <a:schemeClr val="accent2"/>
                </a:solidFill>
                <a:latin typeface="MuktaMahee Regular" pitchFamily="2" charset="77"/>
                <a:ea typeface="Mukta Regular"/>
                <a:cs typeface="MuktaMahee Regular" pitchFamily="2" charset="77"/>
                <a:sym typeface="Mukta"/>
              </a:rPr>
              <a:t>to differentiate product</a:t>
            </a:r>
          </a:p>
        </p:txBody>
      </p:sp>
      <p:sp>
        <p:nvSpPr>
          <p:cNvPr id="73" name="Google Shape;73;p16">
            <a:extLst>
              <a:ext uri="{FF2B5EF4-FFF2-40B4-BE49-F238E27FC236}">
                <a16:creationId xmlns:a16="http://schemas.microsoft.com/office/drawing/2014/main" id="{368F3986-2098-B578-B8C8-1244B3FABF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2550" y="398170"/>
            <a:ext cx="8238900" cy="68447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en-US" sz="2000" dirty="0">
                <a:solidFill>
                  <a:schemeClr val="accent2"/>
                </a:solidFill>
                <a:latin typeface="MuktaMahee Regular" pitchFamily="2" charset="77"/>
                <a:ea typeface="Mukta Regular"/>
                <a:cs typeface="MuktaMahee Regular" pitchFamily="2" charset="77"/>
                <a:sym typeface="Mukta"/>
              </a:rPr>
              <a:t>5) Use </a:t>
            </a:r>
            <a:r>
              <a:rPr lang="en-US" sz="2000" b="1" dirty="0">
                <a:solidFill>
                  <a:schemeClr val="accent2"/>
                </a:solidFill>
                <a:latin typeface="MuktaMahee ExtraBold" pitchFamily="2" charset="77"/>
                <a:ea typeface="Mukta Regular"/>
                <a:cs typeface="MuktaMahee ExtraBold" pitchFamily="2" charset="77"/>
                <a:sym typeface="Mukta"/>
              </a:rPr>
              <a:t>metrics</a:t>
            </a:r>
            <a:r>
              <a:rPr lang="en-US" sz="2000" dirty="0">
                <a:solidFill>
                  <a:schemeClr val="accent2"/>
                </a:solidFill>
                <a:latin typeface="MuktaMahee Regular" pitchFamily="2" charset="77"/>
                <a:ea typeface="Mukta Regular"/>
                <a:cs typeface="MuktaMahee Regular" pitchFamily="2" charset="77"/>
                <a:sym typeface="Mukta"/>
              </a:rPr>
              <a:t> to evaluate improvements to a software product</a:t>
            </a:r>
          </a:p>
        </p:txBody>
      </p:sp>
      <p:sp>
        <p:nvSpPr>
          <p:cNvPr id="56" name="Google Shape;73;p16">
            <a:extLst>
              <a:ext uri="{FF2B5EF4-FFF2-40B4-BE49-F238E27FC236}">
                <a16:creationId xmlns:a16="http://schemas.microsoft.com/office/drawing/2014/main" id="{77A85A83-BEB7-1295-0EC2-EC1EE372422B}"/>
              </a:ext>
            </a:extLst>
          </p:cNvPr>
          <p:cNvSpPr txBox="1">
            <a:spLocks/>
          </p:cNvSpPr>
          <p:nvPr/>
        </p:nvSpPr>
        <p:spPr>
          <a:xfrm>
            <a:off x="452550" y="398170"/>
            <a:ext cx="8238900" cy="6844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n-US" sz="2000">
                <a:solidFill>
                  <a:schemeClr val="accent2"/>
                </a:solidFill>
                <a:latin typeface="MuktaMahee Regular" pitchFamily="2" charset="77"/>
                <a:ea typeface="Mukta Regular"/>
                <a:cs typeface="MuktaMahee Regular" pitchFamily="2" charset="77"/>
                <a:sym typeface="Mukta"/>
              </a:rPr>
              <a:t>5) Use </a:t>
            </a:r>
            <a:r>
              <a:rPr lang="en-US" sz="2000" b="1">
                <a:solidFill>
                  <a:schemeClr val="accent2"/>
                </a:solidFill>
                <a:latin typeface="MuktaMahee ExtraBold" pitchFamily="2" charset="77"/>
                <a:ea typeface="Mukta Regular"/>
                <a:cs typeface="MuktaMahee ExtraBold" pitchFamily="2" charset="77"/>
                <a:sym typeface="Mukta"/>
              </a:rPr>
              <a:t>metrics</a:t>
            </a:r>
            <a:r>
              <a:rPr lang="en-US" sz="2000">
                <a:solidFill>
                  <a:schemeClr val="accent2"/>
                </a:solidFill>
                <a:latin typeface="MuktaMahee Regular" pitchFamily="2" charset="77"/>
                <a:ea typeface="Mukta Regular"/>
                <a:cs typeface="MuktaMahee Regular" pitchFamily="2" charset="77"/>
                <a:sym typeface="Mukta"/>
              </a:rPr>
              <a:t> to evaluate improvements to a software product</a:t>
            </a:r>
            <a:endParaRPr lang="en-US" sz="2000" dirty="0">
              <a:solidFill>
                <a:schemeClr val="accent2"/>
              </a:solidFill>
              <a:latin typeface="MuktaMahee Regular" pitchFamily="2" charset="77"/>
              <a:ea typeface="Mukta Regular"/>
              <a:cs typeface="MuktaMahee Regular" pitchFamily="2" charset="77"/>
              <a:sym typeface="Mukta"/>
            </a:endParaRPr>
          </a:p>
        </p:txBody>
      </p:sp>
      <p:sp>
        <p:nvSpPr>
          <p:cNvPr id="28" name="Google Shape;73;p16">
            <a:extLst>
              <a:ext uri="{FF2B5EF4-FFF2-40B4-BE49-F238E27FC236}">
                <a16:creationId xmlns:a16="http://schemas.microsoft.com/office/drawing/2014/main" id="{6ECC4448-750B-6AD0-7D0D-B30D808BFACC}"/>
              </a:ext>
            </a:extLst>
          </p:cNvPr>
          <p:cNvSpPr txBox="1">
            <a:spLocks/>
          </p:cNvSpPr>
          <p:nvPr/>
        </p:nvSpPr>
        <p:spPr>
          <a:xfrm>
            <a:off x="452550" y="398170"/>
            <a:ext cx="8238900" cy="6844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pPr algn="ctr">
              <a:buSzPts val="1100"/>
            </a:pPr>
            <a:r>
              <a:rPr lang="en-US" sz="2000">
                <a:solidFill>
                  <a:schemeClr val="accent2"/>
                </a:solidFill>
                <a:latin typeface="MuktaMahee Regular" pitchFamily="2" charset="77"/>
                <a:ea typeface="Mukta Regular"/>
                <a:cs typeface="MuktaMahee Regular" pitchFamily="2" charset="77"/>
                <a:sym typeface="Mukta"/>
              </a:rPr>
              <a:t>4) Examine and explain the </a:t>
            </a:r>
            <a:r>
              <a:rPr lang="en-US" sz="2000" b="1">
                <a:solidFill>
                  <a:schemeClr val="accent2"/>
                </a:solidFill>
                <a:latin typeface="MuktaMahee ExtraBold" pitchFamily="2" charset="77"/>
                <a:ea typeface="Mukta Regular"/>
                <a:cs typeface="MuktaMahee ExtraBold" pitchFamily="2" charset="77"/>
                <a:sym typeface="Mukta"/>
              </a:rPr>
              <a:t>business value</a:t>
            </a:r>
            <a:r>
              <a:rPr lang="en-US" sz="2000">
                <a:solidFill>
                  <a:schemeClr val="accent2"/>
                </a:solidFill>
                <a:latin typeface="MuktaMahee Regular" pitchFamily="2" charset="77"/>
                <a:ea typeface="Mukta Regular"/>
                <a:cs typeface="MuktaMahee Regular" pitchFamily="2" charset="77"/>
                <a:sym typeface="Mukta"/>
              </a:rPr>
              <a:t> for a software product</a:t>
            </a:r>
            <a:endParaRPr lang="en-US" sz="1900" dirty="0">
              <a:latin typeface="MuktaMahee Regular" pitchFamily="2" charset="77"/>
              <a:cs typeface="MuktaMahee Regular" pitchFamily="2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E839AD-663E-29CF-1D86-4EE5F265C6ED}"/>
              </a:ext>
            </a:extLst>
          </p:cNvPr>
          <p:cNvSpPr txBox="1"/>
          <p:nvPr/>
        </p:nvSpPr>
        <p:spPr>
          <a:xfrm>
            <a:off x="1377263" y="2431575"/>
            <a:ext cx="4568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>
                <a:solidFill>
                  <a:schemeClr val="accent2"/>
                </a:solidFill>
                <a:latin typeface="MuktaMahee Regular" pitchFamily="2" charset="77"/>
                <a:cs typeface="MuktaMahee Regular" pitchFamily="2" charset="77"/>
              </a:rPr>
              <a:t>(4)</a:t>
            </a:r>
          </a:p>
        </p:txBody>
      </p:sp>
      <p:sp>
        <p:nvSpPr>
          <p:cNvPr id="30" name="Google Shape;73;p16">
            <a:extLst>
              <a:ext uri="{FF2B5EF4-FFF2-40B4-BE49-F238E27FC236}">
                <a16:creationId xmlns:a16="http://schemas.microsoft.com/office/drawing/2014/main" id="{E29A40CD-0913-E161-BBC6-DED6E0E97166}"/>
              </a:ext>
            </a:extLst>
          </p:cNvPr>
          <p:cNvSpPr txBox="1">
            <a:spLocks/>
          </p:cNvSpPr>
          <p:nvPr/>
        </p:nvSpPr>
        <p:spPr>
          <a:xfrm>
            <a:off x="452550" y="398170"/>
            <a:ext cx="8238900" cy="6844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pPr algn="ctr">
              <a:buSzPts val="1100"/>
            </a:pPr>
            <a:r>
              <a:rPr lang="en-US" sz="1900">
                <a:latin typeface="MuktaMahee Regular" pitchFamily="2" charset="77"/>
                <a:cs typeface="MuktaMahee Regular" pitchFamily="2" charset="77"/>
              </a:rPr>
              <a:t>3) Create a plan for </a:t>
            </a:r>
            <a:r>
              <a:rPr lang="en-US" sz="1900" b="1">
                <a:latin typeface="MuktaMahee Bold" pitchFamily="2" charset="77"/>
                <a:cs typeface="MuktaMahee Bold" pitchFamily="2" charset="77"/>
              </a:rPr>
              <a:t>mitigating risk</a:t>
            </a:r>
            <a:r>
              <a:rPr lang="en-US" sz="1900">
                <a:latin typeface="MuktaMahee Regular" pitchFamily="2" charset="77"/>
                <a:cs typeface="MuktaMahee Regular" pitchFamily="2" charset="77"/>
              </a:rPr>
              <a:t> during a software project</a:t>
            </a:r>
            <a:endParaRPr lang="en-US" sz="1900" dirty="0">
              <a:latin typeface="MuktaMahee Regular" pitchFamily="2" charset="77"/>
              <a:cs typeface="MuktaMahee Regular" pitchFamily="2" charset="77"/>
            </a:endParaRPr>
          </a:p>
        </p:txBody>
      </p:sp>
      <p:sp>
        <p:nvSpPr>
          <p:cNvPr id="31" name="Google Shape;83;p16">
            <a:extLst>
              <a:ext uri="{FF2B5EF4-FFF2-40B4-BE49-F238E27FC236}">
                <a16:creationId xmlns:a16="http://schemas.microsoft.com/office/drawing/2014/main" id="{3798E922-3616-0BC6-87BC-5B6AEEA39368}"/>
              </a:ext>
            </a:extLst>
          </p:cNvPr>
          <p:cNvSpPr txBox="1"/>
          <p:nvPr/>
        </p:nvSpPr>
        <p:spPr>
          <a:xfrm>
            <a:off x="1115500" y="1478665"/>
            <a:ext cx="1178191" cy="22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i="1" dirty="0">
                <a:solidFill>
                  <a:schemeClr val="accent2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rPr>
              <a:t>(3 cross-cuts)</a:t>
            </a:r>
            <a:endParaRPr sz="1300" i="1" dirty="0">
              <a:solidFill>
                <a:schemeClr val="accent2"/>
              </a:solidFill>
              <a:latin typeface="MuktaMahee Regular" pitchFamily="2" charset="77"/>
              <a:ea typeface="Montserrat Medium"/>
              <a:cs typeface="MuktaMahee Regular" pitchFamily="2" charset="77"/>
              <a:sym typeface="Montserrat Medium"/>
            </a:endParaRPr>
          </a:p>
        </p:txBody>
      </p:sp>
      <p:sp>
        <p:nvSpPr>
          <p:cNvPr id="32" name="Google Shape;73;p16">
            <a:extLst>
              <a:ext uri="{FF2B5EF4-FFF2-40B4-BE49-F238E27FC236}">
                <a16:creationId xmlns:a16="http://schemas.microsoft.com/office/drawing/2014/main" id="{2F1FA984-B83F-2A00-D92A-D8257C5A3041}"/>
              </a:ext>
            </a:extLst>
          </p:cNvPr>
          <p:cNvSpPr txBox="1">
            <a:spLocks/>
          </p:cNvSpPr>
          <p:nvPr/>
        </p:nvSpPr>
        <p:spPr>
          <a:xfrm>
            <a:off x="452550" y="398170"/>
            <a:ext cx="8238900" cy="6844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pPr algn="ctr">
              <a:buSzPts val="1100"/>
            </a:pPr>
            <a:r>
              <a:rPr lang="en-US" sz="1900">
                <a:solidFill>
                  <a:schemeClr val="accent2"/>
                </a:solidFill>
                <a:latin typeface="MuktaMahee Regular" pitchFamily="2" charset="77"/>
                <a:ea typeface="Mukta Regular"/>
                <a:cs typeface="MuktaMahee Regular" pitchFamily="2" charset="77"/>
                <a:sym typeface="Mukta"/>
              </a:rPr>
              <a:t>2) Create a </a:t>
            </a:r>
            <a:r>
              <a:rPr lang="en-US" sz="1900" b="1">
                <a:solidFill>
                  <a:schemeClr val="accent2"/>
                </a:solidFill>
                <a:latin typeface="MuktaMahee Bold" pitchFamily="2" charset="77"/>
                <a:ea typeface="Mukta Regular"/>
                <a:cs typeface="MuktaMahee Bold" pitchFamily="2" charset="77"/>
                <a:sym typeface="Mukta"/>
              </a:rPr>
              <a:t>feasible schedule</a:t>
            </a:r>
            <a:r>
              <a:rPr lang="en-US" sz="1900">
                <a:solidFill>
                  <a:schemeClr val="accent2"/>
                </a:solidFill>
                <a:latin typeface="MuktaMahee Regular" pitchFamily="2" charset="77"/>
                <a:ea typeface="Mukta Regular"/>
                <a:cs typeface="MuktaMahee Regular" pitchFamily="2" charset="77"/>
                <a:sym typeface="Mukta"/>
              </a:rPr>
              <a:t> for a team of software developers</a:t>
            </a:r>
            <a:br>
              <a:rPr lang="en-US" sz="1900">
                <a:solidFill>
                  <a:schemeClr val="accent2"/>
                </a:solidFill>
                <a:latin typeface="MuktaMahee Regular" pitchFamily="2" charset="77"/>
                <a:ea typeface="Mukta Regular"/>
                <a:cs typeface="MuktaMahee Regular" pitchFamily="2" charset="77"/>
                <a:sym typeface="Mukta"/>
              </a:rPr>
            </a:br>
            <a:r>
              <a:rPr lang="en-US" sz="1900">
                <a:solidFill>
                  <a:schemeClr val="accent2"/>
                </a:solidFill>
                <a:latin typeface="MuktaMahee Regular" pitchFamily="2" charset="77"/>
                <a:ea typeface="Mukta Regular"/>
                <a:cs typeface="MuktaMahee Regular" pitchFamily="2" charset="77"/>
                <a:sym typeface="Mukta"/>
              </a:rPr>
              <a:t>to improve the product to meet the customer needs </a:t>
            </a:r>
            <a:endParaRPr lang="en-US" sz="1900" dirty="0">
              <a:latin typeface="MuktaMahee Regular" pitchFamily="2" charset="77"/>
              <a:cs typeface="MuktaMahee Regular" pitchFamily="2" charset="7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294994C-764C-9E70-2011-E5E064931857}"/>
              </a:ext>
            </a:extLst>
          </p:cNvPr>
          <p:cNvSpPr txBox="1"/>
          <p:nvPr/>
        </p:nvSpPr>
        <p:spPr>
          <a:xfrm>
            <a:off x="1291300" y="3518438"/>
            <a:ext cx="4568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>
                <a:solidFill>
                  <a:schemeClr val="accent2"/>
                </a:solidFill>
                <a:latin typeface="MuktaMahee Regular" pitchFamily="2" charset="77"/>
                <a:cs typeface="MuktaMahee Regular" pitchFamily="2" charset="77"/>
              </a:rPr>
              <a:t>(2)</a:t>
            </a:r>
          </a:p>
        </p:txBody>
      </p:sp>
      <p:sp>
        <p:nvSpPr>
          <p:cNvPr id="50" name="Google Shape;73;p16">
            <a:extLst>
              <a:ext uri="{FF2B5EF4-FFF2-40B4-BE49-F238E27FC236}">
                <a16:creationId xmlns:a16="http://schemas.microsoft.com/office/drawing/2014/main" id="{3F6F95A2-4B4F-E203-D25F-448A1A0545EE}"/>
              </a:ext>
            </a:extLst>
          </p:cNvPr>
          <p:cNvSpPr txBox="1">
            <a:spLocks/>
          </p:cNvSpPr>
          <p:nvPr/>
        </p:nvSpPr>
        <p:spPr>
          <a:xfrm>
            <a:off x="452550" y="399235"/>
            <a:ext cx="8238900" cy="6823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pPr algn="ctr">
              <a:buSzPts val="1100"/>
            </a:pPr>
            <a:r>
              <a:rPr lang="en-US" sz="1900">
                <a:solidFill>
                  <a:schemeClr val="accent2"/>
                </a:solidFill>
                <a:latin typeface="MuktaMahee Regular" pitchFamily="2" charset="77"/>
                <a:ea typeface="Mukta Regular"/>
                <a:cs typeface="MuktaMahee Regular" pitchFamily="2" charset="77"/>
                <a:sym typeface="Mukta"/>
              </a:rPr>
              <a:t>1) Identify unmet </a:t>
            </a:r>
            <a:r>
              <a:rPr lang="en-US" sz="1900" b="1">
                <a:solidFill>
                  <a:schemeClr val="accent2"/>
                </a:solidFill>
                <a:latin typeface="MuktaMahee ExtraBold" pitchFamily="2" charset="77"/>
                <a:ea typeface="Mukta Regular"/>
                <a:cs typeface="MuktaMahee ExtraBold" pitchFamily="2" charset="77"/>
                <a:sym typeface="Mukta"/>
              </a:rPr>
              <a:t>customer needs </a:t>
            </a:r>
            <a:r>
              <a:rPr lang="en-US" sz="1900">
                <a:solidFill>
                  <a:schemeClr val="accent2"/>
                </a:solidFill>
                <a:latin typeface="MuktaMahee Regular" pitchFamily="2" charset="77"/>
                <a:ea typeface="Mukta Regular"/>
                <a:cs typeface="MuktaMahee Regular" pitchFamily="2" charset="77"/>
                <a:sym typeface="Mukta"/>
              </a:rPr>
              <a:t>for a software product</a:t>
            </a:r>
            <a:endParaRPr lang="en-US" sz="1900" dirty="0">
              <a:latin typeface="MuktaMahee Regular" pitchFamily="2" charset="77"/>
              <a:cs typeface="MuktaMahee Regular" pitchFamily="2" charset="7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7A530DE-A717-4D19-6194-633C5AD0F038}"/>
              </a:ext>
            </a:extLst>
          </p:cNvPr>
          <p:cNvSpPr txBox="1"/>
          <p:nvPr/>
        </p:nvSpPr>
        <p:spPr>
          <a:xfrm>
            <a:off x="2405149" y="2056118"/>
            <a:ext cx="4568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>
                <a:solidFill>
                  <a:schemeClr val="accent2"/>
                </a:solidFill>
                <a:latin typeface="MuktaMahee Regular" pitchFamily="2" charset="77"/>
                <a:cs typeface="MuktaMahee Regular" pitchFamily="2" charset="77"/>
              </a:rPr>
              <a:t>(1)</a:t>
            </a:r>
          </a:p>
        </p:txBody>
      </p:sp>
      <p:sp>
        <p:nvSpPr>
          <p:cNvPr id="52" name="Google Shape;73;p16">
            <a:extLst>
              <a:ext uri="{FF2B5EF4-FFF2-40B4-BE49-F238E27FC236}">
                <a16:creationId xmlns:a16="http://schemas.microsoft.com/office/drawing/2014/main" id="{F454CD3D-93F5-F86B-854C-1F3C1464DDE7}"/>
              </a:ext>
            </a:extLst>
          </p:cNvPr>
          <p:cNvSpPr txBox="1">
            <a:spLocks/>
          </p:cNvSpPr>
          <p:nvPr/>
        </p:nvSpPr>
        <p:spPr>
          <a:xfrm>
            <a:off x="452550" y="393743"/>
            <a:ext cx="8238900" cy="693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pPr algn="ctr">
              <a:buSzPts val="1100"/>
            </a:pPr>
            <a:r>
              <a:rPr lang="en-US" sz="1900" dirty="0">
                <a:solidFill>
                  <a:schemeClr val="accent2"/>
                </a:solidFill>
                <a:latin typeface="MuktaMahee Regular" pitchFamily="2" charset="77"/>
                <a:ea typeface="Mukta Regular"/>
                <a:cs typeface="MuktaMahee Regular" pitchFamily="2" charset="77"/>
                <a:sym typeface="Mukta"/>
              </a:rPr>
              <a:t>1) Identify unmet </a:t>
            </a:r>
            <a:r>
              <a:rPr lang="en-US" sz="1900" b="1" dirty="0">
                <a:solidFill>
                  <a:schemeClr val="accent2"/>
                </a:solidFill>
                <a:latin typeface="MuktaMahee ExtraBold" pitchFamily="2" charset="77"/>
                <a:ea typeface="Mukta Regular"/>
                <a:cs typeface="MuktaMahee ExtraBold" pitchFamily="2" charset="77"/>
                <a:sym typeface="Mukta"/>
              </a:rPr>
              <a:t>customer needs </a:t>
            </a:r>
            <a:r>
              <a:rPr lang="en-US" sz="1900" dirty="0">
                <a:solidFill>
                  <a:schemeClr val="accent2"/>
                </a:solidFill>
                <a:latin typeface="MuktaMahee Regular" pitchFamily="2" charset="77"/>
                <a:ea typeface="Mukta Regular"/>
                <a:cs typeface="MuktaMahee Regular" pitchFamily="2" charset="77"/>
                <a:sym typeface="Mukta"/>
              </a:rPr>
              <a:t>for a software product</a:t>
            </a:r>
            <a:endParaRPr lang="en-US" sz="1900" dirty="0">
              <a:latin typeface="MuktaMahee Regular" pitchFamily="2" charset="77"/>
              <a:cs typeface="MuktaMahee Regular" pitchFamily="2" charset="77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2A6CF35-8FA2-77EB-64F5-ED86230758A4}"/>
              </a:ext>
            </a:extLst>
          </p:cNvPr>
          <p:cNvSpPr txBox="1"/>
          <p:nvPr/>
        </p:nvSpPr>
        <p:spPr>
          <a:xfrm>
            <a:off x="2302453" y="4255052"/>
            <a:ext cx="4568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>
                <a:solidFill>
                  <a:schemeClr val="accent2"/>
                </a:solidFill>
                <a:latin typeface="MuktaMahee Regular" pitchFamily="2" charset="77"/>
                <a:cs typeface="MuktaMahee Regular" pitchFamily="2" charset="77"/>
              </a:rPr>
              <a:t>(1)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7E686AC-F283-8477-4BAF-14E4FCFE76EB}"/>
              </a:ext>
            </a:extLst>
          </p:cNvPr>
          <p:cNvSpPr txBox="1"/>
          <p:nvPr/>
        </p:nvSpPr>
        <p:spPr>
          <a:xfrm>
            <a:off x="4204360" y="2405579"/>
            <a:ext cx="4568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>
                <a:solidFill>
                  <a:schemeClr val="accent2"/>
                </a:solidFill>
                <a:latin typeface="MuktaMahee Regular" pitchFamily="2" charset="77"/>
                <a:cs typeface="MuktaMahee Regular" pitchFamily="2" charset="77"/>
              </a:rPr>
              <a:t>(5)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26DB331-A3F4-A0AF-FCF5-C9F80B5401E5}"/>
              </a:ext>
            </a:extLst>
          </p:cNvPr>
          <p:cNvSpPr txBox="1"/>
          <p:nvPr/>
        </p:nvSpPr>
        <p:spPr>
          <a:xfrm>
            <a:off x="2730284" y="2813774"/>
            <a:ext cx="4568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>
                <a:solidFill>
                  <a:schemeClr val="accent2"/>
                </a:solidFill>
                <a:latin typeface="MuktaMahee Regular" pitchFamily="2" charset="77"/>
                <a:cs typeface="MuktaMahee Regular" pitchFamily="2" charset="77"/>
              </a:rPr>
              <a:t>(6)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D1ADDDD-8F8B-2263-E4D8-143E08937854}"/>
              </a:ext>
            </a:extLst>
          </p:cNvPr>
          <p:cNvSpPr txBox="1"/>
          <p:nvPr/>
        </p:nvSpPr>
        <p:spPr>
          <a:xfrm>
            <a:off x="2224445" y="3895011"/>
            <a:ext cx="4153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>
                <a:solidFill>
                  <a:schemeClr val="accent2"/>
                </a:solidFill>
                <a:latin typeface="MuktaMahee Regular" pitchFamily="2" charset="77"/>
                <a:cs typeface="MuktaMahee Regular" pitchFamily="2" charset="77"/>
              </a:rPr>
              <a:t>(6)</a:t>
            </a:r>
          </a:p>
        </p:txBody>
      </p:sp>
      <p:sp>
        <p:nvSpPr>
          <p:cNvPr id="62" name="Google Shape;73;p16">
            <a:extLst>
              <a:ext uri="{FF2B5EF4-FFF2-40B4-BE49-F238E27FC236}">
                <a16:creationId xmlns:a16="http://schemas.microsoft.com/office/drawing/2014/main" id="{61018F28-23FE-2966-0377-CFED4AE0EB7A}"/>
              </a:ext>
            </a:extLst>
          </p:cNvPr>
          <p:cNvSpPr txBox="1">
            <a:spLocks/>
          </p:cNvSpPr>
          <p:nvPr/>
        </p:nvSpPr>
        <p:spPr>
          <a:xfrm>
            <a:off x="435326" y="379173"/>
            <a:ext cx="8328966" cy="7489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pPr algn="ctr">
              <a:buSzPts val="1100"/>
            </a:pPr>
            <a:r>
              <a:rPr lang="en-US" sz="2500" b="1" u="sng" dirty="0">
                <a:solidFill>
                  <a:schemeClr val="accent2"/>
                </a:solidFill>
                <a:latin typeface="MuktaMahee Bold" pitchFamily="2" charset="77"/>
                <a:cs typeface="MuktaMahee Bold" pitchFamily="2" charset="77"/>
                <a:sym typeface="Mukta"/>
              </a:rPr>
              <a:t>Original SPM SLOs + 21 Competencies</a:t>
            </a:r>
          </a:p>
        </p:txBody>
      </p:sp>
    </p:spTree>
    <p:extLst>
      <p:ext uri="{BB962C8B-B14F-4D97-AF65-F5344CB8AC3E}">
        <p14:creationId xmlns:p14="http://schemas.microsoft.com/office/powerpoint/2010/main" val="239366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>
          <a:extLst>
            <a:ext uri="{FF2B5EF4-FFF2-40B4-BE49-F238E27FC236}">
              <a16:creationId xmlns:a16="http://schemas.microsoft.com/office/drawing/2014/main" id="{8D230E88-AEB6-9386-7212-6B13081F0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>
            <a:extLst>
              <a:ext uri="{FF2B5EF4-FFF2-40B4-BE49-F238E27FC236}">
                <a16:creationId xmlns:a16="http://schemas.microsoft.com/office/drawing/2014/main" id="{11BD9D8F-D31E-42EC-0C36-42F07FD1EA57}"/>
              </a:ext>
            </a:extLst>
          </p:cNvPr>
          <p:cNvSpPr txBox="1"/>
          <p:nvPr/>
        </p:nvSpPr>
        <p:spPr>
          <a:xfrm>
            <a:off x="990575" y="1517809"/>
            <a:ext cx="20172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bg1"/>
                </a:solidFill>
                <a:latin typeface="MuktaMahee Regular" pitchFamily="2" charset="77"/>
                <a:ea typeface="Montserrat SemiBold"/>
                <a:cs typeface="MuktaMahee Regular" pitchFamily="2" charset="77"/>
                <a:sym typeface="Montserrat SemiBold"/>
              </a:rPr>
              <a:t>Venus</a:t>
            </a:r>
            <a:endParaRPr sz="1600" dirty="0">
              <a:solidFill>
                <a:schemeClr val="bg1"/>
              </a:solidFill>
              <a:latin typeface="MuktaMahee Regular" pitchFamily="2" charset="77"/>
              <a:ea typeface="Montserrat SemiBold"/>
              <a:cs typeface="MuktaMahee Regular" pitchFamily="2" charset="77"/>
              <a:sym typeface="Montserrat SemiBold"/>
            </a:endParaRPr>
          </a:p>
        </p:txBody>
      </p:sp>
      <p:sp>
        <p:nvSpPr>
          <p:cNvPr id="17" name="Google Shape;72;p16">
            <a:extLst>
              <a:ext uri="{FF2B5EF4-FFF2-40B4-BE49-F238E27FC236}">
                <a16:creationId xmlns:a16="http://schemas.microsoft.com/office/drawing/2014/main" id="{420C531D-0599-7F96-FD04-AFF9F65DE77B}"/>
              </a:ext>
            </a:extLst>
          </p:cNvPr>
          <p:cNvSpPr/>
          <p:nvPr/>
        </p:nvSpPr>
        <p:spPr>
          <a:xfrm>
            <a:off x="3175850" y="1424993"/>
            <a:ext cx="2684527" cy="3171239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uktaMahee Regular" pitchFamily="2" charset="77"/>
              <a:ea typeface="Montserrat Medium"/>
              <a:cs typeface="MuktaMahee Regular" pitchFamily="2" charset="77"/>
              <a:sym typeface="Montserrat Medium"/>
            </a:endParaRPr>
          </a:p>
        </p:txBody>
      </p:sp>
      <p:sp>
        <p:nvSpPr>
          <p:cNvPr id="18" name="Google Shape;83;p16">
            <a:extLst>
              <a:ext uri="{FF2B5EF4-FFF2-40B4-BE49-F238E27FC236}">
                <a16:creationId xmlns:a16="http://schemas.microsoft.com/office/drawing/2014/main" id="{5E25CF8E-FA7A-6986-D690-FFB9C28822D8}"/>
              </a:ext>
            </a:extLst>
          </p:cNvPr>
          <p:cNvSpPr txBox="1"/>
          <p:nvPr/>
        </p:nvSpPr>
        <p:spPr>
          <a:xfrm>
            <a:off x="3207255" y="2103899"/>
            <a:ext cx="2451075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rPr>
              <a:t>Software Development Skills</a:t>
            </a:r>
            <a:endParaRPr sz="1300" dirty="0">
              <a:solidFill>
                <a:schemeClr val="bg1"/>
              </a:solidFill>
              <a:latin typeface="MuktaMahee Regular" pitchFamily="2" charset="77"/>
              <a:ea typeface="Montserrat Medium"/>
              <a:cs typeface="MuktaMahee Regular" pitchFamily="2" charset="77"/>
              <a:sym typeface="Montserrat Medium"/>
            </a:endParaRPr>
          </a:p>
        </p:txBody>
      </p:sp>
      <p:sp>
        <p:nvSpPr>
          <p:cNvPr id="19" name="Google Shape;84;p16">
            <a:extLst>
              <a:ext uri="{FF2B5EF4-FFF2-40B4-BE49-F238E27FC236}">
                <a16:creationId xmlns:a16="http://schemas.microsoft.com/office/drawing/2014/main" id="{1CD52A33-C22A-D9A8-EB2F-304696D96E53}"/>
              </a:ext>
            </a:extLst>
          </p:cNvPr>
          <p:cNvSpPr txBox="1"/>
          <p:nvPr/>
        </p:nvSpPr>
        <p:spPr>
          <a:xfrm>
            <a:off x="3207255" y="2452874"/>
            <a:ext cx="2451075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rPr>
              <a:t>Data Analysis</a:t>
            </a:r>
            <a:endParaRPr sz="1300" dirty="0">
              <a:solidFill>
                <a:schemeClr val="bg1"/>
              </a:solidFill>
              <a:latin typeface="MuktaMahee Regular" pitchFamily="2" charset="77"/>
              <a:ea typeface="Montserrat Medium"/>
              <a:cs typeface="MuktaMahee Regular" pitchFamily="2" charset="77"/>
              <a:sym typeface="Montserrat Medium"/>
            </a:endParaRPr>
          </a:p>
        </p:txBody>
      </p:sp>
      <p:sp>
        <p:nvSpPr>
          <p:cNvPr id="20" name="Google Shape;85;p16">
            <a:extLst>
              <a:ext uri="{FF2B5EF4-FFF2-40B4-BE49-F238E27FC236}">
                <a16:creationId xmlns:a16="http://schemas.microsoft.com/office/drawing/2014/main" id="{2ED2B6A5-5B77-9D84-0288-712CC54925FA}"/>
              </a:ext>
            </a:extLst>
          </p:cNvPr>
          <p:cNvSpPr txBox="1"/>
          <p:nvPr/>
        </p:nvSpPr>
        <p:spPr>
          <a:xfrm>
            <a:off x="3207255" y="2801849"/>
            <a:ext cx="2451075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rPr>
              <a:t>Design Thinking</a:t>
            </a:r>
            <a:endParaRPr sz="1300" dirty="0">
              <a:solidFill>
                <a:schemeClr val="bg1"/>
              </a:solidFill>
              <a:latin typeface="MuktaMahee Regular" pitchFamily="2" charset="77"/>
              <a:ea typeface="Montserrat Medium"/>
              <a:cs typeface="MuktaMahee Regular" pitchFamily="2" charset="77"/>
              <a:sym typeface="Montserrat Medium"/>
            </a:endParaRPr>
          </a:p>
        </p:txBody>
      </p:sp>
      <p:sp>
        <p:nvSpPr>
          <p:cNvPr id="21" name="Google Shape;86;p16">
            <a:extLst>
              <a:ext uri="{FF2B5EF4-FFF2-40B4-BE49-F238E27FC236}">
                <a16:creationId xmlns:a16="http://schemas.microsoft.com/office/drawing/2014/main" id="{201815EE-EC56-B9FA-EB9C-3C948482251C}"/>
              </a:ext>
            </a:extLst>
          </p:cNvPr>
          <p:cNvSpPr txBox="1"/>
          <p:nvPr/>
        </p:nvSpPr>
        <p:spPr>
          <a:xfrm>
            <a:off x="3207255" y="3150824"/>
            <a:ext cx="2451075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rPr>
              <a:t>Domain-Specific Knowledge</a:t>
            </a:r>
            <a:endParaRPr sz="1300" dirty="0">
              <a:solidFill>
                <a:schemeClr val="bg1"/>
              </a:solidFill>
              <a:latin typeface="MuktaMahee Regular" pitchFamily="2" charset="77"/>
              <a:ea typeface="Montserrat Medium"/>
              <a:cs typeface="MuktaMahee Regular" pitchFamily="2" charset="77"/>
              <a:sym typeface="Montserrat Medium"/>
            </a:endParaRPr>
          </a:p>
        </p:txBody>
      </p:sp>
      <p:sp>
        <p:nvSpPr>
          <p:cNvPr id="22" name="Google Shape;87;p16">
            <a:extLst>
              <a:ext uri="{FF2B5EF4-FFF2-40B4-BE49-F238E27FC236}">
                <a16:creationId xmlns:a16="http://schemas.microsoft.com/office/drawing/2014/main" id="{F80D0E14-5222-1F61-406D-F09DAA572C15}"/>
              </a:ext>
            </a:extLst>
          </p:cNvPr>
          <p:cNvSpPr txBox="1"/>
          <p:nvPr/>
        </p:nvSpPr>
        <p:spPr>
          <a:xfrm>
            <a:off x="3207255" y="3499799"/>
            <a:ext cx="2451075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rPr>
              <a:t>Human-Computer Interaction</a:t>
            </a:r>
            <a:endParaRPr sz="1300" dirty="0">
              <a:solidFill>
                <a:schemeClr val="bg1"/>
              </a:solidFill>
              <a:latin typeface="MuktaMahee Regular" pitchFamily="2" charset="77"/>
              <a:ea typeface="Montserrat Medium"/>
              <a:cs typeface="MuktaMahee Regular" pitchFamily="2" charset="77"/>
              <a:sym typeface="Montserrat Medium"/>
            </a:endParaRPr>
          </a:p>
        </p:txBody>
      </p:sp>
      <p:sp>
        <p:nvSpPr>
          <p:cNvPr id="23" name="Google Shape;88;p16">
            <a:extLst>
              <a:ext uri="{FF2B5EF4-FFF2-40B4-BE49-F238E27FC236}">
                <a16:creationId xmlns:a16="http://schemas.microsoft.com/office/drawing/2014/main" id="{7ADEF2B1-61C5-5C7D-3D2E-5ADEBF68926A}"/>
              </a:ext>
            </a:extLst>
          </p:cNvPr>
          <p:cNvSpPr txBox="1"/>
          <p:nvPr/>
        </p:nvSpPr>
        <p:spPr>
          <a:xfrm>
            <a:off x="3207256" y="3848775"/>
            <a:ext cx="2526020" cy="37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rPr>
              <a:t>Software Development Methodologies</a:t>
            </a:r>
            <a:endParaRPr sz="1300" dirty="0">
              <a:solidFill>
                <a:schemeClr val="bg1"/>
              </a:solidFill>
              <a:latin typeface="MuktaMahee Regular" pitchFamily="2" charset="77"/>
              <a:ea typeface="Montserrat Medium"/>
              <a:cs typeface="MuktaMahee Regular" pitchFamily="2" charset="77"/>
              <a:sym typeface="Montserrat Medium"/>
            </a:endParaRPr>
          </a:p>
        </p:txBody>
      </p:sp>
      <p:sp>
        <p:nvSpPr>
          <p:cNvPr id="33" name="Google Shape;106;p16">
            <a:extLst>
              <a:ext uri="{FF2B5EF4-FFF2-40B4-BE49-F238E27FC236}">
                <a16:creationId xmlns:a16="http://schemas.microsoft.com/office/drawing/2014/main" id="{0090DD4D-CB76-91BB-BAFE-3220391B9ADD}"/>
              </a:ext>
            </a:extLst>
          </p:cNvPr>
          <p:cNvSpPr txBox="1"/>
          <p:nvPr/>
        </p:nvSpPr>
        <p:spPr>
          <a:xfrm>
            <a:off x="3207255" y="1738431"/>
            <a:ext cx="2695045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bg1"/>
                </a:solidFill>
                <a:latin typeface="MuktaMahee Regular" pitchFamily="2" charset="77"/>
                <a:ea typeface="Montserrat SemiBold"/>
                <a:cs typeface="MuktaMahee Regular" pitchFamily="2" charset="77"/>
                <a:sym typeface="Montserrat SemiBold"/>
              </a:rPr>
              <a:t>3.2 Technical Knowledge</a:t>
            </a:r>
            <a:endParaRPr sz="1900" dirty="0">
              <a:solidFill>
                <a:schemeClr val="bg1"/>
              </a:solidFill>
              <a:latin typeface="MuktaMahee Regular" pitchFamily="2" charset="77"/>
              <a:ea typeface="Montserrat SemiBold"/>
              <a:cs typeface="MuktaMahee Regular" pitchFamily="2" charset="77"/>
              <a:sym typeface="Montserrat SemiBold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8D25A01-86A4-2F45-299E-FCC126920D5C}"/>
              </a:ext>
            </a:extLst>
          </p:cNvPr>
          <p:cNvGrpSpPr/>
          <p:nvPr/>
        </p:nvGrpSpPr>
        <p:grpSpPr>
          <a:xfrm>
            <a:off x="314911" y="1422881"/>
            <a:ext cx="2717056" cy="3173350"/>
            <a:chOff x="723406" y="1479879"/>
            <a:chExt cx="2446199" cy="2962731"/>
          </a:xfrm>
        </p:grpSpPr>
        <p:sp>
          <p:nvSpPr>
            <p:cNvPr id="3" name="Google Shape;72;p16">
              <a:extLst>
                <a:ext uri="{FF2B5EF4-FFF2-40B4-BE49-F238E27FC236}">
                  <a16:creationId xmlns:a16="http://schemas.microsoft.com/office/drawing/2014/main" id="{C07999FE-E6CC-008D-FB32-082BC5EEFD15}"/>
                </a:ext>
              </a:extLst>
            </p:cNvPr>
            <p:cNvSpPr/>
            <p:nvPr/>
          </p:nvSpPr>
          <p:spPr>
            <a:xfrm>
              <a:off x="723406" y="1479879"/>
              <a:ext cx="2446199" cy="2962731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endParaRPr>
            </a:p>
          </p:txBody>
        </p:sp>
        <p:sp>
          <p:nvSpPr>
            <p:cNvPr id="4" name="Google Shape;83;p16">
              <a:extLst>
                <a:ext uri="{FF2B5EF4-FFF2-40B4-BE49-F238E27FC236}">
                  <a16:creationId xmlns:a16="http://schemas.microsoft.com/office/drawing/2014/main" id="{E89E2894-1F56-5594-460A-EA66C69D701E}"/>
                </a:ext>
              </a:extLst>
            </p:cNvPr>
            <p:cNvSpPr txBox="1"/>
            <p:nvPr/>
          </p:nvSpPr>
          <p:spPr>
            <a:xfrm>
              <a:off x="744309" y="2105418"/>
              <a:ext cx="2394047" cy="21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dirty="0">
                  <a:solidFill>
                    <a:schemeClr val="bg1"/>
                  </a:solidFill>
                  <a:latin typeface="MuktaMahee Regular" pitchFamily="2" charset="77"/>
                  <a:ea typeface="Montserrat Medium"/>
                  <a:cs typeface="MuktaMahee Regular" pitchFamily="2" charset="77"/>
                  <a:sym typeface="Montserrat Medium"/>
                </a:rPr>
                <a:t>Understanding the Customer</a:t>
              </a:r>
              <a:endParaRPr sz="13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endParaRPr>
            </a:p>
          </p:txBody>
        </p:sp>
        <p:sp>
          <p:nvSpPr>
            <p:cNvPr id="5" name="Google Shape;84;p16">
              <a:extLst>
                <a:ext uri="{FF2B5EF4-FFF2-40B4-BE49-F238E27FC236}">
                  <a16:creationId xmlns:a16="http://schemas.microsoft.com/office/drawing/2014/main" id="{F0378F91-F1CC-1D3E-B558-29724CFF4F66}"/>
                </a:ext>
              </a:extLst>
            </p:cNvPr>
            <p:cNvSpPr txBox="1"/>
            <p:nvPr/>
          </p:nvSpPr>
          <p:spPr>
            <a:xfrm>
              <a:off x="744309" y="2448973"/>
              <a:ext cx="2425296" cy="21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dirty="0">
                  <a:solidFill>
                    <a:schemeClr val="bg1"/>
                  </a:solidFill>
                  <a:latin typeface="MuktaMahee Regular" pitchFamily="2" charset="77"/>
                  <a:ea typeface="Montserrat Medium"/>
                  <a:cs typeface="MuktaMahee Regular" pitchFamily="2" charset="77"/>
                  <a:sym typeface="Montserrat Medium"/>
                </a:rPr>
                <a:t>Product Sense</a:t>
              </a:r>
              <a:endParaRPr sz="13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endParaRPr>
            </a:p>
          </p:txBody>
        </p:sp>
        <p:sp>
          <p:nvSpPr>
            <p:cNvPr id="6" name="Google Shape;85;p16">
              <a:extLst>
                <a:ext uri="{FF2B5EF4-FFF2-40B4-BE49-F238E27FC236}">
                  <a16:creationId xmlns:a16="http://schemas.microsoft.com/office/drawing/2014/main" id="{0687ABD3-C23C-EE0C-43FE-15AD46AA9FDB}"/>
                </a:ext>
              </a:extLst>
            </p:cNvPr>
            <p:cNvSpPr txBox="1"/>
            <p:nvPr/>
          </p:nvSpPr>
          <p:spPr>
            <a:xfrm>
              <a:off x="744309" y="2808829"/>
              <a:ext cx="2425296" cy="21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dirty="0">
                  <a:solidFill>
                    <a:schemeClr val="bg1"/>
                  </a:solidFill>
                  <a:latin typeface="MuktaMahee Regular" pitchFamily="2" charset="77"/>
                  <a:ea typeface="Montserrat Medium"/>
                  <a:cs typeface="MuktaMahee Regular" pitchFamily="2" charset="77"/>
                  <a:sym typeface="Montserrat Medium"/>
                </a:rPr>
                <a:t>Market Research &amp; Understanding</a:t>
              </a:r>
              <a:endParaRPr sz="13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endParaRPr>
            </a:p>
          </p:txBody>
        </p:sp>
        <p:sp>
          <p:nvSpPr>
            <p:cNvPr id="7" name="Google Shape;86;p16">
              <a:extLst>
                <a:ext uri="{FF2B5EF4-FFF2-40B4-BE49-F238E27FC236}">
                  <a16:creationId xmlns:a16="http://schemas.microsoft.com/office/drawing/2014/main" id="{0217FB64-3816-0831-2FF9-1024B9E1F40C}"/>
                </a:ext>
              </a:extLst>
            </p:cNvPr>
            <p:cNvSpPr txBox="1"/>
            <p:nvPr/>
          </p:nvSpPr>
          <p:spPr>
            <a:xfrm>
              <a:off x="744309" y="3136084"/>
              <a:ext cx="2394047" cy="21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chemeClr val="bg1"/>
                  </a:solidFill>
                  <a:latin typeface="MuktaMahee Regular" pitchFamily="2" charset="77"/>
                  <a:ea typeface="Montserrat Medium"/>
                  <a:cs typeface="MuktaMahee Regular" pitchFamily="2" charset="77"/>
                  <a:sym typeface="Montserrat Medium"/>
                </a:rPr>
                <a:t>Data-Driven Decision Making</a:t>
              </a:r>
              <a:endParaRPr sz="13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endParaRPr>
            </a:p>
          </p:txBody>
        </p:sp>
        <p:sp>
          <p:nvSpPr>
            <p:cNvPr id="8" name="Google Shape;87;p16">
              <a:extLst>
                <a:ext uri="{FF2B5EF4-FFF2-40B4-BE49-F238E27FC236}">
                  <a16:creationId xmlns:a16="http://schemas.microsoft.com/office/drawing/2014/main" id="{80A6DF1D-1DC9-BF50-8032-C190052DEBF2}"/>
                </a:ext>
              </a:extLst>
            </p:cNvPr>
            <p:cNvSpPr txBox="1"/>
            <p:nvPr/>
          </p:nvSpPr>
          <p:spPr>
            <a:xfrm>
              <a:off x="744309" y="3479638"/>
              <a:ext cx="2394047" cy="21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chemeClr val="bg1"/>
                  </a:solidFill>
                  <a:latin typeface="MuktaMahee Regular" pitchFamily="2" charset="77"/>
                  <a:ea typeface="Montserrat Medium"/>
                  <a:cs typeface="MuktaMahee Regular" pitchFamily="2" charset="77"/>
                  <a:sym typeface="Montserrat Medium"/>
                </a:rPr>
                <a:t>Prioritization</a:t>
              </a:r>
              <a:endParaRPr sz="13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endParaRPr>
            </a:p>
          </p:txBody>
        </p:sp>
        <p:sp>
          <p:nvSpPr>
            <p:cNvPr id="9" name="Google Shape;88;p16">
              <a:extLst>
                <a:ext uri="{FF2B5EF4-FFF2-40B4-BE49-F238E27FC236}">
                  <a16:creationId xmlns:a16="http://schemas.microsoft.com/office/drawing/2014/main" id="{7FE51CEC-1825-9D1E-12EF-CC33F481AA87}"/>
                </a:ext>
              </a:extLst>
            </p:cNvPr>
            <p:cNvSpPr txBox="1"/>
            <p:nvPr/>
          </p:nvSpPr>
          <p:spPr>
            <a:xfrm>
              <a:off x="744309" y="3823193"/>
              <a:ext cx="2394047" cy="21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dirty="0">
                  <a:solidFill>
                    <a:schemeClr val="bg1"/>
                  </a:solidFill>
                  <a:latin typeface="MuktaMahee Regular" pitchFamily="2" charset="77"/>
                  <a:ea typeface="Montserrat Medium"/>
                  <a:cs typeface="MuktaMahee Regular" pitchFamily="2" charset="77"/>
                  <a:sym typeface="Montserrat Medium"/>
                </a:rPr>
                <a:t>Marketing &amp; Go To Market</a:t>
              </a:r>
              <a:endParaRPr sz="13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endParaRPr>
            </a:p>
          </p:txBody>
        </p:sp>
        <p:sp>
          <p:nvSpPr>
            <p:cNvPr id="10" name="Google Shape;88;p16">
              <a:extLst>
                <a:ext uri="{FF2B5EF4-FFF2-40B4-BE49-F238E27FC236}">
                  <a16:creationId xmlns:a16="http://schemas.microsoft.com/office/drawing/2014/main" id="{BC643962-AF93-2D64-2A67-DC06A1F54D03}"/>
                </a:ext>
              </a:extLst>
            </p:cNvPr>
            <p:cNvSpPr txBox="1"/>
            <p:nvPr/>
          </p:nvSpPr>
          <p:spPr>
            <a:xfrm>
              <a:off x="744309" y="4166746"/>
              <a:ext cx="2394047" cy="21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dirty="0">
                  <a:solidFill>
                    <a:schemeClr val="bg1"/>
                  </a:solidFill>
                  <a:latin typeface="MuktaMahee Regular" pitchFamily="2" charset="77"/>
                  <a:ea typeface="Montserrat Medium"/>
                  <a:cs typeface="MuktaMahee Regular" pitchFamily="2" charset="77"/>
                  <a:sym typeface="Montserrat Medium"/>
                </a:rPr>
                <a:t>Understanding the Problem</a:t>
              </a:r>
              <a:endParaRPr sz="13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endParaRPr>
            </a:p>
          </p:txBody>
        </p:sp>
        <p:sp>
          <p:nvSpPr>
            <p:cNvPr id="12" name="Google Shape;106;p16">
              <a:extLst>
                <a:ext uri="{FF2B5EF4-FFF2-40B4-BE49-F238E27FC236}">
                  <a16:creationId xmlns:a16="http://schemas.microsoft.com/office/drawing/2014/main" id="{F5FB8042-1436-3D58-BF38-8D61BC1CD8AB}"/>
                </a:ext>
              </a:extLst>
            </p:cNvPr>
            <p:cNvSpPr txBox="1"/>
            <p:nvPr/>
          </p:nvSpPr>
          <p:spPr>
            <a:xfrm>
              <a:off x="723406" y="1758752"/>
              <a:ext cx="2446199" cy="38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dirty="0">
                  <a:solidFill>
                    <a:schemeClr val="bg1"/>
                  </a:solidFill>
                  <a:latin typeface="MuktaMahee Regular" pitchFamily="2" charset="77"/>
                  <a:ea typeface="Montserrat SemiBold"/>
                  <a:cs typeface="MuktaMahee Regular" pitchFamily="2" charset="77"/>
                  <a:sym typeface="Montserrat SemiBold"/>
                </a:rPr>
                <a:t>3.1 Business Knowledge</a:t>
              </a:r>
              <a:endParaRPr sz="1900" dirty="0">
                <a:solidFill>
                  <a:schemeClr val="bg1"/>
                </a:solidFill>
                <a:latin typeface="MuktaMahee Regular" pitchFamily="2" charset="77"/>
                <a:ea typeface="Montserrat SemiBold"/>
                <a:cs typeface="MuktaMahee Regular" pitchFamily="2" charset="77"/>
                <a:sym typeface="Montserrat SemiBold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461AAF-32A1-1A43-742E-68282C5D9F2E}"/>
              </a:ext>
            </a:extLst>
          </p:cNvPr>
          <p:cNvGrpSpPr/>
          <p:nvPr/>
        </p:nvGrpSpPr>
        <p:grpSpPr>
          <a:xfrm>
            <a:off x="3503337" y="1129040"/>
            <a:ext cx="480600" cy="480600"/>
            <a:chOff x="3639770" y="1203352"/>
            <a:chExt cx="480600" cy="480600"/>
          </a:xfrm>
        </p:grpSpPr>
        <p:sp>
          <p:nvSpPr>
            <p:cNvPr id="150" name="Google Shape;119;p16">
              <a:extLst>
                <a:ext uri="{FF2B5EF4-FFF2-40B4-BE49-F238E27FC236}">
                  <a16:creationId xmlns:a16="http://schemas.microsoft.com/office/drawing/2014/main" id="{20D59287-BD31-4EC6-CCE5-2B91BADD5259}"/>
                </a:ext>
              </a:extLst>
            </p:cNvPr>
            <p:cNvSpPr/>
            <p:nvPr/>
          </p:nvSpPr>
          <p:spPr>
            <a:xfrm>
              <a:off x="3639770" y="1203352"/>
              <a:ext cx="480600" cy="4806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endParaRPr>
            </a:p>
          </p:txBody>
        </p:sp>
        <p:grpSp>
          <p:nvGrpSpPr>
            <p:cNvPr id="70" name="Google Shape;12420;p75">
              <a:extLst>
                <a:ext uri="{FF2B5EF4-FFF2-40B4-BE49-F238E27FC236}">
                  <a16:creationId xmlns:a16="http://schemas.microsoft.com/office/drawing/2014/main" id="{8770C687-9DC7-8F1C-3E01-3746199E23F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00836" y="1320241"/>
              <a:ext cx="365760" cy="223422"/>
              <a:chOff x="7009649" y="1541981"/>
              <a:chExt cx="524940" cy="320655"/>
            </a:xfrm>
            <a:solidFill>
              <a:schemeClr val="bg1"/>
            </a:solidFill>
          </p:grpSpPr>
          <p:sp>
            <p:nvSpPr>
              <p:cNvPr id="71" name="Google Shape;12421;p75">
                <a:extLst>
                  <a:ext uri="{FF2B5EF4-FFF2-40B4-BE49-F238E27FC236}">
                    <a16:creationId xmlns:a16="http://schemas.microsoft.com/office/drawing/2014/main" id="{D2E82552-2E94-5B28-0AC6-0CD408CF724F}"/>
                  </a:ext>
                </a:extLst>
              </p:cNvPr>
              <p:cNvSpPr/>
              <p:nvPr/>
            </p:nvSpPr>
            <p:spPr>
              <a:xfrm>
                <a:off x="7009649" y="1541981"/>
                <a:ext cx="524940" cy="320655"/>
              </a:xfrm>
              <a:custGeom>
                <a:avLst/>
                <a:gdLst/>
                <a:ahLst/>
                <a:cxnLst/>
                <a:rect l="l" t="t" r="r" b="b"/>
                <a:pathLst>
                  <a:path w="16492" h="10074" extrusionOk="0">
                    <a:moveTo>
                      <a:pt x="13979" y="1227"/>
                    </a:moveTo>
                    <a:lnTo>
                      <a:pt x="13979" y="6764"/>
                    </a:lnTo>
                    <a:lnTo>
                      <a:pt x="11348" y="6764"/>
                    </a:lnTo>
                    <a:cubicBezTo>
                      <a:pt x="11205" y="6764"/>
                      <a:pt x="11109" y="6871"/>
                      <a:pt x="11109" y="7002"/>
                    </a:cubicBezTo>
                    <a:cubicBezTo>
                      <a:pt x="11109" y="7145"/>
                      <a:pt x="11205" y="7240"/>
                      <a:pt x="11348" y="7240"/>
                    </a:cubicBezTo>
                    <a:lnTo>
                      <a:pt x="13979" y="7240"/>
                    </a:lnTo>
                    <a:lnTo>
                      <a:pt x="13979" y="7514"/>
                    </a:lnTo>
                    <a:lnTo>
                      <a:pt x="2537" y="7514"/>
                    </a:lnTo>
                    <a:lnTo>
                      <a:pt x="2537" y="7240"/>
                    </a:lnTo>
                    <a:lnTo>
                      <a:pt x="10336" y="7240"/>
                    </a:lnTo>
                    <a:cubicBezTo>
                      <a:pt x="10466" y="7240"/>
                      <a:pt x="10574" y="7145"/>
                      <a:pt x="10574" y="7002"/>
                    </a:cubicBezTo>
                    <a:cubicBezTo>
                      <a:pt x="10574" y="6871"/>
                      <a:pt x="10466" y="6764"/>
                      <a:pt x="10336" y="6764"/>
                    </a:cubicBezTo>
                    <a:lnTo>
                      <a:pt x="7014" y="6764"/>
                    </a:lnTo>
                    <a:lnTo>
                      <a:pt x="7014" y="1227"/>
                    </a:lnTo>
                    <a:close/>
                    <a:moveTo>
                      <a:pt x="14169" y="7990"/>
                    </a:moveTo>
                    <a:lnTo>
                      <a:pt x="14943" y="8287"/>
                    </a:lnTo>
                    <a:lnTo>
                      <a:pt x="1537" y="8287"/>
                    </a:lnTo>
                    <a:lnTo>
                      <a:pt x="2323" y="7990"/>
                    </a:lnTo>
                    <a:close/>
                    <a:moveTo>
                      <a:pt x="10240" y="8776"/>
                    </a:moveTo>
                    <a:lnTo>
                      <a:pt x="10014" y="9002"/>
                    </a:lnTo>
                    <a:lnTo>
                      <a:pt x="6526" y="9002"/>
                    </a:lnTo>
                    <a:lnTo>
                      <a:pt x="6299" y="8776"/>
                    </a:lnTo>
                    <a:close/>
                    <a:moveTo>
                      <a:pt x="16003" y="8776"/>
                    </a:moveTo>
                    <a:lnTo>
                      <a:pt x="16003" y="8823"/>
                    </a:lnTo>
                    <a:lnTo>
                      <a:pt x="16015" y="8823"/>
                    </a:lnTo>
                    <a:cubicBezTo>
                      <a:pt x="16015" y="9252"/>
                      <a:pt x="15658" y="9609"/>
                      <a:pt x="15229" y="9609"/>
                    </a:cubicBezTo>
                    <a:lnTo>
                      <a:pt x="1287" y="9609"/>
                    </a:lnTo>
                    <a:cubicBezTo>
                      <a:pt x="846" y="9609"/>
                      <a:pt x="489" y="9252"/>
                      <a:pt x="489" y="8823"/>
                    </a:cubicBezTo>
                    <a:lnTo>
                      <a:pt x="489" y="8776"/>
                    </a:lnTo>
                    <a:lnTo>
                      <a:pt x="5633" y="8776"/>
                    </a:lnTo>
                    <a:lnTo>
                      <a:pt x="6252" y="9407"/>
                    </a:lnTo>
                    <a:cubicBezTo>
                      <a:pt x="6299" y="9454"/>
                      <a:pt x="6359" y="9478"/>
                      <a:pt x="6418" y="9478"/>
                    </a:cubicBezTo>
                    <a:lnTo>
                      <a:pt x="10121" y="9478"/>
                    </a:lnTo>
                    <a:cubicBezTo>
                      <a:pt x="10181" y="9478"/>
                      <a:pt x="10240" y="9454"/>
                      <a:pt x="10288" y="9407"/>
                    </a:cubicBezTo>
                    <a:lnTo>
                      <a:pt x="10907" y="8776"/>
                    </a:lnTo>
                    <a:close/>
                    <a:moveTo>
                      <a:pt x="2811" y="1"/>
                    </a:moveTo>
                    <a:cubicBezTo>
                      <a:pt x="2382" y="1"/>
                      <a:pt x="2037" y="346"/>
                      <a:pt x="2037" y="775"/>
                    </a:cubicBezTo>
                    <a:lnTo>
                      <a:pt x="2037" y="3799"/>
                    </a:lnTo>
                    <a:cubicBezTo>
                      <a:pt x="2037" y="3930"/>
                      <a:pt x="2144" y="4037"/>
                      <a:pt x="2275" y="4037"/>
                    </a:cubicBezTo>
                    <a:cubicBezTo>
                      <a:pt x="2418" y="4037"/>
                      <a:pt x="2513" y="3930"/>
                      <a:pt x="2513" y="3799"/>
                    </a:cubicBezTo>
                    <a:lnTo>
                      <a:pt x="2513" y="1215"/>
                    </a:lnTo>
                    <a:lnTo>
                      <a:pt x="6526" y="1215"/>
                    </a:lnTo>
                    <a:lnTo>
                      <a:pt x="6526" y="6752"/>
                    </a:lnTo>
                    <a:lnTo>
                      <a:pt x="2513" y="6752"/>
                    </a:lnTo>
                    <a:lnTo>
                      <a:pt x="2513" y="4763"/>
                    </a:lnTo>
                    <a:cubicBezTo>
                      <a:pt x="2513" y="4632"/>
                      <a:pt x="2418" y="4525"/>
                      <a:pt x="2275" y="4525"/>
                    </a:cubicBezTo>
                    <a:cubicBezTo>
                      <a:pt x="2144" y="4525"/>
                      <a:pt x="2037" y="4632"/>
                      <a:pt x="2037" y="4763"/>
                    </a:cubicBezTo>
                    <a:lnTo>
                      <a:pt x="2037" y="7573"/>
                    </a:lnTo>
                    <a:lnTo>
                      <a:pt x="156" y="8299"/>
                    </a:lnTo>
                    <a:cubicBezTo>
                      <a:pt x="60" y="8335"/>
                      <a:pt x="1" y="8430"/>
                      <a:pt x="1" y="8526"/>
                    </a:cubicBezTo>
                    <a:lnTo>
                      <a:pt x="1" y="8811"/>
                    </a:lnTo>
                    <a:cubicBezTo>
                      <a:pt x="1" y="9502"/>
                      <a:pt x="572" y="10073"/>
                      <a:pt x="1263" y="10073"/>
                    </a:cubicBezTo>
                    <a:lnTo>
                      <a:pt x="15217" y="10073"/>
                    </a:lnTo>
                    <a:cubicBezTo>
                      <a:pt x="15908" y="10073"/>
                      <a:pt x="16479" y="9502"/>
                      <a:pt x="16479" y="8811"/>
                    </a:cubicBezTo>
                    <a:lnTo>
                      <a:pt x="16479" y="8526"/>
                    </a:lnTo>
                    <a:cubicBezTo>
                      <a:pt x="16491" y="8430"/>
                      <a:pt x="16432" y="8347"/>
                      <a:pt x="16348" y="8323"/>
                    </a:cubicBezTo>
                    <a:lnTo>
                      <a:pt x="14467" y="7585"/>
                    </a:lnTo>
                    <a:lnTo>
                      <a:pt x="14467" y="775"/>
                    </a:lnTo>
                    <a:cubicBezTo>
                      <a:pt x="14467" y="346"/>
                      <a:pt x="14122" y="1"/>
                      <a:pt x="13693" y="1"/>
                    </a:cubicBezTo>
                    <a:lnTo>
                      <a:pt x="11550" y="1"/>
                    </a:lnTo>
                    <a:cubicBezTo>
                      <a:pt x="11419" y="1"/>
                      <a:pt x="11312" y="108"/>
                      <a:pt x="11312" y="239"/>
                    </a:cubicBezTo>
                    <a:cubicBezTo>
                      <a:pt x="11312" y="370"/>
                      <a:pt x="11419" y="477"/>
                      <a:pt x="11550" y="477"/>
                    </a:cubicBezTo>
                    <a:lnTo>
                      <a:pt x="13693" y="477"/>
                    </a:lnTo>
                    <a:cubicBezTo>
                      <a:pt x="13848" y="477"/>
                      <a:pt x="13967" y="596"/>
                      <a:pt x="13979" y="739"/>
                    </a:cubicBezTo>
                    <a:lnTo>
                      <a:pt x="2537" y="739"/>
                    </a:lnTo>
                    <a:cubicBezTo>
                      <a:pt x="2549" y="596"/>
                      <a:pt x="2668" y="477"/>
                      <a:pt x="2811" y="477"/>
                    </a:cubicBezTo>
                    <a:lnTo>
                      <a:pt x="10586" y="477"/>
                    </a:lnTo>
                    <a:cubicBezTo>
                      <a:pt x="10717" y="477"/>
                      <a:pt x="10824" y="370"/>
                      <a:pt x="10824" y="239"/>
                    </a:cubicBezTo>
                    <a:cubicBezTo>
                      <a:pt x="10824" y="108"/>
                      <a:pt x="10717" y="1"/>
                      <a:pt x="1058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2422;p75">
                <a:extLst>
                  <a:ext uri="{FF2B5EF4-FFF2-40B4-BE49-F238E27FC236}">
                    <a16:creationId xmlns:a16="http://schemas.microsoft.com/office/drawing/2014/main" id="{E93039A5-7D92-4F91-9FD6-74E8169B63D0}"/>
                  </a:ext>
                </a:extLst>
              </p:cNvPr>
              <p:cNvSpPr/>
              <p:nvPr/>
            </p:nvSpPr>
            <p:spPr>
              <a:xfrm>
                <a:off x="7110104" y="1604909"/>
                <a:ext cx="61782" cy="41697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1310" extrusionOk="0">
                    <a:moveTo>
                      <a:pt x="1441" y="488"/>
                    </a:moveTo>
                    <a:lnTo>
                      <a:pt x="1441" y="834"/>
                    </a:lnTo>
                    <a:lnTo>
                      <a:pt x="488" y="834"/>
                    </a:lnTo>
                    <a:lnTo>
                      <a:pt x="488" y="488"/>
                    </a:lnTo>
                    <a:close/>
                    <a:moveTo>
                      <a:pt x="238" y="0"/>
                    </a:moveTo>
                    <a:cubicBezTo>
                      <a:pt x="107" y="0"/>
                      <a:pt x="0" y="107"/>
                      <a:pt x="0" y="238"/>
                    </a:cubicBezTo>
                    <a:lnTo>
                      <a:pt x="0" y="1072"/>
                    </a:lnTo>
                    <a:cubicBezTo>
                      <a:pt x="0" y="1203"/>
                      <a:pt x="107" y="1310"/>
                      <a:pt x="238" y="1310"/>
                    </a:cubicBezTo>
                    <a:lnTo>
                      <a:pt x="1679" y="1310"/>
                    </a:lnTo>
                    <a:cubicBezTo>
                      <a:pt x="1822" y="1310"/>
                      <a:pt x="1917" y="1203"/>
                      <a:pt x="1917" y="1072"/>
                    </a:cubicBezTo>
                    <a:lnTo>
                      <a:pt x="1917" y="238"/>
                    </a:lnTo>
                    <a:cubicBezTo>
                      <a:pt x="1941" y="119"/>
                      <a:pt x="1822" y="0"/>
                      <a:pt x="167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2423;p75">
                <a:extLst>
                  <a:ext uri="{FF2B5EF4-FFF2-40B4-BE49-F238E27FC236}">
                    <a16:creationId xmlns:a16="http://schemas.microsoft.com/office/drawing/2014/main" id="{0E210ADB-061E-1ACE-7940-B69CBF1674C1}"/>
                  </a:ext>
                </a:extLst>
              </p:cNvPr>
              <p:cNvSpPr/>
              <p:nvPr/>
            </p:nvSpPr>
            <p:spPr>
              <a:xfrm>
                <a:off x="7110455" y="1655296"/>
                <a:ext cx="96700" cy="15183"/>
              </a:xfrm>
              <a:custGeom>
                <a:avLst/>
                <a:gdLst/>
                <a:ahLst/>
                <a:cxnLst/>
                <a:rect l="l" t="t" r="r" b="b"/>
                <a:pathLst>
                  <a:path w="3038" h="477" extrusionOk="0">
                    <a:moveTo>
                      <a:pt x="239" y="1"/>
                    </a:moveTo>
                    <a:cubicBezTo>
                      <a:pt x="108" y="1"/>
                      <a:pt x="1" y="96"/>
                      <a:pt x="1" y="239"/>
                    </a:cubicBezTo>
                    <a:cubicBezTo>
                      <a:pt x="1" y="370"/>
                      <a:pt x="108" y="477"/>
                      <a:pt x="239" y="477"/>
                    </a:cubicBezTo>
                    <a:lnTo>
                      <a:pt x="2799" y="477"/>
                    </a:lnTo>
                    <a:cubicBezTo>
                      <a:pt x="2942" y="477"/>
                      <a:pt x="3037" y="370"/>
                      <a:pt x="3037" y="239"/>
                    </a:cubicBezTo>
                    <a:cubicBezTo>
                      <a:pt x="3037" y="96"/>
                      <a:pt x="2942" y="1"/>
                      <a:pt x="279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2424;p75">
                <a:extLst>
                  <a:ext uri="{FF2B5EF4-FFF2-40B4-BE49-F238E27FC236}">
                    <a16:creationId xmlns:a16="http://schemas.microsoft.com/office/drawing/2014/main" id="{9D7EEC69-FEE4-EE49-1AAB-62E139AD218A}"/>
                  </a:ext>
                </a:extLst>
              </p:cNvPr>
              <p:cNvSpPr/>
              <p:nvPr/>
            </p:nvSpPr>
            <p:spPr>
              <a:xfrm>
                <a:off x="7146104" y="1676909"/>
                <a:ext cx="61050" cy="41729"/>
              </a:xfrm>
              <a:custGeom>
                <a:avLst/>
                <a:gdLst/>
                <a:ahLst/>
                <a:cxnLst/>
                <a:rect l="l" t="t" r="r" b="b"/>
                <a:pathLst>
                  <a:path w="1918" h="1311" extrusionOk="0">
                    <a:moveTo>
                      <a:pt x="1441" y="489"/>
                    </a:moveTo>
                    <a:lnTo>
                      <a:pt x="1441" y="834"/>
                    </a:lnTo>
                    <a:lnTo>
                      <a:pt x="488" y="834"/>
                    </a:lnTo>
                    <a:lnTo>
                      <a:pt x="488" y="489"/>
                    </a:lnTo>
                    <a:close/>
                    <a:moveTo>
                      <a:pt x="238" y="0"/>
                    </a:moveTo>
                    <a:cubicBezTo>
                      <a:pt x="107" y="0"/>
                      <a:pt x="0" y="108"/>
                      <a:pt x="0" y="239"/>
                    </a:cubicBezTo>
                    <a:lnTo>
                      <a:pt x="0" y="1072"/>
                    </a:lnTo>
                    <a:cubicBezTo>
                      <a:pt x="0" y="1203"/>
                      <a:pt x="107" y="1310"/>
                      <a:pt x="238" y="1310"/>
                    </a:cubicBezTo>
                    <a:lnTo>
                      <a:pt x="1679" y="1310"/>
                    </a:lnTo>
                    <a:cubicBezTo>
                      <a:pt x="1822" y="1310"/>
                      <a:pt x="1917" y="1203"/>
                      <a:pt x="1917" y="1072"/>
                    </a:cubicBezTo>
                    <a:lnTo>
                      <a:pt x="1917" y="239"/>
                    </a:lnTo>
                    <a:cubicBezTo>
                      <a:pt x="1917" y="108"/>
                      <a:pt x="1822" y="0"/>
                      <a:pt x="167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2425;p75">
                <a:extLst>
                  <a:ext uri="{FF2B5EF4-FFF2-40B4-BE49-F238E27FC236}">
                    <a16:creationId xmlns:a16="http://schemas.microsoft.com/office/drawing/2014/main" id="{ADA08F25-CB80-BC63-15A4-59D506B02F5B}"/>
                  </a:ext>
                </a:extLst>
              </p:cNvPr>
              <p:cNvSpPr/>
              <p:nvPr/>
            </p:nvSpPr>
            <p:spPr>
              <a:xfrm>
                <a:off x="7110455" y="1726563"/>
                <a:ext cx="96700" cy="15183"/>
              </a:xfrm>
              <a:custGeom>
                <a:avLst/>
                <a:gdLst/>
                <a:ahLst/>
                <a:cxnLst/>
                <a:rect l="l" t="t" r="r" b="b"/>
                <a:pathLst>
                  <a:path w="3038" h="477" extrusionOk="0">
                    <a:moveTo>
                      <a:pt x="239" y="0"/>
                    </a:moveTo>
                    <a:cubicBezTo>
                      <a:pt x="108" y="0"/>
                      <a:pt x="1" y="107"/>
                      <a:pt x="1" y="238"/>
                    </a:cubicBezTo>
                    <a:cubicBezTo>
                      <a:pt x="1" y="381"/>
                      <a:pt x="108" y="476"/>
                      <a:pt x="239" y="476"/>
                    </a:cubicBezTo>
                    <a:lnTo>
                      <a:pt x="2799" y="476"/>
                    </a:lnTo>
                    <a:cubicBezTo>
                      <a:pt x="2942" y="476"/>
                      <a:pt x="3037" y="381"/>
                      <a:pt x="3037" y="238"/>
                    </a:cubicBezTo>
                    <a:cubicBezTo>
                      <a:pt x="3037" y="107"/>
                      <a:pt x="2942" y="0"/>
                      <a:pt x="279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2426;p75">
                <a:extLst>
                  <a:ext uri="{FF2B5EF4-FFF2-40B4-BE49-F238E27FC236}">
                    <a16:creationId xmlns:a16="http://schemas.microsoft.com/office/drawing/2014/main" id="{FE8CCCB9-ED5E-591F-5DEF-8C167F60A8CB}"/>
                  </a:ext>
                </a:extLst>
              </p:cNvPr>
              <p:cNvSpPr/>
              <p:nvPr/>
            </p:nvSpPr>
            <p:spPr>
              <a:xfrm>
                <a:off x="7262825" y="1636739"/>
                <a:ext cx="48541" cy="80371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2525" extrusionOk="0">
                    <a:moveTo>
                      <a:pt x="1268" y="0"/>
                    </a:moveTo>
                    <a:cubicBezTo>
                      <a:pt x="1206" y="0"/>
                      <a:pt x="1143" y="24"/>
                      <a:pt x="1096" y="72"/>
                    </a:cubicBezTo>
                    <a:lnTo>
                      <a:pt x="72" y="1096"/>
                    </a:lnTo>
                    <a:cubicBezTo>
                      <a:pt x="24" y="1143"/>
                      <a:pt x="0" y="1203"/>
                      <a:pt x="0" y="1262"/>
                    </a:cubicBezTo>
                    <a:cubicBezTo>
                      <a:pt x="0" y="1322"/>
                      <a:pt x="24" y="1381"/>
                      <a:pt x="72" y="1429"/>
                    </a:cubicBezTo>
                    <a:lnTo>
                      <a:pt x="1096" y="2453"/>
                    </a:lnTo>
                    <a:cubicBezTo>
                      <a:pt x="1143" y="2501"/>
                      <a:pt x="1203" y="2524"/>
                      <a:pt x="1262" y="2524"/>
                    </a:cubicBezTo>
                    <a:cubicBezTo>
                      <a:pt x="1322" y="2524"/>
                      <a:pt x="1381" y="2501"/>
                      <a:pt x="1429" y="2453"/>
                    </a:cubicBezTo>
                    <a:cubicBezTo>
                      <a:pt x="1524" y="2370"/>
                      <a:pt x="1524" y="2215"/>
                      <a:pt x="1441" y="2108"/>
                    </a:cubicBezTo>
                    <a:lnTo>
                      <a:pt x="596" y="1262"/>
                    </a:lnTo>
                    <a:lnTo>
                      <a:pt x="1441" y="417"/>
                    </a:lnTo>
                    <a:cubicBezTo>
                      <a:pt x="1524" y="322"/>
                      <a:pt x="1524" y="167"/>
                      <a:pt x="1441" y="72"/>
                    </a:cubicBezTo>
                    <a:cubicBezTo>
                      <a:pt x="1393" y="24"/>
                      <a:pt x="1331" y="0"/>
                      <a:pt x="126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2427;p75">
                <a:extLst>
                  <a:ext uri="{FF2B5EF4-FFF2-40B4-BE49-F238E27FC236}">
                    <a16:creationId xmlns:a16="http://schemas.microsoft.com/office/drawing/2014/main" id="{5A5C7871-6196-986C-8A93-4E13B8036F51}"/>
                  </a:ext>
                </a:extLst>
              </p:cNvPr>
              <p:cNvSpPr/>
              <p:nvPr/>
            </p:nvSpPr>
            <p:spPr>
              <a:xfrm>
                <a:off x="7380691" y="1636357"/>
                <a:ext cx="48891" cy="80371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2525" extrusionOk="0">
                    <a:moveTo>
                      <a:pt x="261" y="0"/>
                    </a:moveTo>
                    <a:cubicBezTo>
                      <a:pt x="197" y="0"/>
                      <a:pt x="131" y="24"/>
                      <a:pt x="83" y="72"/>
                    </a:cubicBezTo>
                    <a:cubicBezTo>
                      <a:pt x="0" y="155"/>
                      <a:pt x="0" y="322"/>
                      <a:pt x="83" y="417"/>
                    </a:cubicBezTo>
                    <a:lnTo>
                      <a:pt x="941" y="1262"/>
                    </a:lnTo>
                    <a:lnTo>
                      <a:pt x="83" y="2108"/>
                    </a:lnTo>
                    <a:cubicBezTo>
                      <a:pt x="0" y="2203"/>
                      <a:pt x="0" y="2358"/>
                      <a:pt x="83" y="2453"/>
                    </a:cubicBezTo>
                    <a:cubicBezTo>
                      <a:pt x="131" y="2501"/>
                      <a:pt x="191" y="2525"/>
                      <a:pt x="250" y="2525"/>
                    </a:cubicBezTo>
                    <a:cubicBezTo>
                      <a:pt x="310" y="2525"/>
                      <a:pt x="369" y="2501"/>
                      <a:pt x="417" y="2453"/>
                    </a:cubicBezTo>
                    <a:lnTo>
                      <a:pt x="1441" y="1429"/>
                    </a:lnTo>
                    <a:cubicBezTo>
                      <a:pt x="1488" y="1382"/>
                      <a:pt x="1512" y="1322"/>
                      <a:pt x="1512" y="1262"/>
                    </a:cubicBezTo>
                    <a:cubicBezTo>
                      <a:pt x="1536" y="1203"/>
                      <a:pt x="1500" y="1143"/>
                      <a:pt x="1453" y="1096"/>
                    </a:cubicBezTo>
                    <a:lnTo>
                      <a:pt x="429" y="72"/>
                    </a:lnTo>
                    <a:cubicBezTo>
                      <a:pt x="387" y="24"/>
                      <a:pt x="325" y="0"/>
                      <a:pt x="26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2428;p75">
                <a:extLst>
                  <a:ext uri="{FF2B5EF4-FFF2-40B4-BE49-F238E27FC236}">
                    <a16:creationId xmlns:a16="http://schemas.microsoft.com/office/drawing/2014/main" id="{41C391BA-ECB9-5531-A2FC-926923E95B8B}"/>
                  </a:ext>
                </a:extLst>
              </p:cNvPr>
              <p:cNvSpPr/>
              <p:nvPr/>
            </p:nvSpPr>
            <p:spPr>
              <a:xfrm>
                <a:off x="7321933" y="1626744"/>
                <a:ext cx="48923" cy="99851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3137" extrusionOk="0">
                    <a:moveTo>
                      <a:pt x="1249" y="0"/>
                    </a:moveTo>
                    <a:cubicBezTo>
                      <a:pt x="1154" y="0"/>
                      <a:pt x="1061" y="59"/>
                      <a:pt x="1025" y="160"/>
                    </a:cubicBezTo>
                    <a:lnTo>
                      <a:pt x="48" y="2815"/>
                    </a:lnTo>
                    <a:cubicBezTo>
                      <a:pt x="1" y="2934"/>
                      <a:pt x="60" y="3077"/>
                      <a:pt x="191" y="3124"/>
                    </a:cubicBezTo>
                    <a:cubicBezTo>
                      <a:pt x="227" y="3136"/>
                      <a:pt x="251" y="3136"/>
                      <a:pt x="286" y="3136"/>
                    </a:cubicBezTo>
                    <a:cubicBezTo>
                      <a:pt x="382" y="3136"/>
                      <a:pt x="477" y="3077"/>
                      <a:pt x="501" y="2981"/>
                    </a:cubicBezTo>
                    <a:lnTo>
                      <a:pt x="1489" y="326"/>
                    </a:lnTo>
                    <a:cubicBezTo>
                      <a:pt x="1537" y="207"/>
                      <a:pt x="1477" y="64"/>
                      <a:pt x="1334" y="17"/>
                    </a:cubicBezTo>
                    <a:cubicBezTo>
                      <a:pt x="1307" y="6"/>
                      <a:pt x="1278" y="0"/>
                      <a:pt x="12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5CD0923-AD7D-04A8-5E32-76191A2CAEBA}"/>
              </a:ext>
            </a:extLst>
          </p:cNvPr>
          <p:cNvGrpSpPr/>
          <p:nvPr/>
        </p:nvGrpSpPr>
        <p:grpSpPr>
          <a:xfrm>
            <a:off x="6057481" y="1117340"/>
            <a:ext cx="2633969" cy="3477836"/>
            <a:chOff x="6057481" y="1117340"/>
            <a:chExt cx="2633969" cy="3477836"/>
          </a:xfrm>
        </p:grpSpPr>
        <p:sp>
          <p:nvSpPr>
            <p:cNvPr id="37" name="Google Shape;72;p16">
              <a:extLst>
                <a:ext uri="{FF2B5EF4-FFF2-40B4-BE49-F238E27FC236}">
                  <a16:creationId xmlns:a16="http://schemas.microsoft.com/office/drawing/2014/main" id="{B6B4CCBF-B999-9F3E-85AD-D41BE61B6459}"/>
                </a:ext>
              </a:extLst>
            </p:cNvPr>
            <p:cNvSpPr/>
            <p:nvPr/>
          </p:nvSpPr>
          <p:spPr>
            <a:xfrm>
              <a:off x="6057481" y="1423937"/>
              <a:ext cx="2633969" cy="3171239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endParaRPr>
            </a:p>
          </p:txBody>
        </p:sp>
        <p:sp>
          <p:nvSpPr>
            <p:cNvPr id="38" name="Google Shape;83;p16">
              <a:extLst>
                <a:ext uri="{FF2B5EF4-FFF2-40B4-BE49-F238E27FC236}">
                  <a16:creationId xmlns:a16="http://schemas.microsoft.com/office/drawing/2014/main" id="{02769528-AFD6-B26C-920E-B3BE0831E063}"/>
                </a:ext>
              </a:extLst>
            </p:cNvPr>
            <p:cNvSpPr txBox="1"/>
            <p:nvPr/>
          </p:nvSpPr>
          <p:spPr>
            <a:xfrm>
              <a:off x="6106907" y="2098143"/>
              <a:ext cx="2246875" cy="21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dirty="0">
                  <a:solidFill>
                    <a:schemeClr val="bg1"/>
                  </a:solidFill>
                  <a:latin typeface="MuktaMahee Regular" pitchFamily="2" charset="77"/>
                  <a:ea typeface="Montserrat Medium"/>
                  <a:cs typeface="MuktaMahee Regular" pitchFamily="2" charset="77"/>
                  <a:sym typeface="Montserrat Medium"/>
                </a:rPr>
                <a:t>Stakeholder Communication</a:t>
              </a:r>
              <a:endParaRPr sz="13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endParaRPr>
            </a:p>
          </p:txBody>
        </p:sp>
        <p:sp>
          <p:nvSpPr>
            <p:cNvPr id="39" name="Google Shape;84;p16">
              <a:extLst>
                <a:ext uri="{FF2B5EF4-FFF2-40B4-BE49-F238E27FC236}">
                  <a16:creationId xmlns:a16="http://schemas.microsoft.com/office/drawing/2014/main" id="{151BDAE5-0DE6-0C70-7959-568A2AE6AFA3}"/>
                </a:ext>
              </a:extLst>
            </p:cNvPr>
            <p:cNvSpPr txBox="1"/>
            <p:nvPr/>
          </p:nvSpPr>
          <p:spPr>
            <a:xfrm>
              <a:off x="6106370" y="2411879"/>
              <a:ext cx="2397311" cy="21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dirty="0">
                  <a:solidFill>
                    <a:schemeClr val="bg1"/>
                  </a:solidFill>
                  <a:latin typeface="MuktaMahee Regular" pitchFamily="2" charset="77"/>
                  <a:ea typeface="Montserrat Medium"/>
                  <a:cs typeface="MuktaMahee Regular" pitchFamily="2" charset="77"/>
                  <a:sym typeface="Montserrat Medium"/>
                </a:rPr>
                <a:t>Interpersonal Communication</a:t>
              </a:r>
              <a:endParaRPr sz="13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endParaRPr>
            </a:p>
          </p:txBody>
        </p:sp>
        <p:sp>
          <p:nvSpPr>
            <p:cNvPr id="40" name="Google Shape;85;p16">
              <a:extLst>
                <a:ext uri="{FF2B5EF4-FFF2-40B4-BE49-F238E27FC236}">
                  <a16:creationId xmlns:a16="http://schemas.microsoft.com/office/drawing/2014/main" id="{4E55267B-721C-C9FC-059E-C690B15DC26E}"/>
                </a:ext>
              </a:extLst>
            </p:cNvPr>
            <p:cNvSpPr txBox="1"/>
            <p:nvPr/>
          </p:nvSpPr>
          <p:spPr>
            <a:xfrm>
              <a:off x="6106370" y="2725615"/>
              <a:ext cx="2246875" cy="21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dirty="0">
                  <a:solidFill>
                    <a:schemeClr val="bg1"/>
                  </a:solidFill>
                  <a:latin typeface="MuktaMahee Regular" pitchFamily="2" charset="77"/>
                  <a:ea typeface="Montserrat Medium"/>
                  <a:cs typeface="MuktaMahee Regular" pitchFamily="2" charset="77"/>
                  <a:sym typeface="Montserrat Medium"/>
                </a:rPr>
                <a:t>Writing</a:t>
              </a:r>
              <a:endParaRPr sz="13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endParaRPr>
            </a:p>
          </p:txBody>
        </p:sp>
        <p:sp>
          <p:nvSpPr>
            <p:cNvPr id="41" name="Google Shape;86;p16">
              <a:extLst>
                <a:ext uri="{FF2B5EF4-FFF2-40B4-BE49-F238E27FC236}">
                  <a16:creationId xmlns:a16="http://schemas.microsoft.com/office/drawing/2014/main" id="{1C1782A3-8D3D-F407-AEAE-0D7DEF6C6466}"/>
                </a:ext>
              </a:extLst>
            </p:cNvPr>
            <p:cNvSpPr txBox="1"/>
            <p:nvPr/>
          </p:nvSpPr>
          <p:spPr>
            <a:xfrm>
              <a:off x="6106370" y="3039351"/>
              <a:ext cx="2246875" cy="21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dirty="0">
                  <a:solidFill>
                    <a:schemeClr val="bg1"/>
                  </a:solidFill>
                  <a:latin typeface="MuktaMahee Regular" pitchFamily="2" charset="77"/>
                  <a:ea typeface="Montserrat Medium"/>
                  <a:cs typeface="MuktaMahee Regular" pitchFamily="2" charset="77"/>
                  <a:sym typeface="Montserrat Medium"/>
                </a:rPr>
                <a:t>Conflict Resolution</a:t>
              </a:r>
              <a:endParaRPr sz="13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endParaRPr>
            </a:p>
          </p:txBody>
        </p:sp>
        <p:sp>
          <p:nvSpPr>
            <p:cNvPr id="42" name="Google Shape;87;p16">
              <a:extLst>
                <a:ext uri="{FF2B5EF4-FFF2-40B4-BE49-F238E27FC236}">
                  <a16:creationId xmlns:a16="http://schemas.microsoft.com/office/drawing/2014/main" id="{8A1F6C0C-54C3-D077-F365-BCFBEF081F02}"/>
                </a:ext>
              </a:extLst>
            </p:cNvPr>
            <p:cNvSpPr txBox="1"/>
            <p:nvPr/>
          </p:nvSpPr>
          <p:spPr>
            <a:xfrm>
              <a:off x="6106370" y="3353087"/>
              <a:ext cx="2246875" cy="21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dirty="0">
                  <a:solidFill>
                    <a:schemeClr val="bg1"/>
                  </a:solidFill>
                  <a:latin typeface="MuktaMahee Regular" pitchFamily="2" charset="77"/>
                  <a:ea typeface="Montserrat Medium"/>
                  <a:cs typeface="MuktaMahee Regular" pitchFamily="2" charset="77"/>
                  <a:sym typeface="Montserrat Medium"/>
                </a:rPr>
                <a:t>Critical Thinking</a:t>
              </a:r>
              <a:endParaRPr sz="13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endParaRPr>
            </a:p>
          </p:txBody>
        </p:sp>
        <p:sp>
          <p:nvSpPr>
            <p:cNvPr id="43" name="Google Shape;88;p16">
              <a:extLst>
                <a:ext uri="{FF2B5EF4-FFF2-40B4-BE49-F238E27FC236}">
                  <a16:creationId xmlns:a16="http://schemas.microsoft.com/office/drawing/2014/main" id="{F0B93A6A-0DFE-F1BD-7F4D-7A118844CF9B}"/>
                </a:ext>
              </a:extLst>
            </p:cNvPr>
            <p:cNvSpPr txBox="1"/>
            <p:nvPr/>
          </p:nvSpPr>
          <p:spPr>
            <a:xfrm>
              <a:off x="6106370" y="3666823"/>
              <a:ext cx="2246875" cy="21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dirty="0">
                  <a:solidFill>
                    <a:schemeClr val="bg1"/>
                  </a:solidFill>
                  <a:latin typeface="MuktaMahee Regular" pitchFamily="2" charset="77"/>
                  <a:ea typeface="Montserrat Medium"/>
                  <a:cs typeface="MuktaMahee Regular" pitchFamily="2" charset="77"/>
                  <a:sym typeface="Montserrat Medium"/>
                </a:rPr>
                <a:t>Empathy</a:t>
              </a:r>
              <a:endParaRPr sz="13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endParaRPr>
            </a:p>
          </p:txBody>
        </p:sp>
        <p:sp>
          <p:nvSpPr>
            <p:cNvPr id="44" name="Google Shape;88;p16">
              <a:extLst>
                <a:ext uri="{FF2B5EF4-FFF2-40B4-BE49-F238E27FC236}">
                  <a16:creationId xmlns:a16="http://schemas.microsoft.com/office/drawing/2014/main" id="{5268CC04-118C-CF41-A1C5-350F5A5EB4F3}"/>
                </a:ext>
              </a:extLst>
            </p:cNvPr>
            <p:cNvSpPr txBox="1"/>
            <p:nvPr/>
          </p:nvSpPr>
          <p:spPr>
            <a:xfrm>
              <a:off x="6111529" y="3980559"/>
              <a:ext cx="2246875" cy="21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dirty="0">
                  <a:solidFill>
                    <a:schemeClr val="bg1"/>
                  </a:solidFill>
                  <a:latin typeface="MuktaMahee Regular" pitchFamily="2" charset="77"/>
                  <a:ea typeface="Montserrat Medium"/>
                  <a:cs typeface="MuktaMahee Regular" pitchFamily="2" charset="77"/>
                  <a:sym typeface="Montserrat Medium"/>
                </a:rPr>
                <a:t>Leadership</a:t>
              </a:r>
              <a:endParaRPr sz="13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endParaRPr>
            </a:p>
          </p:txBody>
        </p:sp>
        <p:sp>
          <p:nvSpPr>
            <p:cNvPr id="53" name="Google Shape;106;p16">
              <a:extLst>
                <a:ext uri="{FF2B5EF4-FFF2-40B4-BE49-F238E27FC236}">
                  <a16:creationId xmlns:a16="http://schemas.microsoft.com/office/drawing/2014/main" id="{1BD14676-F365-E0BE-C95E-F0FC4D426478}"/>
                </a:ext>
              </a:extLst>
            </p:cNvPr>
            <p:cNvSpPr txBox="1"/>
            <p:nvPr/>
          </p:nvSpPr>
          <p:spPr>
            <a:xfrm>
              <a:off x="6057481" y="1709971"/>
              <a:ext cx="2446200" cy="38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dirty="0">
                  <a:solidFill>
                    <a:schemeClr val="bg1"/>
                  </a:solidFill>
                  <a:latin typeface="MuktaMahee Regular" pitchFamily="2" charset="77"/>
                  <a:ea typeface="Montserrat SemiBold"/>
                  <a:cs typeface="MuktaMahee Regular" pitchFamily="2" charset="77"/>
                  <a:sym typeface="Montserrat SemiBold"/>
                </a:rPr>
                <a:t>3.3 Soft Skills</a:t>
              </a:r>
              <a:endParaRPr sz="1900" dirty="0">
                <a:solidFill>
                  <a:schemeClr val="bg1"/>
                </a:solidFill>
                <a:latin typeface="MuktaMahee Regular" pitchFamily="2" charset="77"/>
                <a:ea typeface="Montserrat SemiBold"/>
                <a:cs typeface="MuktaMahee Regular" pitchFamily="2" charset="77"/>
                <a:sym typeface="Montserrat SemiBold"/>
              </a:endParaRPr>
            </a:p>
          </p:txBody>
        </p:sp>
        <p:sp>
          <p:nvSpPr>
            <p:cNvPr id="55" name="Google Shape;88;p16">
              <a:extLst>
                <a:ext uri="{FF2B5EF4-FFF2-40B4-BE49-F238E27FC236}">
                  <a16:creationId xmlns:a16="http://schemas.microsoft.com/office/drawing/2014/main" id="{45BB65D8-6259-6947-71AC-EBC09300C147}"/>
                </a:ext>
              </a:extLst>
            </p:cNvPr>
            <p:cNvSpPr txBox="1"/>
            <p:nvPr/>
          </p:nvSpPr>
          <p:spPr>
            <a:xfrm>
              <a:off x="6106370" y="4294296"/>
              <a:ext cx="2246875" cy="21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dirty="0">
                  <a:solidFill>
                    <a:schemeClr val="bg1"/>
                  </a:solidFill>
                  <a:latin typeface="MuktaMahee Regular" pitchFamily="2" charset="77"/>
                  <a:ea typeface="Montserrat Medium"/>
                  <a:cs typeface="MuktaMahee Regular" pitchFamily="2" charset="77"/>
                  <a:sym typeface="Montserrat Medium"/>
                </a:rPr>
                <a:t>Time Management</a:t>
              </a:r>
              <a:endParaRPr sz="1300" dirty="0">
                <a:solidFill>
                  <a:schemeClr val="bg1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FD1154B-5075-801B-E55E-471CA3729543}"/>
                </a:ext>
              </a:extLst>
            </p:cNvPr>
            <p:cNvGrpSpPr/>
            <p:nvPr/>
          </p:nvGrpSpPr>
          <p:grpSpPr>
            <a:xfrm>
              <a:off x="6331747" y="1117340"/>
              <a:ext cx="480600" cy="480600"/>
              <a:chOff x="6254045" y="1203352"/>
              <a:chExt cx="480600" cy="480600"/>
            </a:xfrm>
          </p:grpSpPr>
          <p:sp>
            <p:nvSpPr>
              <p:cNvPr id="164" name="Google Shape;119;p16">
                <a:extLst>
                  <a:ext uri="{FF2B5EF4-FFF2-40B4-BE49-F238E27FC236}">
                    <a16:creationId xmlns:a16="http://schemas.microsoft.com/office/drawing/2014/main" id="{746841BC-BF16-B5E9-68A4-4A17874CD718}"/>
                  </a:ext>
                </a:extLst>
              </p:cNvPr>
              <p:cNvSpPr/>
              <p:nvPr/>
            </p:nvSpPr>
            <p:spPr>
              <a:xfrm>
                <a:off x="6254045" y="1203352"/>
                <a:ext cx="480600" cy="480600"/>
              </a:xfrm>
              <a:prstGeom prst="ellipse">
                <a:avLst/>
              </a:prstGeom>
              <a:solidFill>
                <a:schemeClr val="accent2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MuktaMahee Regular" pitchFamily="2" charset="77"/>
                  <a:ea typeface="Montserrat Medium"/>
                  <a:cs typeface="MuktaMahee Regular" pitchFamily="2" charset="77"/>
                  <a:sym typeface="Montserrat Medium"/>
                </a:endParaRPr>
              </a:p>
            </p:txBody>
          </p:sp>
          <p:grpSp>
            <p:nvGrpSpPr>
              <p:cNvPr id="177" name="Google Shape;12408;p75">
                <a:extLst>
                  <a:ext uri="{FF2B5EF4-FFF2-40B4-BE49-F238E27FC236}">
                    <a16:creationId xmlns:a16="http://schemas.microsoft.com/office/drawing/2014/main" id="{5D5AD3BF-0711-1433-CB17-74E44077DE0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336687" y="1329152"/>
                <a:ext cx="320040" cy="278473"/>
                <a:chOff x="3716358" y="1544655"/>
                <a:chExt cx="361971" cy="314958"/>
              </a:xfrm>
              <a:solidFill>
                <a:schemeClr val="bg1"/>
              </a:solidFill>
            </p:grpSpPr>
            <p:sp>
              <p:nvSpPr>
                <p:cNvPr id="178" name="Google Shape;12409;p75">
                  <a:extLst>
                    <a:ext uri="{FF2B5EF4-FFF2-40B4-BE49-F238E27FC236}">
                      <a16:creationId xmlns:a16="http://schemas.microsoft.com/office/drawing/2014/main" id="{F7A4A94E-9EDD-0F65-7434-8EA637C0B409}"/>
                    </a:ext>
                  </a:extLst>
                </p:cNvPr>
                <p:cNvSpPr/>
                <p:nvPr/>
              </p:nvSpPr>
              <p:spPr>
                <a:xfrm>
                  <a:off x="3767509" y="1646957"/>
                  <a:ext cx="231213" cy="10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4" h="335" extrusionOk="0">
                      <a:moveTo>
                        <a:pt x="168" y="1"/>
                      </a:moveTo>
                      <a:cubicBezTo>
                        <a:pt x="72" y="1"/>
                        <a:pt x="1" y="72"/>
                        <a:pt x="1" y="167"/>
                      </a:cubicBezTo>
                      <a:cubicBezTo>
                        <a:pt x="1" y="263"/>
                        <a:pt x="72" y="334"/>
                        <a:pt x="168" y="334"/>
                      </a:cubicBezTo>
                      <a:lnTo>
                        <a:pt x="7097" y="334"/>
                      </a:lnTo>
                      <a:cubicBezTo>
                        <a:pt x="7192" y="334"/>
                        <a:pt x="7264" y="263"/>
                        <a:pt x="7264" y="167"/>
                      </a:cubicBezTo>
                      <a:cubicBezTo>
                        <a:pt x="7264" y="72"/>
                        <a:pt x="7192" y="1"/>
                        <a:pt x="709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2410;p75">
                  <a:extLst>
                    <a:ext uri="{FF2B5EF4-FFF2-40B4-BE49-F238E27FC236}">
                      <a16:creationId xmlns:a16="http://schemas.microsoft.com/office/drawing/2014/main" id="{625EFC67-DD19-76B6-28F3-E1AF0DB78BF4}"/>
                    </a:ext>
                  </a:extLst>
                </p:cNvPr>
                <p:cNvSpPr/>
                <p:nvPr/>
              </p:nvSpPr>
              <p:spPr>
                <a:xfrm>
                  <a:off x="3767509" y="1618532"/>
                  <a:ext cx="152020" cy="10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6" h="335" extrusionOk="0">
                      <a:moveTo>
                        <a:pt x="168" y="1"/>
                      </a:moveTo>
                      <a:cubicBezTo>
                        <a:pt x="72" y="1"/>
                        <a:pt x="1" y="72"/>
                        <a:pt x="1" y="168"/>
                      </a:cubicBezTo>
                      <a:cubicBezTo>
                        <a:pt x="1" y="263"/>
                        <a:pt x="72" y="334"/>
                        <a:pt x="168" y="334"/>
                      </a:cubicBezTo>
                      <a:lnTo>
                        <a:pt x="4621" y="334"/>
                      </a:lnTo>
                      <a:cubicBezTo>
                        <a:pt x="4704" y="334"/>
                        <a:pt x="4775" y="263"/>
                        <a:pt x="4775" y="168"/>
                      </a:cubicBezTo>
                      <a:cubicBezTo>
                        <a:pt x="4775" y="72"/>
                        <a:pt x="4704" y="1"/>
                        <a:pt x="462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2411;p75">
                  <a:extLst>
                    <a:ext uri="{FF2B5EF4-FFF2-40B4-BE49-F238E27FC236}">
                      <a16:creationId xmlns:a16="http://schemas.microsoft.com/office/drawing/2014/main" id="{9E3357FD-6FF4-69AD-2C87-046B8AEA7A09}"/>
                    </a:ext>
                  </a:extLst>
                </p:cNvPr>
                <p:cNvSpPr/>
                <p:nvPr/>
              </p:nvSpPr>
              <p:spPr>
                <a:xfrm>
                  <a:off x="3931624" y="1618532"/>
                  <a:ext cx="67098" cy="10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8" h="335" extrusionOk="0">
                      <a:moveTo>
                        <a:pt x="155" y="1"/>
                      </a:moveTo>
                      <a:cubicBezTo>
                        <a:pt x="72" y="1"/>
                        <a:pt x="0" y="72"/>
                        <a:pt x="0" y="168"/>
                      </a:cubicBezTo>
                      <a:cubicBezTo>
                        <a:pt x="0" y="263"/>
                        <a:pt x="72" y="334"/>
                        <a:pt x="155" y="334"/>
                      </a:cubicBezTo>
                      <a:lnTo>
                        <a:pt x="1941" y="334"/>
                      </a:lnTo>
                      <a:cubicBezTo>
                        <a:pt x="2036" y="334"/>
                        <a:pt x="2108" y="263"/>
                        <a:pt x="2108" y="168"/>
                      </a:cubicBezTo>
                      <a:cubicBezTo>
                        <a:pt x="2108" y="72"/>
                        <a:pt x="2036" y="1"/>
                        <a:pt x="194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2412;p75">
                  <a:extLst>
                    <a:ext uri="{FF2B5EF4-FFF2-40B4-BE49-F238E27FC236}">
                      <a16:creationId xmlns:a16="http://schemas.microsoft.com/office/drawing/2014/main" id="{4423EBA8-4FDC-6839-A1AE-D2E13854019F}"/>
                    </a:ext>
                  </a:extLst>
                </p:cNvPr>
                <p:cNvSpPr/>
                <p:nvPr/>
              </p:nvSpPr>
              <p:spPr>
                <a:xfrm>
                  <a:off x="3767509" y="1590108"/>
                  <a:ext cx="39087" cy="10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8" h="335" extrusionOk="0">
                      <a:moveTo>
                        <a:pt x="168" y="1"/>
                      </a:moveTo>
                      <a:cubicBezTo>
                        <a:pt x="72" y="1"/>
                        <a:pt x="1" y="72"/>
                        <a:pt x="1" y="168"/>
                      </a:cubicBezTo>
                      <a:cubicBezTo>
                        <a:pt x="1" y="263"/>
                        <a:pt x="72" y="334"/>
                        <a:pt x="168" y="334"/>
                      </a:cubicBezTo>
                      <a:lnTo>
                        <a:pt x="1061" y="334"/>
                      </a:lnTo>
                      <a:cubicBezTo>
                        <a:pt x="1144" y="334"/>
                        <a:pt x="1227" y="263"/>
                        <a:pt x="1227" y="168"/>
                      </a:cubicBezTo>
                      <a:cubicBezTo>
                        <a:pt x="1227" y="72"/>
                        <a:pt x="1144" y="1"/>
                        <a:pt x="106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12413;p75">
                  <a:extLst>
                    <a:ext uri="{FF2B5EF4-FFF2-40B4-BE49-F238E27FC236}">
                      <a16:creationId xmlns:a16="http://schemas.microsoft.com/office/drawing/2014/main" id="{D2366150-0516-6916-73D9-05484CA9001D}"/>
                    </a:ext>
                  </a:extLst>
                </p:cNvPr>
                <p:cNvSpPr/>
                <p:nvPr/>
              </p:nvSpPr>
              <p:spPr>
                <a:xfrm>
                  <a:off x="3818309" y="1590108"/>
                  <a:ext cx="180412" cy="10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68" h="335" extrusionOk="0">
                      <a:moveTo>
                        <a:pt x="167" y="1"/>
                      </a:moveTo>
                      <a:cubicBezTo>
                        <a:pt x="72" y="1"/>
                        <a:pt x="0" y="72"/>
                        <a:pt x="0" y="168"/>
                      </a:cubicBezTo>
                      <a:cubicBezTo>
                        <a:pt x="0" y="263"/>
                        <a:pt x="72" y="334"/>
                        <a:pt x="167" y="334"/>
                      </a:cubicBezTo>
                      <a:lnTo>
                        <a:pt x="5501" y="334"/>
                      </a:lnTo>
                      <a:cubicBezTo>
                        <a:pt x="5596" y="334"/>
                        <a:pt x="5668" y="263"/>
                        <a:pt x="5668" y="168"/>
                      </a:cubicBezTo>
                      <a:cubicBezTo>
                        <a:pt x="5668" y="72"/>
                        <a:pt x="5596" y="1"/>
                        <a:pt x="550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83" name="Google Shape;12414;p75">
                  <a:extLst>
                    <a:ext uri="{FF2B5EF4-FFF2-40B4-BE49-F238E27FC236}">
                      <a16:creationId xmlns:a16="http://schemas.microsoft.com/office/drawing/2014/main" id="{45499B0D-3114-194C-9004-7F00D55817BA}"/>
                    </a:ext>
                  </a:extLst>
                </p:cNvPr>
                <p:cNvGrpSpPr/>
                <p:nvPr/>
              </p:nvGrpSpPr>
              <p:grpSpPr>
                <a:xfrm>
                  <a:off x="3716358" y="1544655"/>
                  <a:ext cx="361971" cy="314958"/>
                  <a:chOff x="3716358" y="1544655"/>
                  <a:chExt cx="361971" cy="314958"/>
                </a:xfrm>
                <a:grpFill/>
              </p:grpSpPr>
              <p:sp>
                <p:nvSpPr>
                  <p:cNvPr id="184" name="Google Shape;12415;p75">
                    <a:extLst>
                      <a:ext uri="{FF2B5EF4-FFF2-40B4-BE49-F238E27FC236}">
                        <a16:creationId xmlns:a16="http://schemas.microsoft.com/office/drawing/2014/main" id="{0D007F81-CC85-9744-6FBE-7811A8398F68}"/>
                      </a:ext>
                    </a:extLst>
                  </p:cNvPr>
                  <p:cNvSpPr/>
                  <p:nvPr/>
                </p:nvSpPr>
                <p:spPr>
                  <a:xfrm>
                    <a:off x="3767509" y="1675381"/>
                    <a:ext cx="84540" cy="10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56" h="335" extrusionOk="0">
                        <a:moveTo>
                          <a:pt x="168" y="1"/>
                        </a:moveTo>
                        <a:cubicBezTo>
                          <a:pt x="72" y="1"/>
                          <a:pt x="1" y="72"/>
                          <a:pt x="1" y="167"/>
                        </a:cubicBezTo>
                        <a:cubicBezTo>
                          <a:pt x="1" y="263"/>
                          <a:pt x="72" y="334"/>
                          <a:pt x="168" y="334"/>
                        </a:cubicBezTo>
                        <a:lnTo>
                          <a:pt x="2477" y="334"/>
                        </a:lnTo>
                        <a:cubicBezTo>
                          <a:pt x="2561" y="334"/>
                          <a:pt x="2632" y="263"/>
                          <a:pt x="2632" y="167"/>
                        </a:cubicBezTo>
                        <a:cubicBezTo>
                          <a:pt x="2656" y="72"/>
                          <a:pt x="2573" y="1"/>
                          <a:pt x="2477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5" name="Google Shape;12416;p75">
                    <a:extLst>
                      <a:ext uri="{FF2B5EF4-FFF2-40B4-BE49-F238E27FC236}">
                        <a16:creationId xmlns:a16="http://schemas.microsoft.com/office/drawing/2014/main" id="{A074B282-CE2F-AFAB-7927-7A9832D74F92}"/>
                      </a:ext>
                    </a:extLst>
                  </p:cNvPr>
                  <p:cNvSpPr/>
                  <p:nvPr/>
                </p:nvSpPr>
                <p:spPr>
                  <a:xfrm>
                    <a:off x="3875158" y="1675381"/>
                    <a:ext cx="123564" cy="10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2" h="335" extrusionOk="0">
                        <a:moveTo>
                          <a:pt x="167" y="1"/>
                        </a:moveTo>
                        <a:cubicBezTo>
                          <a:pt x="72" y="1"/>
                          <a:pt x="0" y="72"/>
                          <a:pt x="0" y="167"/>
                        </a:cubicBezTo>
                        <a:cubicBezTo>
                          <a:pt x="0" y="263"/>
                          <a:pt x="72" y="334"/>
                          <a:pt x="167" y="334"/>
                        </a:cubicBezTo>
                        <a:lnTo>
                          <a:pt x="3715" y="334"/>
                        </a:lnTo>
                        <a:cubicBezTo>
                          <a:pt x="3810" y="334"/>
                          <a:pt x="3882" y="263"/>
                          <a:pt x="3882" y="167"/>
                        </a:cubicBezTo>
                        <a:cubicBezTo>
                          <a:pt x="3882" y="72"/>
                          <a:pt x="3810" y="1"/>
                          <a:pt x="3715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6" name="Google Shape;12417;p75">
                    <a:extLst>
                      <a:ext uri="{FF2B5EF4-FFF2-40B4-BE49-F238E27FC236}">
                        <a16:creationId xmlns:a16="http://schemas.microsoft.com/office/drawing/2014/main" id="{7E4816A5-B31D-9479-6FFE-E4ECBEB9D9B1}"/>
                      </a:ext>
                    </a:extLst>
                  </p:cNvPr>
                  <p:cNvSpPr/>
                  <p:nvPr/>
                </p:nvSpPr>
                <p:spPr>
                  <a:xfrm>
                    <a:off x="3767509" y="1703423"/>
                    <a:ext cx="174747" cy="10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90" h="335" extrusionOk="0">
                        <a:moveTo>
                          <a:pt x="168" y="1"/>
                        </a:moveTo>
                        <a:cubicBezTo>
                          <a:pt x="72" y="1"/>
                          <a:pt x="1" y="72"/>
                          <a:pt x="1" y="168"/>
                        </a:cubicBezTo>
                        <a:cubicBezTo>
                          <a:pt x="1" y="251"/>
                          <a:pt x="72" y="334"/>
                          <a:pt x="168" y="334"/>
                        </a:cubicBezTo>
                        <a:lnTo>
                          <a:pt x="5335" y="334"/>
                        </a:lnTo>
                        <a:cubicBezTo>
                          <a:pt x="5418" y="334"/>
                          <a:pt x="5490" y="251"/>
                          <a:pt x="5490" y="168"/>
                        </a:cubicBezTo>
                        <a:cubicBezTo>
                          <a:pt x="5490" y="72"/>
                          <a:pt x="5418" y="1"/>
                          <a:pt x="5335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7" name="Google Shape;12418;p75">
                    <a:extLst>
                      <a:ext uri="{FF2B5EF4-FFF2-40B4-BE49-F238E27FC236}">
                        <a16:creationId xmlns:a16="http://schemas.microsoft.com/office/drawing/2014/main" id="{117860ED-0A46-8148-E2C8-CE14906B3499}"/>
                      </a:ext>
                    </a:extLst>
                  </p:cNvPr>
                  <p:cNvSpPr/>
                  <p:nvPr/>
                </p:nvSpPr>
                <p:spPr>
                  <a:xfrm>
                    <a:off x="3954351" y="1703423"/>
                    <a:ext cx="44371" cy="10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4" h="335" extrusionOk="0">
                        <a:moveTo>
                          <a:pt x="155" y="1"/>
                        </a:moveTo>
                        <a:cubicBezTo>
                          <a:pt x="72" y="1"/>
                          <a:pt x="1" y="72"/>
                          <a:pt x="1" y="168"/>
                        </a:cubicBezTo>
                        <a:cubicBezTo>
                          <a:pt x="1" y="251"/>
                          <a:pt x="72" y="334"/>
                          <a:pt x="155" y="334"/>
                        </a:cubicBezTo>
                        <a:lnTo>
                          <a:pt x="1227" y="334"/>
                        </a:lnTo>
                        <a:cubicBezTo>
                          <a:pt x="1322" y="334"/>
                          <a:pt x="1394" y="251"/>
                          <a:pt x="1394" y="168"/>
                        </a:cubicBezTo>
                        <a:cubicBezTo>
                          <a:pt x="1394" y="72"/>
                          <a:pt x="1322" y="1"/>
                          <a:pt x="1227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8" name="Google Shape;12419;p75">
                    <a:extLst>
                      <a:ext uri="{FF2B5EF4-FFF2-40B4-BE49-F238E27FC236}">
                        <a16:creationId xmlns:a16="http://schemas.microsoft.com/office/drawing/2014/main" id="{BE69218D-9C3B-822F-D9F7-B77C971E38F9}"/>
                      </a:ext>
                    </a:extLst>
                  </p:cNvPr>
                  <p:cNvSpPr/>
                  <p:nvPr/>
                </p:nvSpPr>
                <p:spPr>
                  <a:xfrm>
                    <a:off x="3716358" y="1544655"/>
                    <a:ext cx="361971" cy="3149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72" h="9895" extrusionOk="0">
                        <a:moveTo>
                          <a:pt x="3513" y="6751"/>
                        </a:moveTo>
                        <a:lnTo>
                          <a:pt x="3346" y="7477"/>
                        </a:lnTo>
                        <a:lnTo>
                          <a:pt x="1953" y="7477"/>
                        </a:lnTo>
                        <a:lnTo>
                          <a:pt x="1953" y="7489"/>
                        </a:lnTo>
                        <a:cubicBezTo>
                          <a:pt x="1656" y="7489"/>
                          <a:pt x="1394" y="7251"/>
                          <a:pt x="1394" y="6941"/>
                        </a:cubicBezTo>
                        <a:lnTo>
                          <a:pt x="1394" y="6751"/>
                        </a:lnTo>
                        <a:close/>
                        <a:moveTo>
                          <a:pt x="9430" y="333"/>
                        </a:moveTo>
                        <a:cubicBezTo>
                          <a:pt x="9728" y="333"/>
                          <a:pt x="9990" y="572"/>
                          <a:pt x="9990" y="881"/>
                        </a:cubicBezTo>
                        <a:lnTo>
                          <a:pt x="9990" y="5870"/>
                        </a:lnTo>
                        <a:cubicBezTo>
                          <a:pt x="9990" y="6168"/>
                          <a:pt x="9752" y="6418"/>
                          <a:pt x="9430" y="6418"/>
                        </a:cubicBezTo>
                        <a:lnTo>
                          <a:pt x="6597" y="6418"/>
                        </a:lnTo>
                        <a:cubicBezTo>
                          <a:pt x="6561" y="6418"/>
                          <a:pt x="6537" y="6429"/>
                          <a:pt x="6501" y="6441"/>
                        </a:cubicBezTo>
                        <a:lnTo>
                          <a:pt x="3489" y="8501"/>
                        </a:lnTo>
                        <a:cubicBezTo>
                          <a:pt x="3465" y="8501"/>
                          <a:pt x="3465" y="8489"/>
                          <a:pt x="3465" y="8489"/>
                        </a:cubicBezTo>
                        <a:lnTo>
                          <a:pt x="3906" y="6608"/>
                        </a:lnTo>
                        <a:cubicBezTo>
                          <a:pt x="3918" y="6560"/>
                          <a:pt x="3906" y="6501"/>
                          <a:pt x="3870" y="6477"/>
                        </a:cubicBezTo>
                        <a:cubicBezTo>
                          <a:pt x="3834" y="6429"/>
                          <a:pt x="3799" y="6418"/>
                          <a:pt x="3739" y="6418"/>
                        </a:cubicBezTo>
                        <a:lnTo>
                          <a:pt x="894" y="6418"/>
                        </a:lnTo>
                        <a:cubicBezTo>
                          <a:pt x="596" y="6418"/>
                          <a:pt x="346" y="6179"/>
                          <a:pt x="346" y="5870"/>
                        </a:cubicBezTo>
                        <a:lnTo>
                          <a:pt x="346" y="881"/>
                        </a:lnTo>
                        <a:cubicBezTo>
                          <a:pt x="346" y="584"/>
                          <a:pt x="584" y="333"/>
                          <a:pt x="894" y="333"/>
                        </a:cubicBezTo>
                        <a:close/>
                        <a:moveTo>
                          <a:pt x="10502" y="1405"/>
                        </a:moveTo>
                        <a:cubicBezTo>
                          <a:pt x="10800" y="1405"/>
                          <a:pt x="11061" y="1643"/>
                          <a:pt x="11061" y="1953"/>
                        </a:cubicBezTo>
                        <a:lnTo>
                          <a:pt x="11061" y="6941"/>
                        </a:lnTo>
                        <a:cubicBezTo>
                          <a:pt x="11050" y="7239"/>
                          <a:pt x="10788" y="7489"/>
                          <a:pt x="10490" y="7489"/>
                        </a:cubicBezTo>
                        <a:lnTo>
                          <a:pt x="7656" y="7489"/>
                        </a:lnTo>
                        <a:cubicBezTo>
                          <a:pt x="7609" y="7489"/>
                          <a:pt x="7549" y="7525"/>
                          <a:pt x="7513" y="7549"/>
                        </a:cubicBezTo>
                        <a:cubicBezTo>
                          <a:pt x="7490" y="7596"/>
                          <a:pt x="7478" y="7644"/>
                          <a:pt x="7490" y="7680"/>
                        </a:cubicBezTo>
                        <a:lnTo>
                          <a:pt x="7918" y="9561"/>
                        </a:lnTo>
                        <a:lnTo>
                          <a:pt x="7918" y="9573"/>
                        </a:lnTo>
                        <a:lnTo>
                          <a:pt x="7906" y="9573"/>
                        </a:lnTo>
                        <a:lnTo>
                          <a:pt x="5216" y="7727"/>
                        </a:lnTo>
                        <a:lnTo>
                          <a:pt x="6644" y="6751"/>
                        </a:lnTo>
                        <a:lnTo>
                          <a:pt x="9430" y="6751"/>
                        </a:lnTo>
                        <a:cubicBezTo>
                          <a:pt x="9930" y="6751"/>
                          <a:pt x="10311" y="6358"/>
                          <a:pt x="10311" y="5870"/>
                        </a:cubicBezTo>
                        <a:lnTo>
                          <a:pt x="10311" y="1405"/>
                        </a:lnTo>
                        <a:close/>
                        <a:moveTo>
                          <a:pt x="882" y="0"/>
                        </a:moveTo>
                        <a:cubicBezTo>
                          <a:pt x="393" y="0"/>
                          <a:pt x="1" y="393"/>
                          <a:pt x="1" y="881"/>
                        </a:cubicBezTo>
                        <a:lnTo>
                          <a:pt x="1" y="5870"/>
                        </a:lnTo>
                        <a:cubicBezTo>
                          <a:pt x="1" y="6358"/>
                          <a:pt x="393" y="6739"/>
                          <a:pt x="882" y="6739"/>
                        </a:cubicBezTo>
                        <a:lnTo>
                          <a:pt x="1072" y="6739"/>
                        </a:lnTo>
                        <a:lnTo>
                          <a:pt x="1072" y="6941"/>
                        </a:lnTo>
                        <a:cubicBezTo>
                          <a:pt x="1072" y="7430"/>
                          <a:pt x="1465" y="7811"/>
                          <a:pt x="1953" y="7811"/>
                        </a:cubicBezTo>
                        <a:lnTo>
                          <a:pt x="3275" y="7811"/>
                        </a:lnTo>
                        <a:lnTo>
                          <a:pt x="3144" y="8406"/>
                        </a:lnTo>
                        <a:cubicBezTo>
                          <a:pt x="3108" y="8549"/>
                          <a:pt x="3168" y="8692"/>
                          <a:pt x="3287" y="8763"/>
                        </a:cubicBezTo>
                        <a:cubicBezTo>
                          <a:pt x="3346" y="8811"/>
                          <a:pt x="3430" y="8823"/>
                          <a:pt x="3489" y="8823"/>
                        </a:cubicBezTo>
                        <a:cubicBezTo>
                          <a:pt x="3561" y="8823"/>
                          <a:pt x="3620" y="8811"/>
                          <a:pt x="3680" y="8763"/>
                        </a:cubicBezTo>
                        <a:lnTo>
                          <a:pt x="4918" y="7918"/>
                        </a:lnTo>
                        <a:lnTo>
                          <a:pt x="7704" y="9835"/>
                        </a:lnTo>
                        <a:cubicBezTo>
                          <a:pt x="7763" y="9882"/>
                          <a:pt x="7847" y="9894"/>
                          <a:pt x="7906" y="9894"/>
                        </a:cubicBezTo>
                        <a:cubicBezTo>
                          <a:pt x="7978" y="9894"/>
                          <a:pt x="8037" y="9882"/>
                          <a:pt x="8097" y="9835"/>
                        </a:cubicBezTo>
                        <a:cubicBezTo>
                          <a:pt x="8216" y="9763"/>
                          <a:pt x="8275" y="9620"/>
                          <a:pt x="8240" y="9477"/>
                        </a:cubicBezTo>
                        <a:lnTo>
                          <a:pt x="7859" y="7811"/>
                        </a:lnTo>
                        <a:lnTo>
                          <a:pt x="10490" y="7811"/>
                        </a:lnTo>
                        <a:cubicBezTo>
                          <a:pt x="10978" y="7811"/>
                          <a:pt x="11371" y="7430"/>
                          <a:pt x="11371" y="6941"/>
                        </a:cubicBezTo>
                        <a:lnTo>
                          <a:pt x="11371" y="1953"/>
                        </a:lnTo>
                        <a:cubicBezTo>
                          <a:pt x="11371" y="1476"/>
                          <a:pt x="10966" y="1072"/>
                          <a:pt x="10490" y="1072"/>
                        </a:cubicBezTo>
                        <a:lnTo>
                          <a:pt x="10299" y="1072"/>
                        </a:lnTo>
                        <a:lnTo>
                          <a:pt x="10299" y="881"/>
                        </a:lnTo>
                        <a:cubicBezTo>
                          <a:pt x="10299" y="393"/>
                          <a:pt x="9918" y="0"/>
                          <a:pt x="941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2" name="Google Shape;600;p49">
            <a:extLst>
              <a:ext uri="{FF2B5EF4-FFF2-40B4-BE49-F238E27FC236}">
                <a16:creationId xmlns:a16="http://schemas.microsoft.com/office/drawing/2014/main" id="{12CAA0FB-4F45-9815-B584-D061BA8DFA6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8E6567D-A832-97D7-A7C8-61DE339B3353}"/>
              </a:ext>
            </a:extLst>
          </p:cNvPr>
          <p:cNvGrpSpPr/>
          <p:nvPr/>
        </p:nvGrpSpPr>
        <p:grpSpPr>
          <a:xfrm>
            <a:off x="509975" y="1153286"/>
            <a:ext cx="480600" cy="480600"/>
            <a:chOff x="1685047" y="1147087"/>
            <a:chExt cx="480600" cy="480600"/>
          </a:xfrm>
        </p:grpSpPr>
        <p:sp>
          <p:nvSpPr>
            <p:cNvPr id="25" name="Google Shape;119;p16">
              <a:extLst>
                <a:ext uri="{FF2B5EF4-FFF2-40B4-BE49-F238E27FC236}">
                  <a16:creationId xmlns:a16="http://schemas.microsoft.com/office/drawing/2014/main" id="{6270DD4F-3286-4B96-CCB7-C09CA016BA54}"/>
                </a:ext>
              </a:extLst>
            </p:cNvPr>
            <p:cNvSpPr/>
            <p:nvPr/>
          </p:nvSpPr>
          <p:spPr>
            <a:xfrm>
              <a:off x="1685047" y="1147087"/>
              <a:ext cx="480600" cy="4806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endParaRPr>
            </a:p>
          </p:txBody>
        </p:sp>
        <p:grpSp>
          <p:nvGrpSpPr>
            <p:cNvPr id="66" name="Google Shape;12307;p75">
              <a:extLst>
                <a:ext uri="{FF2B5EF4-FFF2-40B4-BE49-F238E27FC236}">
                  <a16:creationId xmlns:a16="http://schemas.microsoft.com/office/drawing/2014/main" id="{3DBB1D2F-7722-CE85-EA9B-E47F6C6E0C3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46262" y="1223019"/>
              <a:ext cx="358169" cy="307478"/>
              <a:chOff x="6558300" y="1538193"/>
              <a:chExt cx="382788" cy="328613"/>
            </a:xfrm>
            <a:solidFill>
              <a:schemeClr val="bg1"/>
            </a:solidFill>
          </p:grpSpPr>
          <p:sp>
            <p:nvSpPr>
              <p:cNvPr id="67" name="Google Shape;12308;p75">
                <a:extLst>
                  <a:ext uri="{FF2B5EF4-FFF2-40B4-BE49-F238E27FC236}">
                    <a16:creationId xmlns:a16="http://schemas.microsoft.com/office/drawing/2014/main" id="{B531D368-8336-7105-E91A-82B15F52E4B6}"/>
                  </a:ext>
                </a:extLst>
              </p:cNvPr>
              <p:cNvSpPr/>
              <p:nvPr/>
            </p:nvSpPr>
            <p:spPr>
              <a:xfrm>
                <a:off x="6558300" y="1538193"/>
                <a:ext cx="382788" cy="328613"/>
              </a:xfrm>
              <a:custGeom>
                <a:avLst/>
                <a:gdLst/>
                <a:ahLst/>
                <a:cxnLst/>
                <a:rect l="l" t="t" r="r" b="b"/>
                <a:pathLst>
                  <a:path w="12026" h="10324" extrusionOk="0">
                    <a:moveTo>
                      <a:pt x="6859" y="358"/>
                    </a:moveTo>
                    <a:cubicBezTo>
                      <a:pt x="7037" y="358"/>
                      <a:pt x="7204" y="477"/>
                      <a:pt x="7228" y="656"/>
                    </a:cubicBezTo>
                    <a:lnTo>
                      <a:pt x="7454" y="1691"/>
                    </a:lnTo>
                    <a:lnTo>
                      <a:pt x="4513" y="1691"/>
                    </a:lnTo>
                    <a:lnTo>
                      <a:pt x="4763" y="656"/>
                    </a:lnTo>
                    <a:cubicBezTo>
                      <a:pt x="4811" y="477"/>
                      <a:pt x="4954" y="358"/>
                      <a:pt x="5132" y="358"/>
                    </a:cubicBezTo>
                    <a:close/>
                    <a:moveTo>
                      <a:pt x="2822" y="2037"/>
                    </a:moveTo>
                    <a:lnTo>
                      <a:pt x="2822" y="5835"/>
                    </a:lnTo>
                    <a:lnTo>
                      <a:pt x="2429" y="5835"/>
                    </a:lnTo>
                    <a:lnTo>
                      <a:pt x="2429" y="2037"/>
                    </a:lnTo>
                    <a:close/>
                    <a:moveTo>
                      <a:pt x="9597" y="2037"/>
                    </a:moveTo>
                    <a:lnTo>
                      <a:pt x="9597" y="5835"/>
                    </a:lnTo>
                    <a:lnTo>
                      <a:pt x="9192" y="5835"/>
                    </a:lnTo>
                    <a:lnTo>
                      <a:pt x="9192" y="2037"/>
                    </a:lnTo>
                    <a:close/>
                    <a:moveTo>
                      <a:pt x="8835" y="2037"/>
                    </a:moveTo>
                    <a:lnTo>
                      <a:pt x="8835" y="5835"/>
                    </a:lnTo>
                    <a:lnTo>
                      <a:pt x="8823" y="5835"/>
                    </a:lnTo>
                    <a:cubicBezTo>
                      <a:pt x="8621" y="5835"/>
                      <a:pt x="8466" y="6001"/>
                      <a:pt x="8466" y="6192"/>
                    </a:cubicBezTo>
                    <a:lnTo>
                      <a:pt x="8466" y="6573"/>
                    </a:lnTo>
                    <a:lnTo>
                      <a:pt x="3561" y="6573"/>
                    </a:lnTo>
                    <a:lnTo>
                      <a:pt x="3561" y="6192"/>
                    </a:lnTo>
                    <a:cubicBezTo>
                      <a:pt x="3561" y="5978"/>
                      <a:pt x="3394" y="5835"/>
                      <a:pt x="3203" y="5835"/>
                    </a:cubicBezTo>
                    <a:lnTo>
                      <a:pt x="3180" y="5835"/>
                    </a:lnTo>
                    <a:lnTo>
                      <a:pt x="3180" y="2037"/>
                    </a:lnTo>
                    <a:close/>
                    <a:moveTo>
                      <a:pt x="2084" y="2037"/>
                    </a:moveTo>
                    <a:lnTo>
                      <a:pt x="2084" y="5835"/>
                    </a:lnTo>
                    <a:lnTo>
                      <a:pt x="2072" y="5835"/>
                    </a:lnTo>
                    <a:cubicBezTo>
                      <a:pt x="1858" y="5835"/>
                      <a:pt x="1715" y="6001"/>
                      <a:pt x="1715" y="6192"/>
                    </a:cubicBezTo>
                    <a:lnTo>
                      <a:pt x="1715" y="6573"/>
                    </a:lnTo>
                    <a:lnTo>
                      <a:pt x="1691" y="6573"/>
                    </a:lnTo>
                    <a:cubicBezTo>
                      <a:pt x="1677" y="6573"/>
                      <a:pt x="1663" y="6574"/>
                      <a:pt x="1648" y="6574"/>
                    </a:cubicBezTo>
                    <a:cubicBezTo>
                      <a:pt x="930" y="6574"/>
                      <a:pt x="358" y="5987"/>
                      <a:pt x="358" y="5251"/>
                    </a:cubicBezTo>
                    <a:lnTo>
                      <a:pt x="358" y="2620"/>
                    </a:lnTo>
                    <a:cubicBezTo>
                      <a:pt x="358" y="2299"/>
                      <a:pt x="608" y="2037"/>
                      <a:pt x="941" y="2037"/>
                    </a:cubicBezTo>
                    <a:close/>
                    <a:moveTo>
                      <a:pt x="11097" y="2049"/>
                    </a:moveTo>
                    <a:cubicBezTo>
                      <a:pt x="11419" y="2049"/>
                      <a:pt x="11681" y="2299"/>
                      <a:pt x="11681" y="2632"/>
                    </a:cubicBezTo>
                    <a:lnTo>
                      <a:pt x="11681" y="5263"/>
                    </a:lnTo>
                    <a:cubicBezTo>
                      <a:pt x="11669" y="6001"/>
                      <a:pt x="11073" y="6597"/>
                      <a:pt x="10347" y="6597"/>
                    </a:cubicBezTo>
                    <a:lnTo>
                      <a:pt x="10323" y="6204"/>
                    </a:lnTo>
                    <a:cubicBezTo>
                      <a:pt x="10323" y="6001"/>
                      <a:pt x="10168" y="5847"/>
                      <a:pt x="9966" y="5847"/>
                    </a:cubicBezTo>
                    <a:lnTo>
                      <a:pt x="9954" y="5847"/>
                    </a:lnTo>
                    <a:lnTo>
                      <a:pt x="9954" y="2049"/>
                    </a:lnTo>
                    <a:close/>
                    <a:moveTo>
                      <a:pt x="3180" y="6192"/>
                    </a:moveTo>
                    <a:cubicBezTo>
                      <a:pt x="3180" y="6192"/>
                      <a:pt x="3203" y="6192"/>
                      <a:pt x="3203" y="6204"/>
                    </a:cubicBezTo>
                    <a:lnTo>
                      <a:pt x="3203" y="7144"/>
                    </a:lnTo>
                    <a:cubicBezTo>
                      <a:pt x="3203" y="7144"/>
                      <a:pt x="3203" y="7156"/>
                      <a:pt x="3180" y="7156"/>
                    </a:cubicBezTo>
                    <a:lnTo>
                      <a:pt x="2048" y="7156"/>
                    </a:lnTo>
                    <a:cubicBezTo>
                      <a:pt x="2048" y="7156"/>
                      <a:pt x="2037" y="7156"/>
                      <a:pt x="2037" y="7144"/>
                    </a:cubicBezTo>
                    <a:lnTo>
                      <a:pt x="2037" y="6204"/>
                    </a:lnTo>
                    <a:cubicBezTo>
                      <a:pt x="2037" y="6204"/>
                      <a:pt x="2037" y="6192"/>
                      <a:pt x="2048" y="6192"/>
                    </a:cubicBezTo>
                    <a:lnTo>
                      <a:pt x="2441" y="6192"/>
                    </a:lnTo>
                    <a:lnTo>
                      <a:pt x="2441" y="6573"/>
                    </a:lnTo>
                    <a:cubicBezTo>
                      <a:pt x="2441" y="6668"/>
                      <a:pt x="2525" y="6752"/>
                      <a:pt x="2620" y="6752"/>
                    </a:cubicBezTo>
                    <a:cubicBezTo>
                      <a:pt x="2727" y="6752"/>
                      <a:pt x="2799" y="6680"/>
                      <a:pt x="2799" y="6573"/>
                    </a:cubicBezTo>
                    <a:lnTo>
                      <a:pt x="2799" y="6192"/>
                    </a:lnTo>
                    <a:close/>
                    <a:moveTo>
                      <a:pt x="9966" y="6192"/>
                    </a:moveTo>
                    <a:cubicBezTo>
                      <a:pt x="9966" y="6192"/>
                      <a:pt x="9978" y="6192"/>
                      <a:pt x="9978" y="6204"/>
                    </a:cubicBezTo>
                    <a:lnTo>
                      <a:pt x="9990" y="7144"/>
                    </a:lnTo>
                    <a:lnTo>
                      <a:pt x="8835" y="7156"/>
                    </a:lnTo>
                    <a:cubicBezTo>
                      <a:pt x="8835" y="7156"/>
                      <a:pt x="8823" y="7156"/>
                      <a:pt x="8823" y="7144"/>
                    </a:cubicBezTo>
                    <a:lnTo>
                      <a:pt x="8823" y="6204"/>
                    </a:lnTo>
                    <a:cubicBezTo>
                      <a:pt x="8823" y="6204"/>
                      <a:pt x="8823" y="6192"/>
                      <a:pt x="8835" y="6192"/>
                    </a:cubicBezTo>
                    <a:lnTo>
                      <a:pt x="9228" y="6192"/>
                    </a:lnTo>
                    <a:lnTo>
                      <a:pt x="9228" y="6573"/>
                    </a:lnTo>
                    <a:cubicBezTo>
                      <a:pt x="9228" y="6680"/>
                      <a:pt x="9299" y="6752"/>
                      <a:pt x="9406" y="6752"/>
                    </a:cubicBezTo>
                    <a:cubicBezTo>
                      <a:pt x="9514" y="6752"/>
                      <a:pt x="9585" y="6680"/>
                      <a:pt x="9585" y="6573"/>
                    </a:cubicBezTo>
                    <a:lnTo>
                      <a:pt x="9585" y="6192"/>
                    </a:lnTo>
                    <a:close/>
                    <a:moveTo>
                      <a:pt x="727" y="6632"/>
                    </a:moveTo>
                    <a:cubicBezTo>
                      <a:pt x="989" y="6823"/>
                      <a:pt x="1322" y="6930"/>
                      <a:pt x="1679" y="6930"/>
                    </a:cubicBezTo>
                    <a:lnTo>
                      <a:pt x="1691" y="6930"/>
                    </a:lnTo>
                    <a:lnTo>
                      <a:pt x="1691" y="7121"/>
                    </a:lnTo>
                    <a:cubicBezTo>
                      <a:pt x="1691" y="7335"/>
                      <a:pt x="1858" y="7478"/>
                      <a:pt x="2048" y="7478"/>
                    </a:cubicBezTo>
                    <a:lnTo>
                      <a:pt x="2810" y="7478"/>
                    </a:lnTo>
                    <a:lnTo>
                      <a:pt x="2810" y="9966"/>
                    </a:lnTo>
                    <a:lnTo>
                      <a:pt x="2429" y="9966"/>
                    </a:lnTo>
                    <a:lnTo>
                      <a:pt x="2429" y="8085"/>
                    </a:lnTo>
                    <a:cubicBezTo>
                      <a:pt x="2429" y="7978"/>
                      <a:pt x="2346" y="7906"/>
                      <a:pt x="2239" y="7906"/>
                    </a:cubicBezTo>
                    <a:cubicBezTo>
                      <a:pt x="2144" y="7906"/>
                      <a:pt x="2060" y="7978"/>
                      <a:pt x="2060" y="8085"/>
                    </a:cubicBezTo>
                    <a:lnTo>
                      <a:pt x="2060" y="9966"/>
                    </a:lnTo>
                    <a:lnTo>
                      <a:pt x="1108" y="9966"/>
                    </a:lnTo>
                    <a:cubicBezTo>
                      <a:pt x="905" y="9966"/>
                      <a:pt x="727" y="9788"/>
                      <a:pt x="727" y="9585"/>
                    </a:cubicBezTo>
                    <a:lnTo>
                      <a:pt x="727" y="6632"/>
                    </a:lnTo>
                    <a:close/>
                    <a:moveTo>
                      <a:pt x="8466" y="6942"/>
                    </a:moveTo>
                    <a:lnTo>
                      <a:pt x="8466" y="7144"/>
                    </a:lnTo>
                    <a:cubicBezTo>
                      <a:pt x="8466" y="7347"/>
                      <a:pt x="8633" y="7502"/>
                      <a:pt x="8823" y="7502"/>
                    </a:cubicBezTo>
                    <a:lnTo>
                      <a:pt x="9585" y="7502"/>
                    </a:lnTo>
                    <a:lnTo>
                      <a:pt x="9597" y="9966"/>
                    </a:lnTo>
                    <a:lnTo>
                      <a:pt x="9192" y="9966"/>
                    </a:lnTo>
                    <a:lnTo>
                      <a:pt x="9192" y="8085"/>
                    </a:lnTo>
                    <a:cubicBezTo>
                      <a:pt x="9192" y="7978"/>
                      <a:pt x="9121" y="7906"/>
                      <a:pt x="9014" y="7906"/>
                    </a:cubicBezTo>
                    <a:cubicBezTo>
                      <a:pt x="8906" y="7906"/>
                      <a:pt x="8835" y="7978"/>
                      <a:pt x="8835" y="8085"/>
                    </a:cubicBezTo>
                    <a:lnTo>
                      <a:pt x="8835" y="9966"/>
                    </a:lnTo>
                    <a:lnTo>
                      <a:pt x="3168" y="9966"/>
                    </a:lnTo>
                    <a:lnTo>
                      <a:pt x="3168" y="7502"/>
                    </a:lnTo>
                    <a:lnTo>
                      <a:pt x="3180" y="7502"/>
                    </a:lnTo>
                    <a:cubicBezTo>
                      <a:pt x="3394" y="7502"/>
                      <a:pt x="3537" y="7335"/>
                      <a:pt x="3537" y="7144"/>
                    </a:cubicBezTo>
                    <a:lnTo>
                      <a:pt x="3537" y="6942"/>
                    </a:lnTo>
                    <a:close/>
                    <a:moveTo>
                      <a:pt x="11300" y="6656"/>
                    </a:moveTo>
                    <a:lnTo>
                      <a:pt x="11300" y="9585"/>
                    </a:lnTo>
                    <a:cubicBezTo>
                      <a:pt x="11300" y="9788"/>
                      <a:pt x="11121" y="9966"/>
                      <a:pt x="10907" y="9966"/>
                    </a:cubicBezTo>
                    <a:lnTo>
                      <a:pt x="9954" y="9966"/>
                    </a:lnTo>
                    <a:lnTo>
                      <a:pt x="9954" y="7502"/>
                    </a:lnTo>
                    <a:lnTo>
                      <a:pt x="9966" y="7502"/>
                    </a:lnTo>
                    <a:cubicBezTo>
                      <a:pt x="10180" y="7502"/>
                      <a:pt x="10323" y="7335"/>
                      <a:pt x="10323" y="7144"/>
                    </a:cubicBezTo>
                    <a:lnTo>
                      <a:pt x="10323" y="6954"/>
                    </a:lnTo>
                    <a:lnTo>
                      <a:pt x="10347" y="6954"/>
                    </a:lnTo>
                    <a:cubicBezTo>
                      <a:pt x="10704" y="6954"/>
                      <a:pt x="11026" y="6847"/>
                      <a:pt x="11300" y="6656"/>
                    </a:cubicBezTo>
                    <a:close/>
                    <a:moveTo>
                      <a:pt x="5144" y="1"/>
                    </a:moveTo>
                    <a:cubicBezTo>
                      <a:pt x="4787" y="1"/>
                      <a:pt x="4489" y="239"/>
                      <a:pt x="4418" y="584"/>
                    </a:cubicBezTo>
                    <a:lnTo>
                      <a:pt x="4168" y="1691"/>
                    </a:lnTo>
                    <a:lnTo>
                      <a:pt x="917" y="1691"/>
                    </a:lnTo>
                    <a:cubicBezTo>
                      <a:pt x="417" y="1691"/>
                      <a:pt x="1" y="2108"/>
                      <a:pt x="1" y="2620"/>
                    </a:cubicBezTo>
                    <a:lnTo>
                      <a:pt x="1" y="5251"/>
                    </a:lnTo>
                    <a:cubicBezTo>
                      <a:pt x="1" y="5656"/>
                      <a:pt x="132" y="6025"/>
                      <a:pt x="370" y="6311"/>
                    </a:cubicBezTo>
                    <a:lnTo>
                      <a:pt x="370" y="9585"/>
                    </a:lnTo>
                    <a:cubicBezTo>
                      <a:pt x="370" y="9990"/>
                      <a:pt x="703" y="10323"/>
                      <a:pt x="1120" y="10323"/>
                    </a:cubicBezTo>
                    <a:lnTo>
                      <a:pt x="10907" y="10323"/>
                    </a:lnTo>
                    <a:cubicBezTo>
                      <a:pt x="11311" y="10323"/>
                      <a:pt x="11657" y="10002"/>
                      <a:pt x="11657" y="9585"/>
                    </a:cubicBezTo>
                    <a:lnTo>
                      <a:pt x="11657" y="6311"/>
                    </a:lnTo>
                    <a:cubicBezTo>
                      <a:pt x="11883" y="6025"/>
                      <a:pt x="12026" y="5656"/>
                      <a:pt x="12026" y="5251"/>
                    </a:cubicBezTo>
                    <a:lnTo>
                      <a:pt x="12026" y="2620"/>
                    </a:lnTo>
                    <a:cubicBezTo>
                      <a:pt x="12026" y="2108"/>
                      <a:pt x="11609" y="1691"/>
                      <a:pt x="11097" y="1691"/>
                    </a:cubicBezTo>
                    <a:lnTo>
                      <a:pt x="7859" y="1691"/>
                    </a:lnTo>
                    <a:lnTo>
                      <a:pt x="7609" y="584"/>
                    </a:lnTo>
                    <a:cubicBezTo>
                      <a:pt x="7525" y="239"/>
                      <a:pt x="7228" y="1"/>
                      <a:pt x="687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2309;p75">
                <a:extLst>
                  <a:ext uri="{FF2B5EF4-FFF2-40B4-BE49-F238E27FC236}">
                    <a16:creationId xmlns:a16="http://schemas.microsoft.com/office/drawing/2014/main" id="{16AB371D-AA02-FFCB-D512-89DB522335A1}"/>
                  </a:ext>
                </a:extLst>
              </p:cNvPr>
              <p:cNvSpPr/>
              <p:nvPr/>
            </p:nvSpPr>
            <p:spPr>
              <a:xfrm>
                <a:off x="6714426" y="1699635"/>
                <a:ext cx="70917" cy="34536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1085" extrusionOk="0">
                    <a:moveTo>
                      <a:pt x="358" y="1"/>
                    </a:moveTo>
                    <a:cubicBezTo>
                      <a:pt x="156" y="1"/>
                      <a:pt x="1" y="167"/>
                      <a:pt x="1" y="358"/>
                    </a:cubicBezTo>
                    <a:lnTo>
                      <a:pt x="1" y="727"/>
                    </a:lnTo>
                    <a:cubicBezTo>
                      <a:pt x="1" y="941"/>
                      <a:pt x="168" y="1084"/>
                      <a:pt x="358" y="1084"/>
                    </a:cubicBezTo>
                    <a:lnTo>
                      <a:pt x="1870" y="1084"/>
                    </a:lnTo>
                    <a:cubicBezTo>
                      <a:pt x="2073" y="1084"/>
                      <a:pt x="2227" y="918"/>
                      <a:pt x="2227" y="727"/>
                    </a:cubicBezTo>
                    <a:lnTo>
                      <a:pt x="2227" y="358"/>
                    </a:lnTo>
                    <a:cubicBezTo>
                      <a:pt x="2227" y="167"/>
                      <a:pt x="2061" y="1"/>
                      <a:pt x="1870" y="1"/>
                    </a:cubicBezTo>
                    <a:lnTo>
                      <a:pt x="1668" y="1"/>
                    </a:lnTo>
                    <a:cubicBezTo>
                      <a:pt x="1573" y="1"/>
                      <a:pt x="1489" y="72"/>
                      <a:pt x="1489" y="179"/>
                    </a:cubicBezTo>
                    <a:cubicBezTo>
                      <a:pt x="1489" y="287"/>
                      <a:pt x="1573" y="358"/>
                      <a:pt x="1668" y="358"/>
                    </a:cubicBezTo>
                    <a:lnTo>
                      <a:pt x="1870" y="358"/>
                    </a:lnTo>
                    <a:cubicBezTo>
                      <a:pt x="1870" y="358"/>
                      <a:pt x="1882" y="358"/>
                      <a:pt x="1882" y="370"/>
                    </a:cubicBezTo>
                    <a:lnTo>
                      <a:pt x="1882" y="751"/>
                    </a:lnTo>
                    <a:cubicBezTo>
                      <a:pt x="1882" y="751"/>
                      <a:pt x="1882" y="763"/>
                      <a:pt x="1870" y="763"/>
                    </a:cubicBezTo>
                    <a:lnTo>
                      <a:pt x="358" y="763"/>
                    </a:lnTo>
                    <a:cubicBezTo>
                      <a:pt x="358" y="763"/>
                      <a:pt x="346" y="763"/>
                      <a:pt x="346" y="751"/>
                    </a:cubicBezTo>
                    <a:lnTo>
                      <a:pt x="346" y="370"/>
                    </a:lnTo>
                    <a:cubicBezTo>
                      <a:pt x="346" y="370"/>
                      <a:pt x="346" y="358"/>
                      <a:pt x="358" y="358"/>
                    </a:cubicBezTo>
                    <a:lnTo>
                      <a:pt x="930" y="358"/>
                    </a:lnTo>
                    <a:cubicBezTo>
                      <a:pt x="1037" y="358"/>
                      <a:pt x="1108" y="287"/>
                      <a:pt x="1108" y="179"/>
                    </a:cubicBezTo>
                    <a:cubicBezTo>
                      <a:pt x="1108" y="72"/>
                      <a:pt x="1037" y="1"/>
                      <a:pt x="9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0758319-D875-9F47-13E4-146B20E03C59}"/>
              </a:ext>
            </a:extLst>
          </p:cNvPr>
          <p:cNvSpPr txBox="1"/>
          <p:nvPr/>
        </p:nvSpPr>
        <p:spPr>
          <a:xfrm>
            <a:off x="2399962" y="3150824"/>
            <a:ext cx="4568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>
                <a:solidFill>
                  <a:schemeClr val="bg2"/>
                </a:solidFill>
                <a:latin typeface="MuktaMahee Regular" pitchFamily="2" charset="77"/>
                <a:cs typeface="MuktaMahee Regular" pitchFamily="2" charset="77"/>
              </a:rPr>
              <a:t>(5)</a:t>
            </a:r>
          </a:p>
        </p:txBody>
      </p:sp>
      <p:sp>
        <p:nvSpPr>
          <p:cNvPr id="59" name="Google Shape;73;p16">
            <a:extLst>
              <a:ext uri="{FF2B5EF4-FFF2-40B4-BE49-F238E27FC236}">
                <a16:creationId xmlns:a16="http://schemas.microsoft.com/office/drawing/2014/main" id="{2C1D6296-3D60-7ABD-E6E9-7BF40B1CE4BA}"/>
              </a:ext>
            </a:extLst>
          </p:cNvPr>
          <p:cNvSpPr txBox="1">
            <a:spLocks/>
          </p:cNvSpPr>
          <p:nvPr/>
        </p:nvSpPr>
        <p:spPr>
          <a:xfrm>
            <a:off x="452550" y="393743"/>
            <a:ext cx="8238900" cy="693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pPr lvl="0" algn="ctr"/>
            <a:r>
              <a:rPr lang="en-US" sz="1900" dirty="0">
                <a:solidFill>
                  <a:srgbClr val="9F4972"/>
                </a:solidFill>
                <a:latin typeface="MuktaMahee Regular" pitchFamily="2" charset="77"/>
                <a:ea typeface="Mukta Regular"/>
                <a:cs typeface="MuktaMahee Regular" pitchFamily="2" charset="77"/>
                <a:sym typeface="Mukta"/>
              </a:rPr>
              <a:t>[NEW] </a:t>
            </a:r>
            <a:r>
              <a:rPr lang="en-US" sz="1900" dirty="0">
                <a:solidFill>
                  <a:schemeClr val="accent2"/>
                </a:solidFill>
                <a:latin typeface="MuktaMahee Regular" pitchFamily="2" charset="77"/>
                <a:ea typeface="Mukta Regular"/>
                <a:cs typeface="MuktaMahee Regular" pitchFamily="2" charset="77"/>
                <a:sym typeface="Mukta"/>
              </a:rPr>
              <a:t>Examine the </a:t>
            </a:r>
            <a:r>
              <a:rPr lang="en-US" sz="1900" b="1" dirty="0">
                <a:solidFill>
                  <a:schemeClr val="accent2"/>
                </a:solidFill>
                <a:latin typeface="MuktaMahee ExtraBold" pitchFamily="2" charset="77"/>
                <a:ea typeface="Mukta Regular"/>
                <a:cs typeface="MuktaMahee ExtraBold" pitchFamily="2" charset="77"/>
                <a:sym typeface="Mukta"/>
              </a:rPr>
              <a:t>competitive landscape </a:t>
            </a:r>
            <a:r>
              <a:rPr lang="en-US" sz="1900" dirty="0">
                <a:solidFill>
                  <a:schemeClr val="accent2"/>
                </a:solidFill>
                <a:latin typeface="MuktaMahee Regular" pitchFamily="2" charset="77"/>
                <a:ea typeface="Mukta Regular"/>
                <a:cs typeface="MuktaMahee Regular" pitchFamily="2" charset="77"/>
                <a:sym typeface="Mukta"/>
              </a:rPr>
              <a:t>to differentiate product</a:t>
            </a:r>
          </a:p>
        </p:txBody>
      </p:sp>
      <p:sp>
        <p:nvSpPr>
          <p:cNvPr id="58" name="Google Shape;73;p16">
            <a:extLst>
              <a:ext uri="{FF2B5EF4-FFF2-40B4-BE49-F238E27FC236}">
                <a16:creationId xmlns:a16="http://schemas.microsoft.com/office/drawing/2014/main" id="{CB41128E-C235-B4AB-EB6A-424C5F86D82E}"/>
              </a:ext>
            </a:extLst>
          </p:cNvPr>
          <p:cNvSpPr txBox="1">
            <a:spLocks/>
          </p:cNvSpPr>
          <p:nvPr/>
        </p:nvSpPr>
        <p:spPr>
          <a:xfrm>
            <a:off x="452550" y="393743"/>
            <a:ext cx="8238900" cy="693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pPr lvl="0" algn="ctr"/>
            <a:r>
              <a:rPr lang="en-US" sz="1900" dirty="0">
                <a:solidFill>
                  <a:srgbClr val="9F4972"/>
                </a:solidFill>
                <a:latin typeface="MuktaMahee Regular" pitchFamily="2" charset="77"/>
                <a:ea typeface="Mukta Regular"/>
                <a:cs typeface="MuktaMahee Regular" pitchFamily="2" charset="77"/>
                <a:sym typeface="Mukta"/>
              </a:rPr>
              <a:t>[NEW] </a:t>
            </a:r>
            <a:r>
              <a:rPr lang="en-US" sz="1900" dirty="0">
                <a:solidFill>
                  <a:schemeClr val="accent2"/>
                </a:solidFill>
                <a:latin typeface="MuktaMahee Regular" pitchFamily="2" charset="77"/>
                <a:ea typeface="Mukta Regular"/>
                <a:cs typeface="MuktaMahee Regular" pitchFamily="2" charset="77"/>
                <a:sym typeface="Mukta"/>
              </a:rPr>
              <a:t>Examine the </a:t>
            </a:r>
            <a:r>
              <a:rPr lang="en-US" sz="1900" b="1" dirty="0">
                <a:solidFill>
                  <a:schemeClr val="accent2"/>
                </a:solidFill>
                <a:latin typeface="MuktaMahee ExtraBold" pitchFamily="2" charset="77"/>
                <a:ea typeface="Mukta Regular"/>
                <a:cs typeface="MuktaMahee ExtraBold" pitchFamily="2" charset="77"/>
                <a:sym typeface="Mukta"/>
              </a:rPr>
              <a:t>competitive landscape </a:t>
            </a:r>
            <a:r>
              <a:rPr lang="en-US" sz="1900" dirty="0">
                <a:solidFill>
                  <a:schemeClr val="accent2"/>
                </a:solidFill>
                <a:latin typeface="MuktaMahee Regular" pitchFamily="2" charset="77"/>
                <a:ea typeface="Mukta Regular"/>
                <a:cs typeface="MuktaMahee Regular" pitchFamily="2" charset="77"/>
                <a:sym typeface="Mukta"/>
              </a:rPr>
              <a:t>to differentiate product</a:t>
            </a:r>
          </a:p>
        </p:txBody>
      </p:sp>
      <p:sp>
        <p:nvSpPr>
          <p:cNvPr id="63" name="Google Shape;73;p16">
            <a:extLst>
              <a:ext uri="{FF2B5EF4-FFF2-40B4-BE49-F238E27FC236}">
                <a16:creationId xmlns:a16="http://schemas.microsoft.com/office/drawing/2014/main" id="{70EE543A-D474-B914-2C5B-92BBB1CAF4B7}"/>
              </a:ext>
            </a:extLst>
          </p:cNvPr>
          <p:cNvSpPr txBox="1">
            <a:spLocks/>
          </p:cNvSpPr>
          <p:nvPr/>
        </p:nvSpPr>
        <p:spPr>
          <a:xfrm>
            <a:off x="435326" y="379173"/>
            <a:ext cx="8328966" cy="7489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pPr algn="ctr">
              <a:buSzPts val="1100"/>
            </a:pPr>
            <a:r>
              <a:rPr lang="en-US" sz="2500" b="1" u="sng" dirty="0">
                <a:solidFill>
                  <a:schemeClr val="accent2"/>
                </a:solidFill>
                <a:latin typeface="MuktaMahee Bold" pitchFamily="2" charset="77"/>
                <a:cs typeface="MuktaMahee Bold" pitchFamily="2" charset="77"/>
                <a:sym typeface="Mukta"/>
              </a:rPr>
              <a:t>What is missing?</a:t>
            </a:r>
          </a:p>
        </p:txBody>
      </p:sp>
      <p:sp>
        <p:nvSpPr>
          <p:cNvPr id="73" name="Google Shape;73;p16">
            <a:extLst>
              <a:ext uri="{FF2B5EF4-FFF2-40B4-BE49-F238E27FC236}">
                <a16:creationId xmlns:a16="http://schemas.microsoft.com/office/drawing/2014/main" id="{611A9153-03E0-E5F8-E87D-4E47F8A38D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2550" y="398170"/>
            <a:ext cx="8238900" cy="68447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en-US" sz="2000" dirty="0">
                <a:solidFill>
                  <a:schemeClr val="accent2"/>
                </a:solidFill>
                <a:latin typeface="MuktaMahee Regular" pitchFamily="2" charset="77"/>
                <a:ea typeface="Mukta Regular"/>
                <a:cs typeface="MuktaMahee Regular" pitchFamily="2" charset="77"/>
                <a:sym typeface="Mukta"/>
              </a:rPr>
              <a:t>5) Use </a:t>
            </a:r>
            <a:r>
              <a:rPr lang="en-US" sz="2000" b="1" dirty="0">
                <a:solidFill>
                  <a:schemeClr val="accent2"/>
                </a:solidFill>
                <a:latin typeface="MuktaMahee ExtraBold" pitchFamily="2" charset="77"/>
                <a:ea typeface="Mukta Regular"/>
                <a:cs typeface="MuktaMahee ExtraBold" pitchFamily="2" charset="77"/>
                <a:sym typeface="Mukta"/>
              </a:rPr>
              <a:t>metrics</a:t>
            </a:r>
            <a:r>
              <a:rPr lang="en-US" sz="2000" dirty="0">
                <a:solidFill>
                  <a:schemeClr val="accent2"/>
                </a:solidFill>
                <a:latin typeface="MuktaMahee Regular" pitchFamily="2" charset="77"/>
                <a:ea typeface="Mukta Regular"/>
                <a:cs typeface="MuktaMahee Regular" pitchFamily="2" charset="77"/>
                <a:sym typeface="Mukta"/>
              </a:rPr>
              <a:t> to evaluate improvements to a software product</a:t>
            </a:r>
          </a:p>
        </p:txBody>
      </p:sp>
      <p:sp>
        <p:nvSpPr>
          <p:cNvPr id="56" name="Google Shape;73;p16">
            <a:extLst>
              <a:ext uri="{FF2B5EF4-FFF2-40B4-BE49-F238E27FC236}">
                <a16:creationId xmlns:a16="http://schemas.microsoft.com/office/drawing/2014/main" id="{A0A7C390-8B01-5AB3-483A-2A0A130687F1}"/>
              </a:ext>
            </a:extLst>
          </p:cNvPr>
          <p:cNvSpPr txBox="1">
            <a:spLocks/>
          </p:cNvSpPr>
          <p:nvPr/>
        </p:nvSpPr>
        <p:spPr>
          <a:xfrm>
            <a:off x="452550" y="398170"/>
            <a:ext cx="8238900" cy="6844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n-US" sz="2000">
                <a:solidFill>
                  <a:schemeClr val="accent2"/>
                </a:solidFill>
                <a:latin typeface="MuktaMahee Regular" pitchFamily="2" charset="77"/>
                <a:ea typeface="Mukta Regular"/>
                <a:cs typeface="MuktaMahee Regular" pitchFamily="2" charset="77"/>
                <a:sym typeface="Mukta"/>
              </a:rPr>
              <a:t>5) Use </a:t>
            </a:r>
            <a:r>
              <a:rPr lang="en-US" sz="2000" b="1">
                <a:solidFill>
                  <a:schemeClr val="accent2"/>
                </a:solidFill>
                <a:latin typeface="MuktaMahee ExtraBold" pitchFamily="2" charset="77"/>
                <a:ea typeface="Mukta Regular"/>
                <a:cs typeface="MuktaMahee ExtraBold" pitchFamily="2" charset="77"/>
                <a:sym typeface="Mukta"/>
              </a:rPr>
              <a:t>metrics</a:t>
            </a:r>
            <a:r>
              <a:rPr lang="en-US" sz="2000">
                <a:solidFill>
                  <a:schemeClr val="accent2"/>
                </a:solidFill>
                <a:latin typeface="MuktaMahee Regular" pitchFamily="2" charset="77"/>
                <a:ea typeface="Mukta Regular"/>
                <a:cs typeface="MuktaMahee Regular" pitchFamily="2" charset="77"/>
                <a:sym typeface="Mukta"/>
              </a:rPr>
              <a:t> to evaluate improvements to a software product</a:t>
            </a:r>
            <a:endParaRPr lang="en-US" sz="2000" dirty="0">
              <a:solidFill>
                <a:schemeClr val="accent2"/>
              </a:solidFill>
              <a:latin typeface="MuktaMahee Regular" pitchFamily="2" charset="77"/>
              <a:ea typeface="Mukta Regular"/>
              <a:cs typeface="MuktaMahee Regular" pitchFamily="2" charset="77"/>
              <a:sym typeface="Mukta"/>
            </a:endParaRPr>
          </a:p>
        </p:txBody>
      </p:sp>
      <p:sp>
        <p:nvSpPr>
          <p:cNvPr id="28" name="Google Shape;73;p16">
            <a:extLst>
              <a:ext uri="{FF2B5EF4-FFF2-40B4-BE49-F238E27FC236}">
                <a16:creationId xmlns:a16="http://schemas.microsoft.com/office/drawing/2014/main" id="{BE39D006-3D65-01B9-29A8-81D04E5D0FF0}"/>
              </a:ext>
            </a:extLst>
          </p:cNvPr>
          <p:cNvSpPr txBox="1">
            <a:spLocks/>
          </p:cNvSpPr>
          <p:nvPr/>
        </p:nvSpPr>
        <p:spPr>
          <a:xfrm>
            <a:off x="452550" y="398170"/>
            <a:ext cx="8238900" cy="6844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pPr algn="ctr">
              <a:buSzPts val="1100"/>
            </a:pPr>
            <a:r>
              <a:rPr lang="en-US" sz="2000">
                <a:solidFill>
                  <a:schemeClr val="accent2"/>
                </a:solidFill>
                <a:latin typeface="MuktaMahee Regular" pitchFamily="2" charset="77"/>
                <a:ea typeface="Mukta Regular"/>
                <a:cs typeface="MuktaMahee Regular" pitchFamily="2" charset="77"/>
                <a:sym typeface="Mukta"/>
              </a:rPr>
              <a:t>4) Examine and explain the </a:t>
            </a:r>
            <a:r>
              <a:rPr lang="en-US" sz="2000" b="1">
                <a:solidFill>
                  <a:schemeClr val="accent2"/>
                </a:solidFill>
                <a:latin typeface="MuktaMahee ExtraBold" pitchFamily="2" charset="77"/>
                <a:ea typeface="Mukta Regular"/>
                <a:cs typeface="MuktaMahee ExtraBold" pitchFamily="2" charset="77"/>
                <a:sym typeface="Mukta"/>
              </a:rPr>
              <a:t>business value</a:t>
            </a:r>
            <a:r>
              <a:rPr lang="en-US" sz="2000">
                <a:solidFill>
                  <a:schemeClr val="accent2"/>
                </a:solidFill>
                <a:latin typeface="MuktaMahee Regular" pitchFamily="2" charset="77"/>
                <a:ea typeface="Mukta Regular"/>
                <a:cs typeface="MuktaMahee Regular" pitchFamily="2" charset="77"/>
                <a:sym typeface="Mukta"/>
              </a:rPr>
              <a:t> for a software product</a:t>
            </a:r>
            <a:endParaRPr lang="en-US" sz="1900" dirty="0">
              <a:latin typeface="MuktaMahee Regular" pitchFamily="2" charset="77"/>
              <a:cs typeface="MuktaMahee Regular" pitchFamily="2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17A019-A83B-A442-1483-76F5972248E8}"/>
              </a:ext>
            </a:extLst>
          </p:cNvPr>
          <p:cNvSpPr txBox="1"/>
          <p:nvPr/>
        </p:nvSpPr>
        <p:spPr>
          <a:xfrm>
            <a:off x="1377263" y="2431575"/>
            <a:ext cx="4568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>
                <a:solidFill>
                  <a:schemeClr val="bg2"/>
                </a:solidFill>
                <a:latin typeface="MuktaMahee Regular" pitchFamily="2" charset="77"/>
                <a:cs typeface="MuktaMahee Regular" pitchFamily="2" charset="77"/>
              </a:rPr>
              <a:t>(4)</a:t>
            </a:r>
          </a:p>
        </p:txBody>
      </p:sp>
      <p:sp>
        <p:nvSpPr>
          <p:cNvPr id="30" name="Google Shape;73;p16">
            <a:extLst>
              <a:ext uri="{FF2B5EF4-FFF2-40B4-BE49-F238E27FC236}">
                <a16:creationId xmlns:a16="http://schemas.microsoft.com/office/drawing/2014/main" id="{D46940FD-4437-921B-2B44-A308331B01A9}"/>
              </a:ext>
            </a:extLst>
          </p:cNvPr>
          <p:cNvSpPr txBox="1">
            <a:spLocks/>
          </p:cNvSpPr>
          <p:nvPr/>
        </p:nvSpPr>
        <p:spPr>
          <a:xfrm>
            <a:off x="452550" y="398170"/>
            <a:ext cx="8238900" cy="6844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pPr algn="ctr">
              <a:buSzPts val="1100"/>
            </a:pPr>
            <a:r>
              <a:rPr lang="en-US" sz="1900">
                <a:latin typeface="MuktaMahee Regular" pitchFamily="2" charset="77"/>
                <a:cs typeface="MuktaMahee Regular" pitchFamily="2" charset="77"/>
              </a:rPr>
              <a:t>3) Create a plan for </a:t>
            </a:r>
            <a:r>
              <a:rPr lang="en-US" sz="1900" b="1">
                <a:latin typeface="MuktaMahee Bold" pitchFamily="2" charset="77"/>
                <a:cs typeface="MuktaMahee Bold" pitchFamily="2" charset="77"/>
              </a:rPr>
              <a:t>mitigating risk</a:t>
            </a:r>
            <a:r>
              <a:rPr lang="en-US" sz="1900">
                <a:latin typeface="MuktaMahee Regular" pitchFamily="2" charset="77"/>
                <a:cs typeface="MuktaMahee Regular" pitchFamily="2" charset="77"/>
              </a:rPr>
              <a:t> during a software project</a:t>
            </a:r>
            <a:endParaRPr lang="en-US" sz="1900" dirty="0">
              <a:latin typeface="MuktaMahee Regular" pitchFamily="2" charset="77"/>
              <a:cs typeface="MuktaMahee Regular" pitchFamily="2" charset="77"/>
            </a:endParaRPr>
          </a:p>
        </p:txBody>
      </p:sp>
      <p:sp>
        <p:nvSpPr>
          <p:cNvPr id="31" name="Google Shape;83;p16">
            <a:extLst>
              <a:ext uri="{FF2B5EF4-FFF2-40B4-BE49-F238E27FC236}">
                <a16:creationId xmlns:a16="http://schemas.microsoft.com/office/drawing/2014/main" id="{7D018421-E6DD-8803-1810-6107ADEDD4AA}"/>
              </a:ext>
            </a:extLst>
          </p:cNvPr>
          <p:cNvSpPr txBox="1"/>
          <p:nvPr/>
        </p:nvSpPr>
        <p:spPr>
          <a:xfrm>
            <a:off x="1115500" y="1478665"/>
            <a:ext cx="1178191" cy="22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i="1" dirty="0">
                <a:solidFill>
                  <a:schemeClr val="bg2"/>
                </a:solidFill>
                <a:latin typeface="MuktaMahee Regular" pitchFamily="2" charset="77"/>
                <a:ea typeface="Montserrat Medium"/>
                <a:cs typeface="MuktaMahee Regular" pitchFamily="2" charset="77"/>
                <a:sym typeface="Montserrat Medium"/>
              </a:rPr>
              <a:t>(3 cross-cuts)</a:t>
            </a:r>
            <a:endParaRPr sz="1300" i="1" dirty="0">
              <a:solidFill>
                <a:schemeClr val="bg2"/>
              </a:solidFill>
              <a:latin typeface="MuktaMahee Regular" pitchFamily="2" charset="77"/>
              <a:ea typeface="Montserrat Medium"/>
              <a:cs typeface="MuktaMahee Regular" pitchFamily="2" charset="77"/>
              <a:sym typeface="Montserrat Medium"/>
            </a:endParaRPr>
          </a:p>
        </p:txBody>
      </p:sp>
      <p:sp>
        <p:nvSpPr>
          <p:cNvPr id="32" name="Google Shape;73;p16">
            <a:extLst>
              <a:ext uri="{FF2B5EF4-FFF2-40B4-BE49-F238E27FC236}">
                <a16:creationId xmlns:a16="http://schemas.microsoft.com/office/drawing/2014/main" id="{898B34C2-28B7-B082-5016-363952D9D1A5}"/>
              </a:ext>
            </a:extLst>
          </p:cNvPr>
          <p:cNvSpPr txBox="1">
            <a:spLocks/>
          </p:cNvSpPr>
          <p:nvPr/>
        </p:nvSpPr>
        <p:spPr>
          <a:xfrm>
            <a:off x="452550" y="398170"/>
            <a:ext cx="8238900" cy="6844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pPr algn="ctr">
              <a:buSzPts val="1100"/>
            </a:pPr>
            <a:r>
              <a:rPr lang="en-US" sz="1900">
                <a:solidFill>
                  <a:schemeClr val="accent2"/>
                </a:solidFill>
                <a:latin typeface="MuktaMahee Regular" pitchFamily="2" charset="77"/>
                <a:ea typeface="Mukta Regular"/>
                <a:cs typeface="MuktaMahee Regular" pitchFamily="2" charset="77"/>
                <a:sym typeface="Mukta"/>
              </a:rPr>
              <a:t>2) Create a </a:t>
            </a:r>
            <a:r>
              <a:rPr lang="en-US" sz="1900" b="1">
                <a:solidFill>
                  <a:schemeClr val="accent2"/>
                </a:solidFill>
                <a:latin typeface="MuktaMahee Bold" pitchFamily="2" charset="77"/>
                <a:ea typeface="Mukta Regular"/>
                <a:cs typeface="MuktaMahee Bold" pitchFamily="2" charset="77"/>
                <a:sym typeface="Mukta"/>
              </a:rPr>
              <a:t>feasible schedule</a:t>
            </a:r>
            <a:r>
              <a:rPr lang="en-US" sz="1900">
                <a:solidFill>
                  <a:schemeClr val="accent2"/>
                </a:solidFill>
                <a:latin typeface="MuktaMahee Regular" pitchFamily="2" charset="77"/>
                <a:ea typeface="Mukta Regular"/>
                <a:cs typeface="MuktaMahee Regular" pitchFamily="2" charset="77"/>
                <a:sym typeface="Mukta"/>
              </a:rPr>
              <a:t> for a team of software developers</a:t>
            </a:r>
            <a:br>
              <a:rPr lang="en-US" sz="1900">
                <a:solidFill>
                  <a:schemeClr val="accent2"/>
                </a:solidFill>
                <a:latin typeface="MuktaMahee Regular" pitchFamily="2" charset="77"/>
                <a:ea typeface="Mukta Regular"/>
                <a:cs typeface="MuktaMahee Regular" pitchFamily="2" charset="77"/>
                <a:sym typeface="Mukta"/>
              </a:rPr>
            </a:br>
            <a:r>
              <a:rPr lang="en-US" sz="1900">
                <a:solidFill>
                  <a:schemeClr val="accent2"/>
                </a:solidFill>
                <a:latin typeface="MuktaMahee Regular" pitchFamily="2" charset="77"/>
                <a:ea typeface="Mukta Regular"/>
                <a:cs typeface="MuktaMahee Regular" pitchFamily="2" charset="77"/>
                <a:sym typeface="Mukta"/>
              </a:rPr>
              <a:t>to improve the product to meet the customer needs </a:t>
            </a:r>
            <a:endParaRPr lang="en-US" sz="1900" dirty="0">
              <a:latin typeface="MuktaMahee Regular" pitchFamily="2" charset="77"/>
              <a:cs typeface="MuktaMahee Regular" pitchFamily="2" charset="7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BCCA72-EBC9-D022-FF08-3CCA2E1AB2AE}"/>
              </a:ext>
            </a:extLst>
          </p:cNvPr>
          <p:cNvSpPr txBox="1"/>
          <p:nvPr/>
        </p:nvSpPr>
        <p:spPr>
          <a:xfrm>
            <a:off x="1291300" y="3518438"/>
            <a:ext cx="4568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>
                <a:solidFill>
                  <a:schemeClr val="bg2"/>
                </a:solidFill>
                <a:latin typeface="MuktaMahee Regular" pitchFamily="2" charset="77"/>
                <a:cs typeface="MuktaMahee Regular" pitchFamily="2" charset="77"/>
              </a:rPr>
              <a:t>(2)</a:t>
            </a:r>
          </a:p>
        </p:txBody>
      </p:sp>
      <p:sp>
        <p:nvSpPr>
          <p:cNvPr id="50" name="Google Shape;73;p16">
            <a:extLst>
              <a:ext uri="{FF2B5EF4-FFF2-40B4-BE49-F238E27FC236}">
                <a16:creationId xmlns:a16="http://schemas.microsoft.com/office/drawing/2014/main" id="{D9ECEC2E-23F9-C6A3-9FAA-B85934DF1B52}"/>
              </a:ext>
            </a:extLst>
          </p:cNvPr>
          <p:cNvSpPr txBox="1">
            <a:spLocks/>
          </p:cNvSpPr>
          <p:nvPr/>
        </p:nvSpPr>
        <p:spPr>
          <a:xfrm>
            <a:off x="452550" y="399235"/>
            <a:ext cx="8238900" cy="6823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pPr algn="ctr">
              <a:buSzPts val="1100"/>
            </a:pPr>
            <a:r>
              <a:rPr lang="en-US" sz="1900">
                <a:solidFill>
                  <a:schemeClr val="accent2"/>
                </a:solidFill>
                <a:latin typeface="MuktaMahee Regular" pitchFamily="2" charset="77"/>
                <a:ea typeface="Mukta Regular"/>
                <a:cs typeface="MuktaMahee Regular" pitchFamily="2" charset="77"/>
                <a:sym typeface="Mukta"/>
              </a:rPr>
              <a:t>1) Identify unmet </a:t>
            </a:r>
            <a:r>
              <a:rPr lang="en-US" sz="1900" b="1">
                <a:solidFill>
                  <a:schemeClr val="accent2"/>
                </a:solidFill>
                <a:latin typeface="MuktaMahee ExtraBold" pitchFamily="2" charset="77"/>
                <a:ea typeface="Mukta Regular"/>
                <a:cs typeface="MuktaMahee ExtraBold" pitchFamily="2" charset="77"/>
                <a:sym typeface="Mukta"/>
              </a:rPr>
              <a:t>customer needs </a:t>
            </a:r>
            <a:r>
              <a:rPr lang="en-US" sz="1900">
                <a:solidFill>
                  <a:schemeClr val="accent2"/>
                </a:solidFill>
                <a:latin typeface="MuktaMahee Regular" pitchFamily="2" charset="77"/>
                <a:ea typeface="Mukta Regular"/>
                <a:cs typeface="MuktaMahee Regular" pitchFamily="2" charset="77"/>
                <a:sym typeface="Mukta"/>
              </a:rPr>
              <a:t>for a software product</a:t>
            </a:r>
            <a:endParaRPr lang="en-US" sz="1900" dirty="0">
              <a:latin typeface="MuktaMahee Regular" pitchFamily="2" charset="77"/>
              <a:cs typeface="MuktaMahee Regular" pitchFamily="2" charset="7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3E874C6-B167-0787-623F-33D00241452A}"/>
              </a:ext>
            </a:extLst>
          </p:cNvPr>
          <p:cNvSpPr txBox="1"/>
          <p:nvPr/>
        </p:nvSpPr>
        <p:spPr>
          <a:xfrm>
            <a:off x="2405149" y="2056118"/>
            <a:ext cx="4568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>
                <a:solidFill>
                  <a:schemeClr val="bg2"/>
                </a:solidFill>
                <a:latin typeface="MuktaMahee Regular" pitchFamily="2" charset="77"/>
                <a:cs typeface="MuktaMahee Regular" pitchFamily="2" charset="77"/>
              </a:rPr>
              <a:t>(1)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9E35424-9DC1-A962-154C-0AE3E14BFD9E}"/>
              </a:ext>
            </a:extLst>
          </p:cNvPr>
          <p:cNvSpPr txBox="1"/>
          <p:nvPr/>
        </p:nvSpPr>
        <p:spPr>
          <a:xfrm>
            <a:off x="2302453" y="4255052"/>
            <a:ext cx="4568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>
                <a:solidFill>
                  <a:schemeClr val="bg2"/>
                </a:solidFill>
                <a:latin typeface="MuktaMahee Regular" pitchFamily="2" charset="77"/>
                <a:cs typeface="MuktaMahee Regular" pitchFamily="2" charset="77"/>
              </a:rPr>
              <a:t>(1)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988A276-2EA9-697B-A62F-AB058A8C43B8}"/>
              </a:ext>
            </a:extLst>
          </p:cNvPr>
          <p:cNvSpPr txBox="1"/>
          <p:nvPr/>
        </p:nvSpPr>
        <p:spPr>
          <a:xfrm>
            <a:off x="4204360" y="2405579"/>
            <a:ext cx="4568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>
                <a:solidFill>
                  <a:schemeClr val="bg2"/>
                </a:solidFill>
                <a:latin typeface="MuktaMahee Regular" pitchFamily="2" charset="77"/>
                <a:cs typeface="MuktaMahee Regular" pitchFamily="2" charset="77"/>
              </a:rPr>
              <a:t>(5)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577EA33-3542-F8BC-A16D-E34C64A1F741}"/>
              </a:ext>
            </a:extLst>
          </p:cNvPr>
          <p:cNvSpPr txBox="1"/>
          <p:nvPr/>
        </p:nvSpPr>
        <p:spPr>
          <a:xfrm>
            <a:off x="2730284" y="2813774"/>
            <a:ext cx="4568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>
                <a:solidFill>
                  <a:srgbClr val="9F4972"/>
                </a:solidFill>
                <a:latin typeface="MuktaMahee Regular" pitchFamily="2" charset="77"/>
                <a:cs typeface="MuktaMahee Regular" pitchFamily="2" charset="77"/>
              </a:rPr>
              <a:t>(6)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CF04A3D-884D-932D-7C12-9D013915A9AC}"/>
              </a:ext>
            </a:extLst>
          </p:cNvPr>
          <p:cNvSpPr txBox="1"/>
          <p:nvPr/>
        </p:nvSpPr>
        <p:spPr>
          <a:xfrm>
            <a:off x="2224445" y="3895011"/>
            <a:ext cx="4153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>
                <a:solidFill>
                  <a:srgbClr val="9F4972"/>
                </a:solidFill>
                <a:latin typeface="MuktaMahee Regular" pitchFamily="2" charset="77"/>
                <a:cs typeface="MuktaMahee Regular" pitchFamily="2" charset="77"/>
              </a:rPr>
              <a:t>(6)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7D7495-703C-0471-FC3D-7DFA8C6968EF}"/>
              </a:ext>
            </a:extLst>
          </p:cNvPr>
          <p:cNvSpPr txBox="1"/>
          <p:nvPr/>
        </p:nvSpPr>
        <p:spPr>
          <a:xfrm>
            <a:off x="4358640" y="2452874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Up Arrow 15">
            <a:extLst>
              <a:ext uri="{FF2B5EF4-FFF2-40B4-BE49-F238E27FC236}">
                <a16:creationId xmlns:a16="http://schemas.microsoft.com/office/drawing/2014/main" id="{6413C9A7-44E3-16FA-BBF3-6500F58FD93B}"/>
              </a:ext>
            </a:extLst>
          </p:cNvPr>
          <p:cNvSpPr/>
          <p:nvPr/>
        </p:nvSpPr>
        <p:spPr>
          <a:xfrm rot="8542845">
            <a:off x="1030923" y="529713"/>
            <a:ext cx="448562" cy="938632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b="1" dirty="0">
                <a:latin typeface="MuktaMahee Bold" pitchFamily="2" charset="77"/>
                <a:cs typeface="MuktaMahee Bold" pitchFamily="2" charset="77"/>
              </a:rPr>
              <a:t>Focus</a:t>
            </a:r>
          </a:p>
        </p:txBody>
      </p:sp>
    </p:spTree>
    <p:extLst>
      <p:ext uri="{BB962C8B-B14F-4D97-AF65-F5344CB8AC3E}">
        <p14:creationId xmlns:p14="http://schemas.microsoft.com/office/powerpoint/2010/main" val="198125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-0.00679 L -0.22708 0.2845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1456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repeatCount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-0.00679 L -0.34583 0.5623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2845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repeatCount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39 -0.00834 L -0.31944 0.16512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3" y="86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repeatCount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39 -0.00834 L -0.3276 0.353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19" y="1808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repeatCount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39 -0.00834 L -0.2276 0.49074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19" y="2493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repeatCount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1574 L -0.02882 0.35185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1679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repeatCount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-0.00679 L -0.18212 0.42253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85" y="2145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1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0" presetClass="path" presetSubtype="0" repeatCount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-0.00679 L -0.2276 0.63673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0" y="3216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1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9" grpId="0" animBg="1"/>
      <p:bldP spid="59" grpId="1" animBg="1"/>
      <p:bldP spid="58" grpId="0" animBg="1"/>
      <p:bldP spid="58" grpId="1" animBg="1"/>
      <p:bldP spid="63" grpId="0" animBg="1"/>
      <p:bldP spid="73" grpId="0" animBg="1"/>
      <p:bldP spid="73" grpId="1" animBg="1"/>
      <p:bldP spid="56" grpId="0" animBg="1"/>
      <p:bldP spid="56" grpId="1" animBg="1"/>
      <p:bldP spid="28" grpId="0" animBg="1"/>
      <p:bldP spid="28" grpId="1" animBg="1"/>
      <p:bldP spid="29" grpId="0"/>
      <p:bldP spid="30" grpId="0" animBg="1"/>
      <p:bldP spid="30" grpId="1" animBg="1"/>
      <p:bldP spid="31" grpId="0"/>
      <p:bldP spid="32" grpId="0" animBg="1"/>
      <p:bldP spid="32" grpId="1" animBg="1"/>
      <p:bldP spid="34" grpId="0"/>
      <p:bldP spid="50" grpId="0" animBg="1"/>
      <p:bldP spid="50" grpId="1" animBg="1"/>
      <p:bldP spid="51" grpId="0"/>
      <p:bldP spid="54" grpId="0"/>
      <p:bldP spid="57" grpId="0"/>
      <p:bldP spid="60" grpId="0"/>
      <p:bldP spid="61" grpId="0"/>
      <p:bldP spid="16" grpId="0" animBg="1"/>
      <p:bldP spid="1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>
          <a:extLst>
            <a:ext uri="{FF2B5EF4-FFF2-40B4-BE49-F238E27FC236}">
              <a16:creationId xmlns:a16="http://schemas.microsoft.com/office/drawing/2014/main" id="{58B2CC8E-1A8A-7E7D-FBDD-042295732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72">
            <a:extLst>
              <a:ext uri="{FF2B5EF4-FFF2-40B4-BE49-F238E27FC236}">
                <a16:creationId xmlns:a16="http://schemas.microsoft.com/office/drawing/2014/main" id="{37635E15-1AAA-D73B-A1F8-58012D288776}"/>
              </a:ext>
            </a:extLst>
          </p:cNvPr>
          <p:cNvSpPr/>
          <p:nvPr/>
        </p:nvSpPr>
        <p:spPr>
          <a:xfrm>
            <a:off x="976645" y="763800"/>
            <a:ext cx="7190700" cy="3615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061" name="Google Shape;1061;p72">
            <a:extLst>
              <a:ext uri="{FF2B5EF4-FFF2-40B4-BE49-F238E27FC236}">
                <a16:creationId xmlns:a16="http://schemas.microsoft.com/office/drawing/2014/main" id="{BD0AEDCA-8D44-0B48-6230-3C6E05A085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6650" y="763800"/>
            <a:ext cx="719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ukta Regular"/>
                <a:ea typeface="Mukta Regular"/>
                <a:cs typeface="Mukta Regular"/>
                <a:sym typeface="Mukta"/>
              </a:rPr>
              <a:t>Original Course Structure</a:t>
            </a:r>
            <a:endParaRPr dirty="0">
              <a:latin typeface="Mukta Regular"/>
              <a:ea typeface="Mukta Regular"/>
              <a:cs typeface="Mukta Regular"/>
              <a:sym typeface="Mukta"/>
            </a:endParaRPr>
          </a:p>
        </p:txBody>
      </p:sp>
      <p:sp>
        <p:nvSpPr>
          <p:cNvPr id="1062" name="Google Shape;1062;p72">
            <a:extLst>
              <a:ext uri="{FF2B5EF4-FFF2-40B4-BE49-F238E27FC236}">
                <a16:creationId xmlns:a16="http://schemas.microsoft.com/office/drawing/2014/main" id="{F584C898-D73F-BB23-6A3F-3FFB0621698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1081" name="Google Shape;1081;p72">
            <a:extLst>
              <a:ext uri="{FF2B5EF4-FFF2-40B4-BE49-F238E27FC236}">
                <a16:creationId xmlns:a16="http://schemas.microsoft.com/office/drawing/2014/main" id="{8F1D9423-A540-B0B9-C8A7-59C1920CEA55}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76953" y="4777100"/>
            <a:ext cx="4057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rPr>
              <a:t>Advancing Software Product Management Education</a:t>
            </a:r>
            <a:endParaRPr sz="1200">
              <a:solidFill>
                <a:schemeClr val="lt1"/>
              </a:solidFill>
              <a:latin typeface="Mukta Light"/>
              <a:ea typeface="Mukta Light"/>
              <a:cs typeface="Mukta Light"/>
              <a:sym typeface="Mukta Light"/>
            </a:endParaRPr>
          </a:p>
        </p:txBody>
      </p:sp>
      <p:sp>
        <p:nvSpPr>
          <p:cNvPr id="29" name="Google Shape;537;p47">
            <a:extLst>
              <a:ext uri="{FF2B5EF4-FFF2-40B4-BE49-F238E27FC236}">
                <a16:creationId xmlns:a16="http://schemas.microsoft.com/office/drawing/2014/main" id="{71A98AFE-F7C9-AB0D-5520-BD1557DC92D5}"/>
              </a:ext>
            </a:extLst>
          </p:cNvPr>
          <p:cNvSpPr txBox="1">
            <a:spLocks/>
          </p:cNvSpPr>
          <p:nvPr/>
        </p:nvSpPr>
        <p:spPr>
          <a:xfrm>
            <a:off x="1839291" y="2100396"/>
            <a:ext cx="2458800" cy="627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en-US" sz="1400" dirty="0">
                <a:latin typeface="MuktaMahee Light" pitchFamily="2" charset="77"/>
                <a:ea typeface="Mukta Bold"/>
                <a:cs typeface="MuktaMahee Light" pitchFamily="2" charset="77"/>
                <a:sym typeface="Mukta"/>
              </a:rPr>
              <a:t>(almost) </a:t>
            </a:r>
            <a:r>
              <a:rPr lang="en-US" b="1" dirty="0">
                <a:latin typeface="Mukta Bold"/>
                <a:ea typeface="Mukta Bold"/>
                <a:cs typeface="Mukta Bold"/>
                <a:sym typeface="Mukta"/>
              </a:rPr>
              <a:t>Every Class</a:t>
            </a:r>
          </a:p>
          <a:p>
            <a:pPr marL="0" indent="0" algn="ctr"/>
            <a:r>
              <a:rPr lang="en-US" sz="1600" i="1" dirty="0"/>
              <a:t>Lenny’s Podcast</a:t>
            </a:r>
            <a:endParaRPr lang="en-US" sz="1600" b="1" dirty="0">
              <a:latin typeface="Mukta Bold"/>
              <a:ea typeface="Mukta Bold"/>
              <a:cs typeface="Mukta Bold"/>
              <a:sym typeface="Mukta"/>
            </a:endParaRPr>
          </a:p>
        </p:txBody>
      </p:sp>
      <p:sp>
        <p:nvSpPr>
          <p:cNvPr id="30" name="Google Shape;538;p47">
            <a:extLst>
              <a:ext uri="{FF2B5EF4-FFF2-40B4-BE49-F238E27FC236}">
                <a16:creationId xmlns:a16="http://schemas.microsoft.com/office/drawing/2014/main" id="{C00887B1-42E3-1653-98B1-9FF4EF0BC5C9}"/>
              </a:ext>
            </a:extLst>
          </p:cNvPr>
          <p:cNvSpPr txBox="1">
            <a:spLocks/>
          </p:cNvSpPr>
          <p:nvPr/>
        </p:nvSpPr>
        <p:spPr>
          <a:xfrm>
            <a:off x="4753992" y="2100396"/>
            <a:ext cx="2756078" cy="6270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b="1" dirty="0">
                <a:latin typeface="Mukta Bold"/>
                <a:ea typeface="Mukta Bold"/>
                <a:cs typeface="Mukta Bold"/>
                <a:sym typeface="Mukta"/>
              </a:rPr>
              <a:t>Group Project</a:t>
            </a:r>
          </a:p>
          <a:p>
            <a:pPr lvl="0" algn="ctr"/>
            <a:r>
              <a:rPr lang="en-US" sz="1600" i="1" dirty="0">
                <a:solidFill>
                  <a:schemeClr val="accent2"/>
                </a:solidFill>
                <a:latin typeface="Frank Ruhl Libre" pitchFamily="2" charset="-79"/>
                <a:ea typeface="Mukta Bold"/>
                <a:cs typeface="Frank Ruhl Libre" pitchFamily="2" charset="-79"/>
              </a:rPr>
              <a:t>Enhancing Software Product</a:t>
            </a:r>
            <a:endParaRPr lang="en-US" sz="1600" b="1" dirty="0">
              <a:solidFill>
                <a:schemeClr val="accent2"/>
              </a:solidFill>
              <a:latin typeface="Frank Ruhl Libre" pitchFamily="2" charset="-79"/>
              <a:ea typeface="Mukta Bold"/>
              <a:cs typeface="Frank Ruhl Libre" pitchFamily="2" charset="-79"/>
              <a:sym typeface="Mukta"/>
            </a:endParaRPr>
          </a:p>
        </p:txBody>
      </p:sp>
      <p:sp>
        <p:nvSpPr>
          <p:cNvPr id="31" name="Google Shape;539;p47">
            <a:extLst>
              <a:ext uri="{FF2B5EF4-FFF2-40B4-BE49-F238E27FC236}">
                <a16:creationId xmlns:a16="http://schemas.microsoft.com/office/drawing/2014/main" id="{C5E18482-9941-0E4B-A6E0-83802626573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89032" y="2727472"/>
            <a:ext cx="3180382" cy="18711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600" dirty="0"/>
              <a:t>Listen to and discuss an episode</a:t>
            </a:r>
          </a:p>
          <a:p>
            <a:pPr indent="-336550">
              <a:buSzPts val="1700"/>
              <a:buChar char="●"/>
            </a:pPr>
            <a:r>
              <a:rPr lang="en-US" sz="1600" dirty="0"/>
              <a:t>Topics on </a:t>
            </a:r>
            <a:r>
              <a:rPr lang="en-US" sz="1600" i="1" dirty="0" err="1"/>
              <a:t>roadmapping</a:t>
            </a:r>
            <a:r>
              <a:rPr lang="en-US" sz="1600" dirty="0"/>
              <a:t> and </a:t>
            </a:r>
            <a:r>
              <a:rPr lang="en-US" sz="1600" i="1" dirty="0"/>
              <a:t>strategy</a:t>
            </a:r>
            <a:r>
              <a:rPr lang="en-US" sz="1600" dirty="0"/>
              <a:t>  to </a:t>
            </a:r>
            <a:r>
              <a:rPr lang="en-US" sz="1600" i="1" dirty="0"/>
              <a:t>personal development </a:t>
            </a:r>
            <a:r>
              <a:rPr lang="en-US" sz="1600" dirty="0"/>
              <a:t>and </a:t>
            </a:r>
            <a:r>
              <a:rPr lang="en-US" sz="1600" i="1" dirty="0"/>
              <a:t>presenting</a:t>
            </a:r>
            <a:endParaRPr sz="1600" i="1" dirty="0"/>
          </a:p>
        </p:txBody>
      </p:sp>
      <p:sp>
        <p:nvSpPr>
          <p:cNvPr id="32" name="Google Shape;540;p47">
            <a:extLst>
              <a:ext uri="{FF2B5EF4-FFF2-40B4-BE49-F238E27FC236}">
                <a16:creationId xmlns:a16="http://schemas.microsoft.com/office/drawing/2014/main" id="{772568DB-2A0B-6E53-5719-B9FAFE921761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753992" y="2727465"/>
            <a:ext cx="2756079" cy="11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63550" lvl="0" indent="-342900" algn="l" rtl="0">
              <a:spcBef>
                <a:spcPts val="0"/>
              </a:spcBef>
              <a:spcAft>
                <a:spcPts val="0"/>
              </a:spcAft>
              <a:buSzPts val="1700"/>
              <a:buFont typeface="+mj-lt"/>
              <a:buAutoNum type="arabicPeriod"/>
            </a:pPr>
            <a:r>
              <a:rPr lang="en-US" sz="1600" dirty="0"/>
              <a:t>Identify </a:t>
            </a:r>
            <a:r>
              <a:rPr lang="en-US" sz="1600" i="1" dirty="0"/>
              <a:t>problems</a:t>
            </a:r>
            <a:r>
              <a:rPr lang="en-US" sz="1600" dirty="0"/>
              <a:t> through public forums</a:t>
            </a:r>
          </a:p>
          <a:p>
            <a:pPr marL="463550" lvl="0" indent="-342900" algn="l" rtl="0">
              <a:spcBef>
                <a:spcPts val="0"/>
              </a:spcBef>
              <a:spcAft>
                <a:spcPts val="0"/>
              </a:spcAft>
              <a:buSzPts val="1700"/>
              <a:buFont typeface="+mj-lt"/>
              <a:buAutoNum type="arabicPeriod"/>
            </a:pPr>
            <a:r>
              <a:rPr lang="en-US" sz="1600" dirty="0"/>
              <a:t>Identify </a:t>
            </a:r>
            <a:r>
              <a:rPr lang="en-US" sz="1600" i="1" dirty="0"/>
              <a:t>opportunities</a:t>
            </a:r>
            <a:r>
              <a:rPr lang="en-US" sz="1600" dirty="0"/>
              <a:t> and </a:t>
            </a:r>
            <a:r>
              <a:rPr lang="en-US" sz="1600" i="1" dirty="0"/>
              <a:t>solutions</a:t>
            </a:r>
          </a:p>
          <a:p>
            <a:pPr marL="463550" lvl="0" indent="-342900" algn="l" rtl="0">
              <a:spcBef>
                <a:spcPts val="0"/>
              </a:spcBef>
              <a:spcAft>
                <a:spcPts val="0"/>
              </a:spcAft>
              <a:buSzPts val="1700"/>
              <a:buFont typeface="+mj-lt"/>
              <a:buAutoNum type="arabicPeriod"/>
            </a:pPr>
            <a:r>
              <a:rPr lang="en-US" sz="1600" i="1" dirty="0"/>
              <a:t>Present</a:t>
            </a:r>
            <a:r>
              <a:rPr lang="en-US" sz="1600" dirty="0"/>
              <a:t> findings</a:t>
            </a:r>
            <a:endParaRPr sz="1600" dirty="0"/>
          </a:p>
        </p:txBody>
      </p:sp>
      <p:cxnSp>
        <p:nvCxnSpPr>
          <p:cNvPr id="47" name="Google Shape;562;p47">
            <a:extLst>
              <a:ext uri="{FF2B5EF4-FFF2-40B4-BE49-F238E27FC236}">
                <a16:creationId xmlns:a16="http://schemas.microsoft.com/office/drawing/2014/main" id="{8CB65926-B9DE-FDB8-85D8-D230990686E9}"/>
              </a:ext>
            </a:extLst>
          </p:cNvPr>
          <p:cNvCxnSpPr>
            <a:cxnSpLocks/>
          </p:cNvCxnSpPr>
          <p:nvPr/>
        </p:nvCxnSpPr>
        <p:spPr>
          <a:xfrm>
            <a:off x="2812659" y="2025912"/>
            <a:ext cx="511006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" name="Google Shape;563;p47">
            <a:extLst>
              <a:ext uri="{FF2B5EF4-FFF2-40B4-BE49-F238E27FC236}">
                <a16:creationId xmlns:a16="http://schemas.microsoft.com/office/drawing/2014/main" id="{D398CBC3-A551-3D95-3307-F0660D52644F}"/>
              </a:ext>
            </a:extLst>
          </p:cNvPr>
          <p:cNvCxnSpPr>
            <a:cxnSpLocks/>
          </p:cNvCxnSpPr>
          <p:nvPr/>
        </p:nvCxnSpPr>
        <p:spPr>
          <a:xfrm>
            <a:off x="5833524" y="2023754"/>
            <a:ext cx="572925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BDCBC12-6EEF-541F-E527-5A39C0AC4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846" y="1460681"/>
            <a:ext cx="484632" cy="484632"/>
          </a:xfrm>
          <a:prstGeom prst="rect">
            <a:avLst/>
          </a:prstGeom>
        </p:spPr>
      </p:pic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F8BBF07-A9B6-752F-5A4D-17E3ECEE8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5568" y="1436811"/>
            <a:ext cx="572925" cy="57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4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 uiExpand="1" build="p"/>
      <p:bldP spid="3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>
          <a:extLst>
            <a:ext uri="{FF2B5EF4-FFF2-40B4-BE49-F238E27FC236}">
              <a16:creationId xmlns:a16="http://schemas.microsoft.com/office/drawing/2014/main" id="{0DDD8D38-CB93-0717-0DB1-13F2BD081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72">
            <a:extLst>
              <a:ext uri="{FF2B5EF4-FFF2-40B4-BE49-F238E27FC236}">
                <a16:creationId xmlns:a16="http://schemas.microsoft.com/office/drawing/2014/main" id="{F5D69010-4133-D5DD-15DD-77A1CB81D6D3}"/>
              </a:ext>
            </a:extLst>
          </p:cNvPr>
          <p:cNvSpPr/>
          <p:nvPr/>
        </p:nvSpPr>
        <p:spPr>
          <a:xfrm>
            <a:off x="461639" y="763800"/>
            <a:ext cx="8220722" cy="3615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061" name="Google Shape;1061;p72">
            <a:extLst>
              <a:ext uri="{FF2B5EF4-FFF2-40B4-BE49-F238E27FC236}">
                <a16:creationId xmlns:a16="http://schemas.microsoft.com/office/drawing/2014/main" id="{A298E752-9E4A-1A50-4101-078CADCB52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6650" y="763800"/>
            <a:ext cx="719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9F4972"/>
                </a:solidFill>
                <a:latin typeface="Mukta Regular"/>
                <a:ea typeface="Mukta Regular"/>
                <a:cs typeface="Mukta Regular"/>
                <a:sym typeface="Mukta"/>
              </a:rPr>
              <a:t>[New]</a:t>
            </a:r>
            <a:r>
              <a:rPr lang="en-US" dirty="0">
                <a:latin typeface="Mukta Regular"/>
                <a:ea typeface="Mukta Regular"/>
                <a:cs typeface="Mukta Regular"/>
                <a:sym typeface="Mukta"/>
              </a:rPr>
              <a:t> Course Structure</a:t>
            </a:r>
            <a:endParaRPr dirty="0">
              <a:latin typeface="Mukta Regular"/>
              <a:ea typeface="Mukta Regular"/>
              <a:cs typeface="Mukta Regular"/>
              <a:sym typeface="Mukta"/>
            </a:endParaRPr>
          </a:p>
        </p:txBody>
      </p:sp>
      <p:sp>
        <p:nvSpPr>
          <p:cNvPr id="1062" name="Google Shape;1062;p72">
            <a:extLst>
              <a:ext uri="{FF2B5EF4-FFF2-40B4-BE49-F238E27FC236}">
                <a16:creationId xmlns:a16="http://schemas.microsoft.com/office/drawing/2014/main" id="{535A5377-3BE5-0EE1-8EC8-36AF79FD8C2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 dirty="0"/>
          </a:p>
        </p:txBody>
      </p:sp>
      <p:sp>
        <p:nvSpPr>
          <p:cNvPr id="1081" name="Google Shape;1081;p72">
            <a:extLst>
              <a:ext uri="{FF2B5EF4-FFF2-40B4-BE49-F238E27FC236}">
                <a16:creationId xmlns:a16="http://schemas.microsoft.com/office/drawing/2014/main" id="{7F23D7C3-3064-43A7-4207-1D612CFF2D4B}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76953" y="4777100"/>
            <a:ext cx="4057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rPr>
              <a:t>Advancing Software Product Management Education</a:t>
            </a:r>
            <a:endParaRPr sz="1200">
              <a:solidFill>
                <a:schemeClr val="lt1"/>
              </a:solidFill>
              <a:latin typeface="Mukta Light"/>
              <a:ea typeface="Mukta Light"/>
              <a:cs typeface="Mukta Light"/>
              <a:sym typeface="Mukta Light"/>
            </a:endParaRPr>
          </a:p>
        </p:txBody>
      </p:sp>
      <p:sp>
        <p:nvSpPr>
          <p:cNvPr id="29" name="Google Shape;537;p47">
            <a:extLst>
              <a:ext uri="{FF2B5EF4-FFF2-40B4-BE49-F238E27FC236}">
                <a16:creationId xmlns:a16="http://schemas.microsoft.com/office/drawing/2014/main" id="{541FB9F6-4C7E-E25E-63BD-4C7C9F3732EE}"/>
              </a:ext>
            </a:extLst>
          </p:cNvPr>
          <p:cNvSpPr txBox="1">
            <a:spLocks/>
          </p:cNvSpPr>
          <p:nvPr/>
        </p:nvSpPr>
        <p:spPr>
          <a:xfrm>
            <a:off x="851677" y="2100395"/>
            <a:ext cx="2458800" cy="627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en-US" sz="1400" dirty="0">
                <a:latin typeface="MuktaMahee Light" pitchFamily="2" charset="77"/>
                <a:ea typeface="Mukta Bold"/>
                <a:cs typeface="MuktaMahee Light" pitchFamily="2" charset="77"/>
                <a:sym typeface="Mukta"/>
              </a:rPr>
              <a:t>(almost) </a:t>
            </a:r>
            <a:r>
              <a:rPr lang="en-US" b="1" dirty="0">
                <a:latin typeface="Mukta Bold"/>
                <a:ea typeface="Mukta Bold"/>
                <a:cs typeface="Mukta Bold"/>
                <a:sym typeface="Mukta"/>
              </a:rPr>
              <a:t>Every Class</a:t>
            </a:r>
          </a:p>
          <a:p>
            <a:pPr marL="0" indent="0" algn="ctr"/>
            <a:r>
              <a:rPr lang="en-US" sz="1600" i="1" dirty="0"/>
              <a:t>Lenny’s SPM Podcast</a:t>
            </a:r>
            <a:endParaRPr lang="en-US" sz="1600" b="1" dirty="0">
              <a:latin typeface="Mukta Bold"/>
              <a:ea typeface="Mukta Bold"/>
              <a:cs typeface="Mukta Bold"/>
              <a:sym typeface="Mukta"/>
            </a:endParaRPr>
          </a:p>
        </p:txBody>
      </p:sp>
      <p:sp>
        <p:nvSpPr>
          <p:cNvPr id="30" name="Google Shape;538;p47">
            <a:extLst>
              <a:ext uri="{FF2B5EF4-FFF2-40B4-BE49-F238E27FC236}">
                <a16:creationId xmlns:a16="http://schemas.microsoft.com/office/drawing/2014/main" id="{B4DC4A46-599D-0BF7-DFA1-A17A94756337}"/>
              </a:ext>
            </a:extLst>
          </p:cNvPr>
          <p:cNvSpPr txBox="1">
            <a:spLocks/>
          </p:cNvSpPr>
          <p:nvPr/>
        </p:nvSpPr>
        <p:spPr>
          <a:xfrm>
            <a:off x="4753992" y="2100396"/>
            <a:ext cx="2756078" cy="6270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b="1" dirty="0">
                <a:latin typeface="Mukta Bold"/>
                <a:ea typeface="Mukta Bold"/>
                <a:cs typeface="Mukta Bold"/>
                <a:sym typeface="Mukta"/>
              </a:rPr>
              <a:t>Group Project</a:t>
            </a:r>
          </a:p>
          <a:p>
            <a:pPr lvl="0" algn="ctr"/>
            <a:r>
              <a:rPr lang="en-US" sz="1600" i="1" dirty="0">
                <a:solidFill>
                  <a:schemeClr val="accent2"/>
                </a:solidFill>
                <a:latin typeface="Frank Ruhl Libre" pitchFamily="2" charset="-79"/>
                <a:ea typeface="Mukta Bold"/>
                <a:cs typeface="Frank Ruhl Libre" pitchFamily="2" charset="-79"/>
              </a:rPr>
              <a:t>Enhancing Software Product</a:t>
            </a:r>
            <a:endParaRPr lang="en-US" sz="1600" b="1" dirty="0">
              <a:solidFill>
                <a:schemeClr val="accent2"/>
              </a:solidFill>
              <a:latin typeface="Frank Ruhl Libre" pitchFamily="2" charset="-79"/>
              <a:ea typeface="Mukta Bold"/>
              <a:cs typeface="Frank Ruhl Libre" pitchFamily="2" charset="-79"/>
              <a:sym typeface="Mukta"/>
            </a:endParaRPr>
          </a:p>
        </p:txBody>
      </p:sp>
      <p:sp>
        <p:nvSpPr>
          <p:cNvPr id="31" name="Google Shape;539;p47">
            <a:extLst>
              <a:ext uri="{FF2B5EF4-FFF2-40B4-BE49-F238E27FC236}">
                <a16:creationId xmlns:a16="http://schemas.microsoft.com/office/drawing/2014/main" id="{F919B6F0-3351-BCE1-8273-7A62E83B701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01418" y="2727471"/>
            <a:ext cx="3180382" cy="18711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600" dirty="0"/>
              <a:t>Listen to and discuss an episode</a:t>
            </a:r>
          </a:p>
          <a:p>
            <a:pPr indent="-336550">
              <a:buSzPts val="1700"/>
              <a:buChar char="●"/>
            </a:pPr>
            <a:r>
              <a:rPr lang="en-US" sz="1600" dirty="0"/>
              <a:t>Topics from </a:t>
            </a:r>
            <a:r>
              <a:rPr lang="en-US" sz="1600" i="1" dirty="0" err="1"/>
              <a:t>roadmapping</a:t>
            </a:r>
            <a:r>
              <a:rPr lang="en-US" sz="1600" dirty="0"/>
              <a:t> and </a:t>
            </a:r>
            <a:r>
              <a:rPr lang="en-US" sz="1600" i="1" dirty="0"/>
              <a:t>strategy</a:t>
            </a:r>
            <a:r>
              <a:rPr lang="en-US" sz="1600" dirty="0"/>
              <a:t> to </a:t>
            </a:r>
            <a:r>
              <a:rPr lang="en-US" sz="1600" i="1" dirty="0"/>
              <a:t>personal development </a:t>
            </a:r>
            <a:r>
              <a:rPr lang="en-US" sz="1600" dirty="0"/>
              <a:t>and </a:t>
            </a:r>
            <a:r>
              <a:rPr lang="en-US" sz="1600" i="1" dirty="0"/>
              <a:t>presenting</a:t>
            </a:r>
            <a:endParaRPr sz="1600" i="1" dirty="0"/>
          </a:p>
        </p:txBody>
      </p:sp>
      <p:sp>
        <p:nvSpPr>
          <p:cNvPr id="32" name="Google Shape;540;p47">
            <a:extLst>
              <a:ext uri="{FF2B5EF4-FFF2-40B4-BE49-F238E27FC236}">
                <a16:creationId xmlns:a16="http://schemas.microsoft.com/office/drawing/2014/main" id="{17F75999-96B6-57CA-DF40-A04DC86F7470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3745997" y="2710067"/>
            <a:ext cx="4186137" cy="3691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63550" lvl="0" indent="-342900" algn="l" rtl="0">
              <a:spcBef>
                <a:spcPts val="0"/>
              </a:spcBef>
              <a:spcAft>
                <a:spcPts val="0"/>
              </a:spcAft>
              <a:buSzPts val="1700"/>
              <a:buFont typeface="+mj-lt"/>
              <a:buAutoNum type="arabicPeriod"/>
            </a:pPr>
            <a:r>
              <a:rPr lang="en-US" sz="1600" dirty="0"/>
              <a:t>Identify </a:t>
            </a:r>
            <a:r>
              <a:rPr lang="en-US" sz="1600" i="1" dirty="0"/>
              <a:t>problems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tx1"/>
                </a:solidFill>
              </a:rPr>
              <a:t>through </a:t>
            </a:r>
            <a:r>
              <a:rPr lang="en-US" sz="1600" dirty="0">
                <a:solidFill>
                  <a:schemeClr val="bg1"/>
                </a:solidFill>
              </a:rPr>
              <a:t>public forums</a:t>
            </a:r>
          </a:p>
          <a:p>
            <a:pPr marL="120650" lvl="0" indent="0" algn="l" rtl="0">
              <a:spcBef>
                <a:spcPts val="0"/>
              </a:spcBef>
              <a:spcAft>
                <a:spcPts val="0"/>
              </a:spcAft>
              <a:buSzPts val="1700"/>
            </a:pP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47" name="Google Shape;562;p47">
            <a:extLst>
              <a:ext uri="{FF2B5EF4-FFF2-40B4-BE49-F238E27FC236}">
                <a16:creationId xmlns:a16="http://schemas.microsoft.com/office/drawing/2014/main" id="{050E40F2-C1F3-86D6-C8BC-0F1C320086E7}"/>
              </a:ext>
            </a:extLst>
          </p:cNvPr>
          <p:cNvCxnSpPr>
            <a:cxnSpLocks/>
          </p:cNvCxnSpPr>
          <p:nvPr/>
        </p:nvCxnSpPr>
        <p:spPr>
          <a:xfrm>
            <a:off x="1825045" y="2025911"/>
            <a:ext cx="511006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" name="Google Shape;563;p47">
            <a:extLst>
              <a:ext uri="{FF2B5EF4-FFF2-40B4-BE49-F238E27FC236}">
                <a16:creationId xmlns:a16="http://schemas.microsoft.com/office/drawing/2014/main" id="{BD5AA532-4AD6-5FCA-89E4-00DC56D28DA4}"/>
              </a:ext>
            </a:extLst>
          </p:cNvPr>
          <p:cNvCxnSpPr>
            <a:cxnSpLocks/>
          </p:cNvCxnSpPr>
          <p:nvPr/>
        </p:nvCxnSpPr>
        <p:spPr>
          <a:xfrm>
            <a:off x="5833524" y="2023754"/>
            <a:ext cx="572925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Picture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F081CB4C-4019-4D2B-0EF7-8875FC555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232" y="1460680"/>
            <a:ext cx="484632" cy="484632"/>
          </a:xfrm>
          <a:prstGeom prst="rect">
            <a:avLst/>
          </a:prstGeom>
        </p:spPr>
      </p:pic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E4B527B-8015-BFDD-CEEB-71E97362E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3524" y="1413141"/>
            <a:ext cx="572925" cy="572925"/>
          </a:xfrm>
          <a:prstGeom prst="rect">
            <a:avLst/>
          </a:prstGeom>
        </p:spPr>
      </p:pic>
      <p:sp>
        <p:nvSpPr>
          <p:cNvPr id="2" name="Google Shape;540;p47">
            <a:extLst>
              <a:ext uri="{FF2B5EF4-FFF2-40B4-BE49-F238E27FC236}">
                <a16:creationId xmlns:a16="http://schemas.microsoft.com/office/drawing/2014/main" id="{FF150BC0-07A7-EF0C-9EC3-F424C3F5BD89}"/>
              </a:ext>
            </a:extLst>
          </p:cNvPr>
          <p:cNvSpPr txBox="1">
            <a:spLocks/>
          </p:cNvSpPr>
          <p:nvPr/>
        </p:nvSpPr>
        <p:spPr>
          <a:xfrm>
            <a:off x="6375933" y="2710066"/>
            <a:ext cx="1583365" cy="37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9pPr>
          </a:lstStyle>
          <a:p>
            <a:pPr marL="120650" indent="0">
              <a:buSzPts val="1700"/>
            </a:pPr>
            <a:r>
              <a:rPr lang="en-US" sz="1600" strike="sngStrike" dirty="0"/>
              <a:t>public forums.</a:t>
            </a:r>
          </a:p>
        </p:txBody>
      </p:sp>
      <p:sp>
        <p:nvSpPr>
          <p:cNvPr id="4" name="Google Shape;540;p47">
            <a:extLst>
              <a:ext uri="{FF2B5EF4-FFF2-40B4-BE49-F238E27FC236}">
                <a16:creationId xmlns:a16="http://schemas.microsoft.com/office/drawing/2014/main" id="{738D93EA-D017-10F4-FC60-05416A8D3A1E}"/>
              </a:ext>
            </a:extLst>
          </p:cNvPr>
          <p:cNvSpPr txBox="1">
            <a:spLocks/>
          </p:cNvSpPr>
          <p:nvPr/>
        </p:nvSpPr>
        <p:spPr>
          <a:xfrm>
            <a:off x="6375933" y="2708010"/>
            <a:ext cx="2297550" cy="37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9pPr>
          </a:lstStyle>
          <a:p>
            <a:pPr marL="120650" indent="0">
              <a:buSzPts val="1700"/>
            </a:pPr>
            <a:r>
              <a:rPr lang="en-US" sz="1600" dirty="0">
                <a:solidFill>
                  <a:srgbClr val="9F4972"/>
                </a:solidFill>
              </a:rPr>
              <a:t>surveys and interviews.</a:t>
            </a:r>
          </a:p>
        </p:txBody>
      </p:sp>
      <p:sp>
        <p:nvSpPr>
          <p:cNvPr id="7" name="Google Shape;540;p47">
            <a:extLst>
              <a:ext uri="{FF2B5EF4-FFF2-40B4-BE49-F238E27FC236}">
                <a16:creationId xmlns:a16="http://schemas.microsoft.com/office/drawing/2014/main" id="{97D96016-95E2-40D3-28ED-37B357054C3B}"/>
              </a:ext>
            </a:extLst>
          </p:cNvPr>
          <p:cNvSpPr txBox="1">
            <a:spLocks/>
          </p:cNvSpPr>
          <p:nvPr/>
        </p:nvSpPr>
        <p:spPr>
          <a:xfrm>
            <a:off x="3758104" y="3197115"/>
            <a:ext cx="4798680" cy="37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9pPr>
          </a:lstStyle>
          <a:p>
            <a:pPr marL="120650" indent="0">
              <a:buSzPts val="1700"/>
            </a:pPr>
            <a:r>
              <a:rPr lang="en-US" sz="1600" dirty="0">
                <a:solidFill>
                  <a:srgbClr val="9F4972"/>
                </a:solidFill>
              </a:rPr>
              <a:t>3.    Situate findings compared to their </a:t>
            </a:r>
            <a:r>
              <a:rPr lang="en-US" sz="1600" i="1" dirty="0">
                <a:solidFill>
                  <a:srgbClr val="9F4972"/>
                </a:solidFill>
              </a:rPr>
              <a:t>competitors</a:t>
            </a:r>
            <a:r>
              <a:rPr lang="en-US" sz="1600" dirty="0">
                <a:solidFill>
                  <a:srgbClr val="9F4972"/>
                </a:solidFill>
              </a:rPr>
              <a:t>.</a:t>
            </a:r>
          </a:p>
        </p:txBody>
      </p:sp>
      <p:sp>
        <p:nvSpPr>
          <p:cNvPr id="8" name="Google Shape;540;p47">
            <a:extLst>
              <a:ext uri="{FF2B5EF4-FFF2-40B4-BE49-F238E27FC236}">
                <a16:creationId xmlns:a16="http://schemas.microsoft.com/office/drawing/2014/main" id="{FD27FE6C-9955-3371-CF3B-12BDC2F45B95}"/>
              </a:ext>
            </a:extLst>
          </p:cNvPr>
          <p:cNvSpPr txBox="1">
            <a:spLocks/>
          </p:cNvSpPr>
          <p:nvPr/>
        </p:nvSpPr>
        <p:spPr>
          <a:xfrm>
            <a:off x="3721579" y="3476662"/>
            <a:ext cx="4289272" cy="37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9pPr>
          </a:lstStyle>
          <a:p>
            <a:pPr marL="120650" indent="0">
              <a:buSzPts val="1700"/>
            </a:pPr>
            <a:r>
              <a:rPr lang="en-US" sz="1600" i="1" dirty="0"/>
              <a:t>4.    Present</a:t>
            </a:r>
            <a:r>
              <a:rPr lang="en-US" sz="1600" dirty="0"/>
              <a:t> findings</a:t>
            </a:r>
          </a:p>
          <a:p>
            <a:pPr marL="120650" indent="0">
              <a:buSzPts val="1700"/>
            </a:pPr>
            <a:endParaRPr lang="en-US" sz="1600" dirty="0">
              <a:solidFill>
                <a:srgbClr val="9F4972"/>
              </a:solidFill>
            </a:endParaRPr>
          </a:p>
        </p:txBody>
      </p:sp>
      <p:sp>
        <p:nvSpPr>
          <p:cNvPr id="9" name="Google Shape;540;p47">
            <a:extLst>
              <a:ext uri="{FF2B5EF4-FFF2-40B4-BE49-F238E27FC236}">
                <a16:creationId xmlns:a16="http://schemas.microsoft.com/office/drawing/2014/main" id="{010144F7-646F-E175-7401-68F3D2389AD2}"/>
              </a:ext>
            </a:extLst>
          </p:cNvPr>
          <p:cNvSpPr txBox="1">
            <a:spLocks/>
          </p:cNvSpPr>
          <p:nvPr/>
        </p:nvSpPr>
        <p:spPr>
          <a:xfrm>
            <a:off x="5473311" y="3476662"/>
            <a:ext cx="2961820" cy="37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9pPr>
          </a:lstStyle>
          <a:p>
            <a:pPr marL="120650" indent="0">
              <a:buSzPts val="1700"/>
            </a:pPr>
            <a:r>
              <a:rPr lang="en-US" sz="1600" dirty="0">
                <a:solidFill>
                  <a:srgbClr val="9F4972"/>
                </a:solidFill>
              </a:rPr>
              <a:t>using data (i.e., direct quotes,</a:t>
            </a:r>
          </a:p>
        </p:txBody>
      </p:sp>
      <p:sp>
        <p:nvSpPr>
          <p:cNvPr id="10" name="Google Shape;540;p47">
            <a:extLst>
              <a:ext uri="{FF2B5EF4-FFF2-40B4-BE49-F238E27FC236}">
                <a16:creationId xmlns:a16="http://schemas.microsoft.com/office/drawing/2014/main" id="{2FB500D7-4FA2-2DFF-8074-9C4185944CE6}"/>
              </a:ext>
            </a:extLst>
          </p:cNvPr>
          <p:cNvSpPr txBox="1">
            <a:spLocks/>
          </p:cNvSpPr>
          <p:nvPr/>
        </p:nvSpPr>
        <p:spPr>
          <a:xfrm>
            <a:off x="3902098" y="3728256"/>
            <a:ext cx="4057200" cy="651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9pPr>
          </a:lstStyle>
          <a:p>
            <a:pPr marL="120650" indent="0">
              <a:buSzPts val="1700"/>
            </a:pPr>
            <a:r>
              <a:rPr lang="en-US" sz="1600" dirty="0">
                <a:solidFill>
                  <a:srgbClr val="9F4972"/>
                </a:solidFill>
              </a:rPr>
              <a:t>metrics, risks, and mitigations) to support their decisions.</a:t>
            </a:r>
          </a:p>
        </p:txBody>
      </p:sp>
      <p:sp>
        <p:nvSpPr>
          <p:cNvPr id="11" name="Google Shape;540;p47">
            <a:extLst>
              <a:ext uri="{FF2B5EF4-FFF2-40B4-BE49-F238E27FC236}">
                <a16:creationId xmlns:a16="http://schemas.microsoft.com/office/drawing/2014/main" id="{F8727DF8-3840-B1A0-5D37-B94D03FEC86B}"/>
              </a:ext>
            </a:extLst>
          </p:cNvPr>
          <p:cNvSpPr txBox="1">
            <a:spLocks/>
          </p:cNvSpPr>
          <p:nvPr/>
        </p:nvSpPr>
        <p:spPr>
          <a:xfrm>
            <a:off x="3728426" y="2960125"/>
            <a:ext cx="4186137" cy="369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ukta"/>
              <a:buNone/>
              <a:defRPr sz="1200" b="0" i="0" u="none" strike="noStrike" cap="none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defRPr>
            </a:lvl9pPr>
          </a:lstStyle>
          <a:p>
            <a:pPr marL="120650" indent="0">
              <a:buSzPts val="1700"/>
            </a:pPr>
            <a:r>
              <a:rPr lang="en-US" sz="1600" dirty="0">
                <a:solidFill>
                  <a:schemeClr val="accent2"/>
                </a:solidFill>
              </a:rPr>
              <a:t>2.     </a:t>
            </a:r>
            <a:r>
              <a:rPr lang="en-US" sz="1600" dirty="0"/>
              <a:t>Identify </a:t>
            </a:r>
            <a:r>
              <a:rPr lang="en-US" sz="1600" i="1" dirty="0"/>
              <a:t>opportunities</a:t>
            </a:r>
            <a:r>
              <a:rPr lang="en-US" sz="1600" dirty="0"/>
              <a:t> and </a:t>
            </a:r>
            <a:r>
              <a:rPr lang="en-US" sz="1600" i="1" dirty="0"/>
              <a:t>solutions.</a:t>
            </a:r>
          </a:p>
        </p:txBody>
      </p:sp>
    </p:spTree>
    <p:extLst>
      <p:ext uri="{BB962C8B-B14F-4D97-AF65-F5344CB8AC3E}">
        <p14:creationId xmlns:p14="http://schemas.microsoft.com/office/powerpoint/2010/main" val="278160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1"/>
      <p:bldP spid="30" grpId="0"/>
      <p:bldP spid="31" grpId="1" uiExpand="1" build="p"/>
      <p:bldP spid="32" grpId="0" build="p"/>
      <p:bldP spid="2" grpId="0" build="allAtOnce"/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EBF22-F965-D7F4-64EC-FDA8FC8C2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94E1645-7616-8486-8962-84A2BCBE2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94225"/>
            <a:ext cx="7704000" cy="572700"/>
          </a:xfrm>
        </p:spPr>
        <p:txBody>
          <a:bodyPr/>
          <a:lstStyle/>
          <a:p>
            <a:pPr algn="ctr"/>
            <a:r>
              <a:rPr lang="en-US" sz="4000" dirty="0">
                <a:latin typeface="MuktaMahee Regular" pitchFamily="2" charset="77"/>
                <a:cs typeface="MuktaMahee Regular" pitchFamily="2" charset="77"/>
              </a:rPr>
              <a:t>What’s Next?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61EB854-BE6B-FFC1-3C5F-2B9C25BB7F23}"/>
              </a:ext>
            </a:extLst>
          </p:cNvPr>
          <p:cNvGrpSpPr/>
          <p:nvPr/>
        </p:nvGrpSpPr>
        <p:grpSpPr>
          <a:xfrm>
            <a:off x="627730" y="2139950"/>
            <a:ext cx="1920240" cy="1403255"/>
            <a:chOff x="617570" y="1642110"/>
            <a:chExt cx="1920240" cy="1920240"/>
          </a:xfrm>
        </p:grpSpPr>
        <p:sp>
          <p:nvSpPr>
            <p:cNvPr id="4" name="Card 3">
              <a:extLst>
                <a:ext uri="{FF2B5EF4-FFF2-40B4-BE49-F238E27FC236}">
                  <a16:creationId xmlns:a16="http://schemas.microsoft.com/office/drawing/2014/main" id="{99ED3FDD-1FD9-53E2-ECDB-C6BF54F0C3A5}"/>
                </a:ext>
              </a:extLst>
            </p:cNvPr>
            <p:cNvSpPr>
              <a:spLocks/>
            </p:cNvSpPr>
            <p:nvPr/>
          </p:nvSpPr>
          <p:spPr>
            <a:xfrm>
              <a:off x="617570" y="1642110"/>
              <a:ext cx="1920240" cy="1920240"/>
            </a:xfrm>
            <a:prstGeom prst="flowChartPunchedCard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999276B-5D0C-B39F-761B-0F51F3DBC1A6}"/>
                </a:ext>
              </a:extLst>
            </p:cNvPr>
            <p:cNvSpPr txBox="1"/>
            <p:nvPr/>
          </p:nvSpPr>
          <p:spPr>
            <a:xfrm>
              <a:off x="617570" y="2024446"/>
              <a:ext cx="1920240" cy="1179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>
                  <a:solidFill>
                    <a:schemeClr val="bg1"/>
                  </a:solidFill>
                  <a:latin typeface="MuktaMahee Regular" pitchFamily="2" charset="77"/>
                  <a:cs typeface="MuktaMahee Regular" pitchFamily="2" charset="77"/>
                </a:rPr>
                <a:t>their typical activities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575FE5C-E592-CA09-05DB-A7F55A1CED68}"/>
              </a:ext>
            </a:extLst>
          </p:cNvPr>
          <p:cNvGrpSpPr/>
          <p:nvPr/>
        </p:nvGrpSpPr>
        <p:grpSpPr>
          <a:xfrm>
            <a:off x="2547970" y="2139949"/>
            <a:ext cx="1920240" cy="1403255"/>
            <a:chOff x="2537810" y="1642109"/>
            <a:chExt cx="1920240" cy="1920240"/>
          </a:xfrm>
        </p:grpSpPr>
        <p:sp>
          <p:nvSpPr>
            <p:cNvPr id="5" name="Card 4">
              <a:extLst>
                <a:ext uri="{FF2B5EF4-FFF2-40B4-BE49-F238E27FC236}">
                  <a16:creationId xmlns:a16="http://schemas.microsoft.com/office/drawing/2014/main" id="{AF54EC8C-5BA2-E59F-722D-77212C2D2081}"/>
                </a:ext>
              </a:extLst>
            </p:cNvPr>
            <p:cNvSpPr>
              <a:spLocks/>
            </p:cNvSpPr>
            <p:nvPr/>
          </p:nvSpPr>
          <p:spPr>
            <a:xfrm rot="10800000">
              <a:off x="2537810" y="1642109"/>
              <a:ext cx="1920240" cy="1920240"/>
            </a:xfrm>
            <a:prstGeom prst="flowChartPunchedCard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2765EC3-A92D-2129-7524-986E498E3790}"/>
                </a:ext>
              </a:extLst>
            </p:cNvPr>
            <p:cNvSpPr txBox="1"/>
            <p:nvPr/>
          </p:nvSpPr>
          <p:spPr>
            <a:xfrm>
              <a:off x="2537810" y="1992906"/>
              <a:ext cx="192024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>
                  <a:solidFill>
                    <a:schemeClr val="bg1"/>
                  </a:solidFill>
                  <a:latin typeface="MuktaMahee Light" pitchFamily="2" charset="77"/>
                  <a:cs typeface="MuktaMahee Light" pitchFamily="2" charset="77"/>
                </a:rPr>
                <a:t>what a good day looks like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3EF5BDD-62FD-142C-1275-BB3A73975A34}"/>
              </a:ext>
            </a:extLst>
          </p:cNvPr>
          <p:cNvGrpSpPr/>
          <p:nvPr/>
        </p:nvGrpSpPr>
        <p:grpSpPr>
          <a:xfrm>
            <a:off x="4696110" y="2139950"/>
            <a:ext cx="1920240" cy="1403255"/>
            <a:chOff x="4685950" y="1642110"/>
            <a:chExt cx="1920240" cy="1920240"/>
          </a:xfrm>
        </p:grpSpPr>
        <p:sp>
          <p:nvSpPr>
            <p:cNvPr id="6" name="Card 5">
              <a:extLst>
                <a:ext uri="{FF2B5EF4-FFF2-40B4-BE49-F238E27FC236}">
                  <a16:creationId xmlns:a16="http://schemas.microsoft.com/office/drawing/2014/main" id="{990D242D-9A3D-D7D2-5A50-7ACA37DDD7D0}"/>
                </a:ext>
              </a:extLst>
            </p:cNvPr>
            <p:cNvSpPr>
              <a:spLocks/>
            </p:cNvSpPr>
            <p:nvPr/>
          </p:nvSpPr>
          <p:spPr>
            <a:xfrm rot="16200000">
              <a:off x="4685950" y="1642110"/>
              <a:ext cx="1920240" cy="1920240"/>
            </a:xfrm>
            <a:prstGeom prst="flowChartPunchedCard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72ACDEF-CA4D-C168-5944-1BB0A9C8F514}"/>
                </a:ext>
              </a:extLst>
            </p:cNvPr>
            <p:cNvSpPr txBox="1"/>
            <p:nvPr/>
          </p:nvSpPr>
          <p:spPr>
            <a:xfrm>
              <a:off x="4685950" y="1992905"/>
              <a:ext cx="1920240" cy="1179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>
                  <a:solidFill>
                    <a:schemeClr val="bg1"/>
                  </a:solidFill>
                  <a:latin typeface="MuktaMahee Light" pitchFamily="2" charset="77"/>
                  <a:cs typeface="MuktaMahee Light" pitchFamily="2" charset="77"/>
                </a:rPr>
                <a:t>perceived vs. actual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E19FBBC-6DCB-99E3-67CD-A7FF0A468410}"/>
              </a:ext>
            </a:extLst>
          </p:cNvPr>
          <p:cNvGrpSpPr/>
          <p:nvPr/>
        </p:nvGrpSpPr>
        <p:grpSpPr>
          <a:xfrm>
            <a:off x="6616350" y="2139950"/>
            <a:ext cx="1920243" cy="1403255"/>
            <a:chOff x="6606190" y="1642110"/>
            <a:chExt cx="1920243" cy="1920240"/>
          </a:xfrm>
        </p:grpSpPr>
        <p:sp>
          <p:nvSpPr>
            <p:cNvPr id="8" name="Card 7">
              <a:extLst>
                <a:ext uri="{FF2B5EF4-FFF2-40B4-BE49-F238E27FC236}">
                  <a16:creationId xmlns:a16="http://schemas.microsoft.com/office/drawing/2014/main" id="{43A60023-8D1C-70E0-7617-069C1E1AE68B}"/>
                </a:ext>
              </a:extLst>
            </p:cNvPr>
            <p:cNvSpPr>
              <a:spLocks/>
            </p:cNvSpPr>
            <p:nvPr/>
          </p:nvSpPr>
          <p:spPr>
            <a:xfrm rot="5400000">
              <a:off x="6606193" y="1642110"/>
              <a:ext cx="1920240" cy="1920240"/>
            </a:xfrm>
            <a:prstGeom prst="flowChartPunchedCard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9CBCB05-2D7E-6A89-194E-A1615CF6146E}"/>
                </a:ext>
              </a:extLst>
            </p:cNvPr>
            <p:cNvSpPr txBox="1"/>
            <p:nvPr/>
          </p:nvSpPr>
          <p:spPr>
            <a:xfrm>
              <a:off x="6606190" y="2024446"/>
              <a:ext cx="1920240" cy="1179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>
                  <a:solidFill>
                    <a:schemeClr val="bg1"/>
                  </a:solidFill>
                  <a:latin typeface="MuktaMahee Light" pitchFamily="2" charset="77"/>
                  <a:cs typeface="MuktaMahee Light" pitchFamily="2" charset="77"/>
                </a:rPr>
                <a:t>how to improve it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5AAAF075-6379-890F-5A39-027B0EC428EA}"/>
              </a:ext>
            </a:extLst>
          </p:cNvPr>
          <p:cNvSpPr txBox="1"/>
          <p:nvPr/>
        </p:nvSpPr>
        <p:spPr>
          <a:xfrm>
            <a:off x="1697524" y="1653540"/>
            <a:ext cx="149271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u="sng" dirty="0">
                <a:solidFill>
                  <a:schemeClr val="accent2"/>
                </a:solidFill>
                <a:latin typeface="MuktaMahee Bold" pitchFamily="2" charset="77"/>
                <a:cs typeface="MuktaMahee Bold" pitchFamily="2" charset="77"/>
              </a:rPr>
              <a:t>Daily Life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AD3ED24-AC40-F43D-00C6-C3857F551109}"/>
              </a:ext>
            </a:extLst>
          </p:cNvPr>
          <p:cNvSpPr txBox="1"/>
          <p:nvPr/>
        </p:nvSpPr>
        <p:spPr>
          <a:xfrm>
            <a:off x="5520949" y="1680674"/>
            <a:ext cx="192552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u="sng" dirty="0">
                <a:solidFill>
                  <a:schemeClr val="accent2"/>
                </a:solidFill>
                <a:latin typeface="MuktaMahee Bold" pitchFamily="2" charset="77"/>
                <a:cs typeface="MuktaMahee Bold" pitchFamily="2" charset="77"/>
              </a:rPr>
              <a:t>Productivity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98FB93-C81D-75F8-B20D-F4BACE7FEA43}"/>
              </a:ext>
            </a:extLst>
          </p:cNvPr>
          <p:cNvSpPr txBox="1"/>
          <p:nvPr/>
        </p:nvSpPr>
        <p:spPr>
          <a:xfrm>
            <a:off x="401320" y="1132297"/>
            <a:ext cx="83413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chemeClr val="accent2"/>
                </a:solidFill>
                <a:latin typeface="MuktaMahee Regular" pitchFamily="2" charset="77"/>
                <a:cs typeface="MuktaMahee Regular" pitchFamily="2" charset="77"/>
              </a:rPr>
              <a:t>Developer-focused research highlights their…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10D176-020B-C974-B506-F4D09013DCAF}"/>
              </a:ext>
            </a:extLst>
          </p:cNvPr>
          <p:cNvSpPr txBox="1"/>
          <p:nvPr/>
        </p:nvSpPr>
        <p:spPr>
          <a:xfrm>
            <a:off x="111760" y="3733612"/>
            <a:ext cx="903224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000" dirty="0">
                <a:solidFill>
                  <a:schemeClr val="accent2"/>
                </a:solidFill>
                <a:latin typeface="MuktaMahee Regular" pitchFamily="2" charset="77"/>
                <a:cs typeface="MuktaMahee Regular" pitchFamily="2" charset="77"/>
              </a:rPr>
              <a:t>André N. Meyer, Earl T. Barr, Christian Bird, and Thomas Zimmermann. 2019. </a:t>
            </a:r>
            <a:r>
              <a:rPr lang="en-US" sz="1000" i="1" dirty="0">
                <a:solidFill>
                  <a:schemeClr val="accent2"/>
                </a:solidFill>
                <a:latin typeface="MuktaMahee Regular" pitchFamily="2" charset="77"/>
                <a:cs typeface="MuktaMahee Regular" pitchFamily="2" charset="77"/>
              </a:rPr>
              <a:t>Today was a good day: The daily life of software developers.</a:t>
            </a:r>
            <a:r>
              <a:rPr lang="en-US" sz="1000" dirty="0">
                <a:solidFill>
                  <a:schemeClr val="accent2"/>
                </a:solidFill>
                <a:latin typeface="MuktaMahee Regular" pitchFamily="2" charset="77"/>
                <a:cs typeface="MuktaMahee Regular" pitchFamily="2" charset="77"/>
              </a:rPr>
              <a:t> IEEE Trans. </a:t>
            </a:r>
            <a:r>
              <a:rPr lang="en-US" sz="1000" dirty="0" err="1">
                <a:solidFill>
                  <a:schemeClr val="accent2"/>
                </a:solidFill>
                <a:latin typeface="MuktaMahee Regular" pitchFamily="2" charset="77"/>
                <a:cs typeface="MuktaMahee Regular" pitchFamily="2" charset="77"/>
              </a:rPr>
              <a:t>Softw</a:t>
            </a:r>
            <a:r>
              <a:rPr lang="en-US" sz="1000" dirty="0">
                <a:solidFill>
                  <a:schemeClr val="accent2"/>
                </a:solidFill>
                <a:latin typeface="MuktaMahee Regular" pitchFamily="2" charset="77"/>
                <a:cs typeface="MuktaMahee Regular" pitchFamily="2" charset="77"/>
              </a:rPr>
              <a:t>. Eng. 47, 5 (2019), 863–880.</a:t>
            </a:r>
          </a:p>
          <a:p>
            <a:pPr>
              <a:buNone/>
            </a:pPr>
            <a:endParaRPr lang="en-US" sz="300" dirty="0">
              <a:solidFill>
                <a:schemeClr val="accent2"/>
              </a:solidFill>
              <a:latin typeface="MuktaMahee Regular" pitchFamily="2" charset="77"/>
              <a:cs typeface="MuktaMahee Regular" pitchFamily="2" charset="77"/>
            </a:endParaRPr>
          </a:p>
          <a:p>
            <a:pPr>
              <a:buNone/>
            </a:pPr>
            <a:r>
              <a:rPr lang="en-US" sz="1000" dirty="0">
                <a:solidFill>
                  <a:schemeClr val="accent2"/>
                </a:solidFill>
                <a:latin typeface="MuktaMahee Regular" pitchFamily="2" charset="77"/>
                <a:cs typeface="MuktaMahee Regular" pitchFamily="2" charset="77"/>
              </a:rPr>
              <a:t>Emerson Murphy-Hill, Ciera Jaspan, Caitlin Sadowski, David Shepherd, Michael Phillips, Collin Winter, Andrea Knight, Edward Smith, and Matthew Jorde. 2019. </a:t>
            </a:r>
            <a:r>
              <a:rPr lang="en-US" sz="1000" i="1" dirty="0">
                <a:solidFill>
                  <a:schemeClr val="accent2"/>
                </a:solidFill>
                <a:latin typeface="MuktaMahee Regular" pitchFamily="2" charset="77"/>
                <a:cs typeface="MuktaMahee Regular" pitchFamily="2" charset="77"/>
              </a:rPr>
              <a:t>What predicts software developers’ productivity?</a:t>
            </a:r>
            <a:r>
              <a:rPr lang="en-US" sz="1000" dirty="0">
                <a:solidFill>
                  <a:schemeClr val="accent2"/>
                </a:solidFill>
                <a:latin typeface="MuktaMahee Regular" pitchFamily="2" charset="77"/>
                <a:cs typeface="MuktaMahee Regular" pitchFamily="2" charset="77"/>
              </a:rPr>
              <a:t> IEEE Trans. </a:t>
            </a:r>
            <a:r>
              <a:rPr lang="en-US" sz="1000" dirty="0" err="1">
                <a:solidFill>
                  <a:schemeClr val="accent2"/>
                </a:solidFill>
                <a:latin typeface="MuktaMahee Regular" pitchFamily="2" charset="77"/>
                <a:cs typeface="MuktaMahee Regular" pitchFamily="2" charset="77"/>
              </a:rPr>
              <a:t>Softw</a:t>
            </a:r>
            <a:r>
              <a:rPr lang="en-US" sz="1000" dirty="0">
                <a:solidFill>
                  <a:schemeClr val="accent2"/>
                </a:solidFill>
                <a:latin typeface="MuktaMahee Regular" pitchFamily="2" charset="77"/>
                <a:cs typeface="MuktaMahee Regular" pitchFamily="2" charset="77"/>
              </a:rPr>
              <a:t>. Eng. 47, 3 (2019), 582–594.</a:t>
            </a:r>
          </a:p>
          <a:p>
            <a:pPr>
              <a:buNone/>
            </a:pPr>
            <a:endParaRPr lang="en-US" sz="300" dirty="0">
              <a:solidFill>
                <a:schemeClr val="accent2"/>
              </a:solidFill>
              <a:latin typeface="MuktaMahee Regular" pitchFamily="2" charset="77"/>
              <a:cs typeface="MuktaMahee Regular" pitchFamily="2" charset="77"/>
            </a:endParaRPr>
          </a:p>
          <a:p>
            <a:r>
              <a:rPr lang="en-US" sz="1000" dirty="0">
                <a:solidFill>
                  <a:schemeClr val="accent2"/>
                </a:solidFill>
                <a:latin typeface="MuktaMahee Regular" pitchFamily="2" charset="77"/>
                <a:cs typeface="MuktaMahee Regular" pitchFamily="2" charset="77"/>
              </a:rPr>
              <a:t>Saulius </a:t>
            </a:r>
            <a:r>
              <a:rPr lang="en-US" sz="1000" dirty="0" err="1">
                <a:solidFill>
                  <a:schemeClr val="accent2"/>
                </a:solidFill>
                <a:latin typeface="MuktaMahee Regular" pitchFamily="2" charset="77"/>
                <a:cs typeface="MuktaMahee Regular" pitchFamily="2" charset="77"/>
              </a:rPr>
              <a:t>Astromskis</a:t>
            </a:r>
            <a:r>
              <a:rPr lang="en-US" sz="1000" dirty="0">
                <a:solidFill>
                  <a:schemeClr val="accent2"/>
                </a:solidFill>
                <a:latin typeface="MuktaMahee Regular" pitchFamily="2" charset="77"/>
                <a:cs typeface="MuktaMahee Regular" pitchFamily="2" charset="77"/>
              </a:rPr>
              <a:t>, Gabriele </a:t>
            </a:r>
            <a:r>
              <a:rPr lang="en-US" sz="1000" dirty="0" err="1">
                <a:solidFill>
                  <a:schemeClr val="accent2"/>
                </a:solidFill>
                <a:latin typeface="MuktaMahee Regular" pitchFamily="2" charset="77"/>
                <a:cs typeface="MuktaMahee Regular" pitchFamily="2" charset="77"/>
              </a:rPr>
              <a:t>Bavota</a:t>
            </a:r>
            <a:r>
              <a:rPr lang="en-US" sz="1000" dirty="0">
                <a:solidFill>
                  <a:schemeClr val="accent2"/>
                </a:solidFill>
                <a:latin typeface="MuktaMahee Regular" pitchFamily="2" charset="77"/>
                <a:cs typeface="MuktaMahee Regular" pitchFamily="2" charset="77"/>
              </a:rPr>
              <a:t>, Andrea Janes, Barbara Russo, and Massimiliano Di Penta. 2017. </a:t>
            </a:r>
            <a:r>
              <a:rPr lang="en-US" sz="1000" i="1" dirty="0">
                <a:solidFill>
                  <a:schemeClr val="accent2"/>
                </a:solidFill>
                <a:latin typeface="MuktaMahee Regular" pitchFamily="2" charset="77"/>
                <a:cs typeface="MuktaMahee Regular" pitchFamily="2" charset="77"/>
              </a:rPr>
              <a:t>Patterns of developers </a:t>
            </a:r>
            <a:r>
              <a:rPr lang="en-US" sz="1000" i="1" dirty="0" err="1">
                <a:solidFill>
                  <a:schemeClr val="accent2"/>
                </a:solidFill>
                <a:latin typeface="MuktaMahee Regular" pitchFamily="2" charset="77"/>
                <a:cs typeface="MuktaMahee Regular" pitchFamily="2" charset="77"/>
              </a:rPr>
              <a:t>behaviour</a:t>
            </a:r>
            <a:r>
              <a:rPr lang="en-US" sz="1000" i="1" dirty="0">
                <a:solidFill>
                  <a:schemeClr val="accent2"/>
                </a:solidFill>
                <a:latin typeface="MuktaMahee Regular" pitchFamily="2" charset="77"/>
                <a:cs typeface="MuktaMahee Regular" pitchFamily="2" charset="77"/>
              </a:rPr>
              <a:t>: A 1000-hour industrial study.</a:t>
            </a:r>
            <a:r>
              <a:rPr lang="en-US" sz="1000" dirty="0">
                <a:solidFill>
                  <a:schemeClr val="accent2"/>
                </a:solidFill>
                <a:latin typeface="MuktaMahee Regular" pitchFamily="2" charset="77"/>
                <a:cs typeface="MuktaMahee Regular" pitchFamily="2" charset="77"/>
              </a:rPr>
              <a:t> J. Syst. </a:t>
            </a:r>
            <a:r>
              <a:rPr lang="en-US" sz="1000" dirty="0" err="1">
                <a:solidFill>
                  <a:schemeClr val="accent2"/>
                </a:solidFill>
                <a:latin typeface="MuktaMahee Regular" pitchFamily="2" charset="77"/>
                <a:cs typeface="MuktaMahee Regular" pitchFamily="2" charset="77"/>
              </a:rPr>
              <a:t>Softw</a:t>
            </a:r>
            <a:r>
              <a:rPr lang="en-US" sz="1000" dirty="0">
                <a:solidFill>
                  <a:schemeClr val="accent2"/>
                </a:solidFill>
                <a:latin typeface="MuktaMahee Regular" pitchFamily="2" charset="77"/>
                <a:cs typeface="MuktaMahee Regular" pitchFamily="2" charset="77"/>
              </a:rPr>
              <a:t>. 132 (2017), 85–97.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0825DF-BFF1-B105-3028-3E2CA1DCF8B5}"/>
              </a:ext>
            </a:extLst>
          </p:cNvPr>
          <p:cNvSpPr txBox="1"/>
          <p:nvPr/>
        </p:nvSpPr>
        <p:spPr>
          <a:xfrm>
            <a:off x="387437" y="4002481"/>
            <a:ext cx="903224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  <a:latin typeface="MuktaMahee Regular" pitchFamily="2" charset="77"/>
                <a:cs typeface="MuktaMahee Regular" pitchFamily="2" charset="77"/>
              </a:rPr>
              <a:t>C. Jaspan and C. Green, "A Human-Centered Approach to Developer Productivity," in </a:t>
            </a:r>
            <a:r>
              <a:rPr lang="en-US" sz="1000" i="1" dirty="0">
                <a:solidFill>
                  <a:schemeClr val="accent2"/>
                </a:solidFill>
                <a:latin typeface="MuktaMahee Regular" pitchFamily="2" charset="77"/>
                <a:cs typeface="MuktaMahee Regular" pitchFamily="2" charset="77"/>
              </a:rPr>
              <a:t>IEEE Software</a:t>
            </a:r>
            <a:r>
              <a:rPr lang="en-US" sz="1000" dirty="0">
                <a:solidFill>
                  <a:schemeClr val="accent2"/>
                </a:solidFill>
                <a:latin typeface="MuktaMahee Regular" pitchFamily="2" charset="77"/>
                <a:cs typeface="MuktaMahee Regular" pitchFamily="2" charset="77"/>
              </a:rPr>
              <a:t>, vol. 40, no. 1, pp. 23-28, Jan.-Feb. 2023.</a:t>
            </a:r>
          </a:p>
          <a:p>
            <a:r>
              <a:rPr lang="en-US" sz="300" dirty="0">
                <a:solidFill>
                  <a:schemeClr val="accent2"/>
                </a:solidFill>
                <a:latin typeface="MuktaMahee Regular" pitchFamily="2" charset="77"/>
                <a:cs typeface="MuktaMahee Regular" pitchFamily="2" charset="77"/>
              </a:rPr>
              <a:t> </a:t>
            </a:r>
          </a:p>
          <a:p>
            <a:r>
              <a:rPr lang="en-US" sz="1000" dirty="0">
                <a:solidFill>
                  <a:schemeClr val="accent2"/>
                </a:solidFill>
                <a:latin typeface="MuktaMahee Regular" pitchFamily="2" charset="77"/>
                <a:cs typeface="MuktaMahee Regular" pitchFamily="2" charset="77"/>
              </a:rPr>
              <a:t>André N. Meyer, Laura E. Barton, Gail C. Murphy, Thomas Zimmermann, and Thomas Fritz. 2017. The Work Life of Developers: Activities, Switches and Perceived Productivity. </a:t>
            </a:r>
            <a:r>
              <a:rPr lang="en-US" sz="1000" i="1" dirty="0">
                <a:solidFill>
                  <a:schemeClr val="accent2"/>
                </a:solidFill>
                <a:latin typeface="MuktaMahee Regular" pitchFamily="2" charset="77"/>
                <a:cs typeface="MuktaMahee Regular" pitchFamily="2" charset="77"/>
              </a:rPr>
              <a:t>IEEE Trans. </a:t>
            </a:r>
            <a:r>
              <a:rPr lang="en-US" sz="1000" i="1" dirty="0" err="1">
                <a:solidFill>
                  <a:schemeClr val="accent2"/>
                </a:solidFill>
                <a:latin typeface="MuktaMahee Regular" pitchFamily="2" charset="77"/>
                <a:cs typeface="MuktaMahee Regular" pitchFamily="2" charset="77"/>
              </a:rPr>
              <a:t>Softw</a:t>
            </a:r>
            <a:r>
              <a:rPr lang="en-US" sz="1000" i="1" dirty="0">
                <a:solidFill>
                  <a:schemeClr val="accent2"/>
                </a:solidFill>
                <a:latin typeface="MuktaMahee Regular" pitchFamily="2" charset="77"/>
                <a:cs typeface="MuktaMahee Regular" pitchFamily="2" charset="77"/>
              </a:rPr>
              <a:t>. Eng.</a:t>
            </a:r>
            <a:r>
              <a:rPr lang="en-US" sz="1000" dirty="0">
                <a:solidFill>
                  <a:schemeClr val="accent2"/>
                </a:solidFill>
                <a:latin typeface="MuktaMahee Regular" pitchFamily="2" charset="77"/>
                <a:cs typeface="MuktaMahee Regular" pitchFamily="2" charset="77"/>
              </a:rPr>
              <a:t> </a:t>
            </a:r>
            <a:r>
              <a:rPr lang="en-US" sz="1000" b="1" dirty="0">
                <a:solidFill>
                  <a:schemeClr val="accent2"/>
                </a:solidFill>
                <a:latin typeface="MuktaMahee Regular" pitchFamily="2" charset="77"/>
                <a:cs typeface="MuktaMahee Regular" pitchFamily="2" charset="77"/>
              </a:rPr>
              <a:t>43</a:t>
            </a:r>
            <a:r>
              <a:rPr lang="en-US" sz="1000" dirty="0">
                <a:solidFill>
                  <a:schemeClr val="accent2"/>
                </a:solidFill>
                <a:latin typeface="MuktaMahee Regular" pitchFamily="2" charset="77"/>
                <a:cs typeface="MuktaMahee Regular" pitchFamily="2" charset="77"/>
              </a:rPr>
              <a:t>, 12 (2017), 1178–1193. </a:t>
            </a:r>
          </a:p>
        </p:txBody>
      </p:sp>
      <p:sp>
        <p:nvSpPr>
          <p:cNvPr id="21" name="Google Shape;1062;p72">
            <a:extLst>
              <a:ext uri="{FF2B5EF4-FFF2-40B4-BE49-F238E27FC236}">
                <a16:creationId xmlns:a16="http://schemas.microsoft.com/office/drawing/2014/main" id="{B0191244-433E-A247-F5C7-E8549AD885F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1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2" grpId="0"/>
      <p:bldP spid="17" grpId="0"/>
      <p:bldP spid="17" grpId="1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0B96E-8502-C63B-EA26-0DBF83690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41B7EEB8-0E04-DDEB-C520-5A5330461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94225"/>
            <a:ext cx="7704000" cy="572700"/>
          </a:xfrm>
        </p:spPr>
        <p:txBody>
          <a:bodyPr/>
          <a:lstStyle/>
          <a:p>
            <a:pPr algn="ctr"/>
            <a:r>
              <a:rPr lang="en-US" sz="4000" dirty="0">
                <a:latin typeface="MuktaMahee Regular" pitchFamily="2" charset="77"/>
                <a:cs typeface="MuktaMahee Regular" pitchFamily="2" charset="77"/>
              </a:rPr>
              <a:t>What’s Next?</a:t>
            </a:r>
          </a:p>
        </p:txBody>
      </p:sp>
      <p:sp>
        <p:nvSpPr>
          <p:cNvPr id="16" name="Snip Diagonal Corner Rectangle 15">
            <a:extLst>
              <a:ext uri="{FF2B5EF4-FFF2-40B4-BE49-F238E27FC236}">
                <a16:creationId xmlns:a16="http://schemas.microsoft.com/office/drawing/2014/main" id="{4FA0D1E8-F4E0-0F45-3086-AEE7D6A288AC}"/>
              </a:ext>
            </a:extLst>
          </p:cNvPr>
          <p:cNvSpPr/>
          <p:nvPr/>
        </p:nvSpPr>
        <p:spPr>
          <a:xfrm>
            <a:off x="509446" y="1058366"/>
            <a:ext cx="8125111" cy="3422196"/>
          </a:xfrm>
          <a:prstGeom prst="snip2Diag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284FB5-D0B1-C72D-53C1-3B249FE1275C}"/>
              </a:ext>
            </a:extLst>
          </p:cNvPr>
          <p:cNvSpPr/>
          <p:nvPr/>
        </p:nvSpPr>
        <p:spPr>
          <a:xfrm>
            <a:off x="2250243" y="1533000"/>
            <a:ext cx="4652237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uktaMahee Regular" pitchFamily="2" charset="77"/>
                <a:cs typeface="MuktaMahee Regular" pitchFamily="2" charset="77"/>
              </a:rPr>
              <a:t>An SPM’s </a:t>
            </a:r>
          </a:p>
          <a:p>
            <a:pPr algn="ctr"/>
            <a:r>
              <a:rPr lang="en-US" sz="5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uktaMahee Regular" pitchFamily="2" charset="77"/>
                <a:cs typeface="MuktaMahee Regular" pitchFamily="2" charset="77"/>
              </a:rPr>
              <a:t>Day in the Life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98DFA2-272E-5EA0-94C8-11E9617B7F51}"/>
              </a:ext>
            </a:extLst>
          </p:cNvPr>
          <p:cNvSpPr txBox="1"/>
          <p:nvPr/>
        </p:nvSpPr>
        <p:spPr>
          <a:xfrm>
            <a:off x="1471738" y="3467616"/>
            <a:ext cx="6448748" cy="538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solidFill>
                  <a:schemeClr val="accent2"/>
                </a:solidFill>
                <a:latin typeface="MuktaMahee Regular" pitchFamily="2" charset="77"/>
                <a:cs typeface="MuktaMahee Regular" pitchFamily="2" charset="77"/>
              </a:rPr>
              <a:t>Quantifying How They Spend Their Time</a:t>
            </a:r>
          </a:p>
        </p:txBody>
      </p:sp>
      <p:sp>
        <p:nvSpPr>
          <p:cNvPr id="21" name="Google Shape;1062;p72">
            <a:extLst>
              <a:ext uri="{FF2B5EF4-FFF2-40B4-BE49-F238E27FC236}">
                <a16:creationId xmlns:a16="http://schemas.microsoft.com/office/drawing/2014/main" id="{CBF7D049-2162-7E03-1513-2EB701D33E7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4907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73"/>
          <p:cNvSpPr txBox="1"/>
          <p:nvPr/>
        </p:nvSpPr>
        <p:spPr>
          <a:xfrm>
            <a:off x="1822650" y="4804800"/>
            <a:ext cx="5498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kta ExtraLight"/>
                <a:ea typeface="Mukta ExtraLight"/>
                <a:cs typeface="Mukta ExtraLight"/>
                <a:sym typeface="Mukta ExtraLight"/>
              </a:rPr>
              <a:t>CREDITS: This presentation template was created by </a:t>
            </a:r>
            <a:r>
              <a:rPr lang="en" sz="1000" u="sng">
                <a:solidFill>
                  <a:schemeClr val="lt1"/>
                </a:solidFill>
                <a:latin typeface="Mukta ExtraLight"/>
                <a:ea typeface="Mukta ExtraLight"/>
                <a:cs typeface="Mukta ExtraLight"/>
                <a:sym typeface="Mukta Extra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lt1"/>
                </a:solidFill>
                <a:latin typeface="Mukta ExtraLight"/>
                <a:ea typeface="Mukta ExtraLight"/>
                <a:cs typeface="Mukta ExtraLight"/>
                <a:sym typeface="Mukta ExtraLight"/>
              </a:rPr>
              <a:t>, and includes icons by </a:t>
            </a:r>
            <a:r>
              <a:rPr lang="en" sz="1000" u="sng">
                <a:solidFill>
                  <a:schemeClr val="lt1"/>
                </a:solidFill>
                <a:latin typeface="Mukta ExtraLight"/>
                <a:ea typeface="Mukta ExtraLight"/>
                <a:cs typeface="Mukta ExtraLight"/>
                <a:sym typeface="Mukta Extra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lt1"/>
                </a:solidFill>
                <a:latin typeface="Mukta ExtraLight"/>
                <a:ea typeface="Mukta ExtraLight"/>
                <a:cs typeface="Mukta ExtraLight"/>
                <a:sym typeface="Mukta ExtraLight"/>
              </a:rPr>
              <a:t>.</a:t>
            </a:r>
            <a:endParaRPr sz="1000">
              <a:solidFill>
                <a:schemeClr val="lt1"/>
              </a:solidFill>
              <a:latin typeface="Mukta ExtraLight"/>
              <a:ea typeface="Mukta ExtraLight"/>
              <a:cs typeface="Mukta ExtraLight"/>
              <a:sym typeface="Mukta ExtraLight"/>
            </a:endParaRPr>
          </a:p>
        </p:txBody>
      </p:sp>
      <p:sp>
        <p:nvSpPr>
          <p:cNvPr id="1087" name="Google Shape;1087;p73"/>
          <p:cNvSpPr txBox="1">
            <a:spLocks noGrp="1"/>
          </p:cNvSpPr>
          <p:nvPr>
            <p:ph type="ctrTitle" idx="4294967295"/>
          </p:nvPr>
        </p:nvSpPr>
        <p:spPr>
          <a:xfrm>
            <a:off x="792900" y="449225"/>
            <a:ext cx="75582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accent2"/>
                </a:solidFill>
                <a:latin typeface="Mukta Regular"/>
                <a:ea typeface="Mukta Regular"/>
                <a:cs typeface="Mukta Regular"/>
                <a:sym typeface="Mukta"/>
              </a:rPr>
              <a:t>Advancing Software Product </a:t>
            </a:r>
            <a:endParaRPr sz="3400">
              <a:solidFill>
                <a:schemeClr val="accent2"/>
              </a:solidFill>
              <a:latin typeface="Mukta Regular"/>
              <a:ea typeface="Mukta Regular"/>
              <a:cs typeface="Mukta Regular"/>
              <a:sym typeface="Mukt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accent2"/>
                </a:solidFill>
                <a:latin typeface="Mukta Regular"/>
                <a:ea typeface="Mukta Regular"/>
                <a:cs typeface="Mukta Regular"/>
                <a:sym typeface="Mukta"/>
              </a:rPr>
              <a:t>Management Education: </a:t>
            </a:r>
            <a:endParaRPr sz="3400">
              <a:solidFill>
                <a:schemeClr val="accent2"/>
              </a:solidFill>
              <a:latin typeface="Mukta Regular"/>
              <a:ea typeface="Mukta Regular"/>
              <a:cs typeface="Mukta Regular"/>
              <a:sym typeface="Mukt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accent2"/>
                </a:solidFill>
                <a:latin typeface="Mukta Regular"/>
                <a:ea typeface="Mukta Regular"/>
                <a:cs typeface="Mukta Regular"/>
                <a:sym typeface="Mukta"/>
              </a:rPr>
              <a:t>Insights from an Industry Survey</a:t>
            </a:r>
            <a:endParaRPr sz="3400">
              <a:solidFill>
                <a:schemeClr val="accent2"/>
              </a:solidFill>
              <a:latin typeface="Mukta Regular"/>
              <a:ea typeface="Mukta Regular"/>
              <a:cs typeface="Mukta Regular"/>
              <a:sym typeface="Mukta"/>
            </a:endParaRPr>
          </a:p>
        </p:txBody>
      </p:sp>
      <p:sp>
        <p:nvSpPr>
          <p:cNvPr id="1088" name="Google Shape;1088;p73"/>
          <p:cNvSpPr/>
          <p:nvPr/>
        </p:nvSpPr>
        <p:spPr>
          <a:xfrm>
            <a:off x="315725" y="2337500"/>
            <a:ext cx="2650800" cy="973500"/>
          </a:xfrm>
          <a:prstGeom prst="roundRect">
            <a:avLst>
              <a:gd name="adj" fmla="val 728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089" name="Google Shape;1089;p73"/>
          <p:cNvSpPr txBox="1"/>
          <p:nvPr/>
        </p:nvSpPr>
        <p:spPr>
          <a:xfrm>
            <a:off x="315725" y="2684950"/>
            <a:ext cx="26508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182875" anchor="b" anchorCtr="0">
            <a:normAutofit lnSpcReduction="10000"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kta"/>
              <a:buChar char="❖"/>
            </a:pPr>
            <a:r>
              <a:rPr lang="en" sz="1300">
                <a:solidFill>
                  <a:schemeClr val="lt1"/>
                </a:solidFill>
                <a:latin typeface="Mukta Regular"/>
                <a:ea typeface="Mukta Regular"/>
                <a:cs typeface="Mukta Regular"/>
                <a:sym typeface="Mukta"/>
              </a:rPr>
              <a:t>hmestes@ncsu.edu</a:t>
            </a:r>
            <a:endParaRPr sz="1300">
              <a:solidFill>
                <a:schemeClr val="lt1"/>
              </a:solidFill>
              <a:latin typeface="Mukta Regular"/>
              <a:ea typeface="Mukta Regular"/>
              <a:cs typeface="Mukta Regular"/>
              <a:sym typeface="Mukta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kta"/>
              <a:buChar char="❖"/>
            </a:pPr>
            <a:r>
              <a:rPr lang="en" sz="1300">
                <a:solidFill>
                  <a:schemeClr val="lt1"/>
                </a:solidFill>
                <a:latin typeface="Mukta Regular"/>
                <a:ea typeface="Mukta Regular"/>
                <a:cs typeface="Mukta Regular"/>
                <a:sym typeface="Mukta"/>
              </a:rPr>
              <a:t>hannahestes.github.io</a:t>
            </a:r>
            <a:endParaRPr sz="1300">
              <a:solidFill>
                <a:schemeClr val="lt1"/>
              </a:solidFill>
              <a:latin typeface="Mukta Regular"/>
              <a:ea typeface="Mukta Regular"/>
              <a:cs typeface="Mukta Regular"/>
              <a:sym typeface="Mukta"/>
            </a:endParaRPr>
          </a:p>
        </p:txBody>
      </p:sp>
      <p:sp>
        <p:nvSpPr>
          <p:cNvPr id="1090" name="Google Shape;1090;p73"/>
          <p:cNvSpPr txBox="1"/>
          <p:nvPr/>
        </p:nvSpPr>
        <p:spPr>
          <a:xfrm>
            <a:off x="315725" y="2337500"/>
            <a:ext cx="26508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lt1"/>
                </a:solidFill>
                <a:latin typeface="Mukta Bold"/>
                <a:ea typeface="Mukta Bold"/>
                <a:cs typeface="Mukta Bold"/>
                <a:sym typeface="Mukta"/>
              </a:rPr>
              <a:t>Hannah Estes</a:t>
            </a:r>
            <a:endParaRPr sz="1700" b="1">
              <a:solidFill>
                <a:schemeClr val="lt1"/>
              </a:solidFill>
              <a:latin typeface="Mukta Bold"/>
              <a:ea typeface="Mukta Bold"/>
              <a:cs typeface="Mukta Bold"/>
              <a:sym typeface="Mukta"/>
            </a:endParaRPr>
          </a:p>
        </p:txBody>
      </p:sp>
      <p:sp>
        <p:nvSpPr>
          <p:cNvPr id="1091" name="Google Shape;1091;p73"/>
          <p:cNvSpPr/>
          <p:nvPr/>
        </p:nvSpPr>
        <p:spPr>
          <a:xfrm>
            <a:off x="315725" y="3476875"/>
            <a:ext cx="2650800" cy="973500"/>
          </a:xfrm>
          <a:prstGeom prst="roundRect">
            <a:avLst>
              <a:gd name="adj" fmla="val 728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092" name="Google Shape;1092;p73"/>
          <p:cNvSpPr txBox="1"/>
          <p:nvPr/>
        </p:nvSpPr>
        <p:spPr>
          <a:xfrm>
            <a:off x="315725" y="3824325"/>
            <a:ext cx="26508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182875" anchor="b" anchorCtr="0">
            <a:normAutofit lnSpcReduction="10000"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kta"/>
              <a:buChar char="❖"/>
            </a:pPr>
            <a:r>
              <a:rPr lang="en" sz="1300">
                <a:solidFill>
                  <a:schemeClr val="lt1"/>
                </a:solidFill>
                <a:latin typeface="Mukta Regular"/>
                <a:ea typeface="Mukta Regular"/>
                <a:cs typeface="Mukta Regular"/>
                <a:sym typeface="Mukta"/>
              </a:rPr>
              <a:t>ktstolee@ncsu.edu</a:t>
            </a:r>
            <a:endParaRPr sz="1300">
              <a:solidFill>
                <a:schemeClr val="lt1"/>
              </a:solidFill>
              <a:latin typeface="Mukta Regular"/>
              <a:ea typeface="Mukta Regular"/>
              <a:cs typeface="Mukta Regular"/>
              <a:sym typeface="Mukta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ukta"/>
              <a:buChar char="❖"/>
            </a:pPr>
            <a:r>
              <a:rPr lang="en" sz="1300">
                <a:solidFill>
                  <a:schemeClr val="lt1"/>
                </a:solidFill>
                <a:latin typeface="Mukta Regular"/>
                <a:ea typeface="Mukta Regular"/>
                <a:cs typeface="Mukta Regular"/>
                <a:sym typeface="Mukta"/>
              </a:rPr>
              <a:t>kstolee.github.io</a:t>
            </a:r>
            <a:endParaRPr sz="1300">
              <a:solidFill>
                <a:schemeClr val="lt1"/>
              </a:solidFill>
              <a:latin typeface="Mukta Regular"/>
              <a:ea typeface="Mukta Regular"/>
              <a:cs typeface="Mukta Regular"/>
              <a:sym typeface="Mukta"/>
            </a:endParaRPr>
          </a:p>
        </p:txBody>
      </p:sp>
      <p:sp>
        <p:nvSpPr>
          <p:cNvPr id="1093" name="Google Shape;1093;p73"/>
          <p:cNvSpPr txBox="1"/>
          <p:nvPr/>
        </p:nvSpPr>
        <p:spPr>
          <a:xfrm>
            <a:off x="315725" y="3476875"/>
            <a:ext cx="26508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lt1"/>
                </a:solidFill>
                <a:latin typeface="Mukta Bold"/>
                <a:ea typeface="Mukta Bold"/>
                <a:cs typeface="Mukta Bold"/>
                <a:sym typeface="Mukta"/>
              </a:rPr>
              <a:t>Kathryn T. Stolee</a:t>
            </a:r>
            <a:endParaRPr sz="1700" b="1">
              <a:solidFill>
                <a:schemeClr val="lt1"/>
              </a:solidFill>
              <a:latin typeface="Mukta Bold"/>
              <a:ea typeface="Mukta Bold"/>
              <a:cs typeface="Mukta Bold"/>
              <a:sym typeface="Mukta"/>
            </a:endParaRPr>
          </a:p>
        </p:txBody>
      </p:sp>
      <p:sp>
        <p:nvSpPr>
          <p:cNvPr id="1094" name="Google Shape;1094;p73"/>
          <p:cNvSpPr/>
          <p:nvPr/>
        </p:nvSpPr>
        <p:spPr>
          <a:xfrm>
            <a:off x="3246600" y="2337500"/>
            <a:ext cx="5498700" cy="2112900"/>
          </a:xfrm>
          <a:prstGeom prst="roundRect">
            <a:avLst>
              <a:gd name="adj" fmla="val 728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095" name="Google Shape;1095;p73"/>
          <p:cNvSpPr txBox="1"/>
          <p:nvPr/>
        </p:nvSpPr>
        <p:spPr>
          <a:xfrm>
            <a:off x="3388650" y="2423400"/>
            <a:ext cx="5235000" cy="19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182875" anchor="b" anchorCtr="0">
            <a:norm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ukta Light"/>
              <a:buChar char="★"/>
            </a:pPr>
            <a:r>
              <a:rPr lang="en" sz="1500" dirty="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rPr>
              <a:t>Survey of 122 industry practitioners — 59 SPMs and 63 SWEs — from 24+ companies</a:t>
            </a:r>
            <a:endParaRPr sz="1500" dirty="0">
              <a:solidFill>
                <a:schemeClr val="lt1"/>
              </a:solidFill>
              <a:latin typeface="Mukta Light"/>
              <a:ea typeface="Mukta Light"/>
              <a:cs typeface="Mukta Light"/>
              <a:sym typeface="Mukta Light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ukta Light"/>
              <a:buChar char="★"/>
            </a:pPr>
            <a:r>
              <a:rPr lang="en" sz="1500" dirty="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rPr>
              <a:t>SPM curricula should include 21 competencies: </a:t>
            </a:r>
            <a:r>
              <a:rPr lang="en" sz="1500" i="1" dirty="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rPr>
              <a:t>technical knowledge</a:t>
            </a:r>
            <a:r>
              <a:rPr lang="en" sz="1500" dirty="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rPr>
              <a:t>, </a:t>
            </a:r>
            <a:r>
              <a:rPr lang="en" sz="1500" i="1" dirty="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rPr>
              <a:t>business knowledge</a:t>
            </a:r>
            <a:r>
              <a:rPr lang="en" sz="1500" dirty="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rPr>
              <a:t>, and </a:t>
            </a:r>
            <a:r>
              <a:rPr lang="en" sz="1500" i="1" dirty="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rPr>
              <a:t>soft skills</a:t>
            </a:r>
            <a:r>
              <a:rPr lang="en" sz="1500" dirty="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rPr>
              <a:t>.</a:t>
            </a:r>
            <a:endParaRPr sz="1500" dirty="0">
              <a:solidFill>
                <a:schemeClr val="lt1"/>
              </a:solidFill>
              <a:latin typeface="Mukta Light"/>
              <a:ea typeface="Mukta Light"/>
              <a:cs typeface="Mukta Light"/>
              <a:sym typeface="Mukta Light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ukta Light"/>
              <a:buChar char="★"/>
            </a:pPr>
            <a:r>
              <a:rPr lang="en" sz="1500" dirty="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rPr>
              <a:t>SPMs provide value to software teams through </a:t>
            </a:r>
            <a:r>
              <a:rPr lang="en" sz="1500" i="1" dirty="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rPr>
              <a:t>planning</a:t>
            </a:r>
            <a:r>
              <a:rPr lang="en" sz="1500" dirty="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rPr>
              <a:t>, providing </a:t>
            </a:r>
            <a:r>
              <a:rPr lang="en" sz="1500" i="1" dirty="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rPr>
              <a:t>context</a:t>
            </a:r>
            <a:r>
              <a:rPr lang="en" sz="1500" dirty="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rPr>
              <a:t>, and effective </a:t>
            </a:r>
            <a:r>
              <a:rPr lang="en" sz="1500" i="1" dirty="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rPr>
              <a:t>communication</a:t>
            </a:r>
            <a:r>
              <a:rPr lang="en" sz="1500" dirty="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rPr>
              <a:t>.</a:t>
            </a:r>
            <a:endParaRPr sz="1500" dirty="0">
              <a:solidFill>
                <a:schemeClr val="lt1"/>
              </a:solidFill>
              <a:latin typeface="Mukta Light"/>
              <a:ea typeface="Mukta Light"/>
              <a:cs typeface="Mukta Light"/>
              <a:sym typeface="Mukta Light"/>
            </a:endParaRPr>
          </a:p>
        </p:txBody>
      </p:sp>
      <p:sp>
        <p:nvSpPr>
          <p:cNvPr id="2" name="Google Shape;600;p49">
            <a:extLst>
              <a:ext uri="{FF2B5EF4-FFF2-40B4-BE49-F238E27FC236}">
                <a16:creationId xmlns:a16="http://schemas.microsoft.com/office/drawing/2014/main" id="{EE9E11E9-9358-30C2-AA4F-0D6CE6028EC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74"/>
          <p:cNvSpPr txBox="1">
            <a:spLocks noGrp="1"/>
          </p:cNvSpPr>
          <p:nvPr>
            <p:ph type="title"/>
          </p:nvPr>
        </p:nvSpPr>
        <p:spPr>
          <a:xfrm>
            <a:off x="1250150" y="1307100"/>
            <a:ext cx="67014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Extra Slides</a:t>
            </a:r>
            <a:endParaRPr sz="5500"/>
          </a:p>
        </p:txBody>
      </p:sp>
      <p:sp>
        <p:nvSpPr>
          <p:cNvPr id="1101" name="Google Shape;1101;p7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7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Demographic Data</a:t>
            </a:r>
            <a:endParaRPr/>
          </a:p>
        </p:txBody>
      </p:sp>
      <p:sp>
        <p:nvSpPr>
          <p:cNvPr id="1107" name="Google Shape;1107;p7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1108" name="Google Shape;1108;p75"/>
          <p:cNvSpPr txBox="1">
            <a:spLocks noGrp="1"/>
          </p:cNvSpPr>
          <p:nvPr>
            <p:ph type="subTitle" idx="4294967295"/>
          </p:nvPr>
        </p:nvSpPr>
        <p:spPr>
          <a:xfrm>
            <a:off x="293475" y="978300"/>
            <a:ext cx="2732100" cy="3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AWS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Amazon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Anthropic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Bandwidth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Bank of America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Buildertrend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CommerceHub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DaVinci Education Inc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Digital Turbine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DigitalOcean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Endor Labs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Fortinet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</a:pPr>
            <a:r>
              <a:rPr lang="en" sz="1800"/>
              <a:t>Google</a:t>
            </a:r>
            <a:endParaRPr sz="1800"/>
          </a:p>
        </p:txBody>
      </p:sp>
      <p:sp>
        <p:nvSpPr>
          <p:cNvPr id="1109" name="Google Shape;1109;p75"/>
          <p:cNvSpPr txBox="1">
            <a:spLocks noGrp="1"/>
          </p:cNvSpPr>
          <p:nvPr>
            <p:ph type="subTitle" idx="4294967295"/>
          </p:nvPr>
        </p:nvSpPr>
        <p:spPr>
          <a:xfrm>
            <a:off x="3177100" y="978300"/>
            <a:ext cx="2732100" cy="37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IBM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LexisNexis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Meta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Microsoft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Oracle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Pendo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Procter &amp; Gamble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Prometheus Group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Redfin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Rithum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SAS Institute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Vistaly</a:t>
            </a:r>
            <a:endParaRPr sz="1800"/>
          </a:p>
        </p:txBody>
      </p:sp>
      <p:pic>
        <p:nvPicPr>
          <p:cNvPr id="1110" name="Google Shape;1110;p75" title="Screenshot 2025-03-21 at 8.18.37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0700" y="707675"/>
            <a:ext cx="2672200" cy="372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>
          <a:extLst>
            <a:ext uri="{FF2B5EF4-FFF2-40B4-BE49-F238E27FC236}">
              <a16:creationId xmlns:a16="http://schemas.microsoft.com/office/drawing/2014/main" id="{0203CC3F-4FBF-E10F-D477-536092ECA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5">
            <a:extLst>
              <a:ext uri="{FF2B5EF4-FFF2-40B4-BE49-F238E27FC236}">
                <a16:creationId xmlns:a16="http://schemas.microsoft.com/office/drawing/2014/main" id="{9D408023-F7B2-9015-7E02-5E3E2544F5F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81" name="Google Shape;281;p35">
            <a:extLst>
              <a:ext uri="{FF2B5EF4-FFF2-40B4-BE49-F238E27FC236}">
                <a16:creationId xmlns:a16="http://schemas.microsoft.com/office/drawing/2014/main" id="{8611FF80-8D0F-A77B-4AF3-4D34E1387C28}"/>
              </a:ext>
            </a:extLst>
          </p:cNvPr>
          <p:cNvSpPr/>
          <p:nvPr/>
        </p:nvSpPr>
        <p:spPr>
          <a:xfrm>
            <a:off x="1298259" y="942264"/>
            <a:ext cx="3153849" cy="3259079"/>
          </a:xfrm>
          <a:custGeom>
            <a:avLst/>
            <a:gdLst/>
            <a:ahLst/>
            <a:cxnLst/>
            <a:rect l="l" t="t" r="r" b="b"/>
            <a:pathLst>
              <a:path w="136693" h="136692" extrusionOk="0">
                <a:moveTo>
                  <a:pt x="15014" y="0"/>
                </a:moveTo>
                <a:lnTo>
                  <a:pt x="13520" y="68"/>
                </a:lnTo>
                <a:lnTo>
                  <a:pt x="12025" y="272"/>
                </a:lnTo>
                <a:lnTo>
                  <a:pt x="10598" y="679"/>
                </a:lnTo>
                <a:lnTo>
                  <a:pt x="9172" y="1155"/>
                </a:lnTo>
                <a:lnTo>
                  <a:pt x="7881" y="1834"/>
                </a:lnTo>
                <a:lnTo>
                  <a:pt x="6658" y="2582"/>
                </a:lnTo>
                <a:lnTo>
                  <a:pt x="5503" y="3397"/>
                </a:lnTo>
                <a:lnTo>
                  <a:pt x="4416" y="4416"/>
                </a:lnTo>
                <a:lnTo>
                  <a:pt x="3465" y="5435"/>
                </a:lnTo>
                <a:lnTo>
                  <a:pt x="2582" y="6590"/>
                </a:lnTo>
                <a:lnTo>
                  <a:pt x="1834" y="7881"/>
                </a:lnTo>
                <a:lnTo>
                  <a:pt x="1223" y="9172"/>
                </a:lnTo>
                <a:lnTo>
                  <a:pt x="679" y="10530"/>
                </a:lnTo>
                <a:lnTo>
                  <a:pt x="340" y="11957"/>
                </a:lnTo>
                <a:lnTo>
                  <a:pt x="68" y="13452"/>
                </a:lnTo>
                <a:lnTo>
                  <a:pt x="0" y="15014"/>
                </a:lnTo>
                <a:lnTo>
                  <a:pt x="0" y="121610"/>
                </a:lnTo>
                <a:lnTo>
                  <a:pt x="68" y="123172"/>
                </a:lnTo>
                <a:lnTo>
                  <a:pt x="340" y="124667"/>
                </a:lnTo>
                <a:lnTo>
                  <a:pt x="679" y="126094"/>
                </a:lnTo>
                <a:lnTo>
                  <a:pt x="1223" y="127452"/>
                </a:lnTo>
                <a:lnTo>
                  <a:pt x="1834" y="128811"/>
                </a:lnTo>
                <a:lnTo>
                  <a:pt x="2582" y="130034"/>
                </a:lnTo>
                <a:lnTo>
                  <a:pt x="3465" y="131189"/>
                </a:lnTo>
                <a:lnTo>
                  <a:pt x="4416" y="132276"/>
                </a:lnTo>
                <a:lnTo>
                  <a:pt x="5503" y="133227"/>
                </a:lnTo>
                <a:lnTo>
                  <a:pt x="6658" y="134110"/>
                </a:lnTo>
                <a:lnTo>
                  <a:pt x="7881" y="134858"/>
                </a:lnTo>
                <a:lnTo>
                  <a:pt x="9172" y="135469"/>
                </a:lnTo>
                <a:lnTo>
                  <a:pt x="10598" y="136013"/>
                </a:lnTo>
                <a:lnTo>
                  <a:pt x="12025" y="136352"/>
                </a:lnTo>
                <a:lnTo>
                  <a:pt x="13520" y="136556"/>
                </a:lnTo>
                <a:lnTo>
                  <a:pt x="15014" y="136692"/>
                </a:lnTo>
                <a:lnTo>
                  <a:pt x="121678" y="136692"/>
                </a:lnTo>
                <a:lnTo>
                  <a:pt x="123173" y="136556"/>
                </a:lnTo>
                <a:lnTo>
                  <a:pt x="124667" y="136352"/>
                </a:lnTo>
                <a:lnTo>
                  <a:pt x="126162" y="136013"/>
                </a:lnTo>
                <a:lnTo>
                  <a:pt x="127521" y="135469"/>
                </a:lnTo>
                <a:lnTo>
                  <a:pt x="128812" y="134858"/>
                </a:lnTo>
                <a:lnTo>
                  <a:pt x="130035" y="134110"/>
                </a:lnTo>
                <a:lnTo>
                  <a:pt x="131190" y="133227"/>
                </a:lnTo>
                <a:lnTo>
                  <a:pt x="132277" y="132276"/>
                </a:lnTo>
                <a:lnTo>
                  <a:pt x="133228" y="131189"/>
                </a:lnTo>
                <a:lnTo>
                  <a:pt x="134111" y="130034"/>
                </a:lnTo>
                <a:lnTo>
                  <a:pt x="134858" y="128811"/>
                </a:lnTo>
                <a:lnTo>
                  <a:pt x="135538" y="127452"/>
                </a:lnTo>
                <a:lnTo>
                  <a:pt x="136013" y="126094"/>
                </a:lnTo>
                <a:lnTo>
                  <a:pt x="136353" y="124667"/>
                </a:lnTo>
                <a:lnTo>
                  <a:pt x="136625" y="123172"/>
                </a:lnTo>
                <a:lnTo>
                  <a:pt x="136693" y="121610"/>
                </a:lnTo>
                <a:lnTo>
                  <a:pt x="136693" y="61280"/>
                </a:lnTo>
                <a:lnTo>
                  <a:pt x="136625" y="58155"/>
                </a:lnTo>
                <a:lnTo>
                  <a:pt x="136353" y="55030"/>
                </a:lnTo>
                <a:lnTo>
                  <a:pt x="136013" y="51973"/>
                </a:lnTo>
                <a:lnTo>
                  <a:pt x="135470" y="48916"/>
                </a:lnTo>
                <a:lnTo>
                  <a:pt x="134790" y="45994"/>
                </a:lnTo>
                <a:lnTo>
                  <a:pt x="133907" y="43073"/>
                </a:lnTo>
                <a:lnTo>
                  <a:pt x="132956" y="40220"/>
                </a:lnTo>
                <a:lnTo>
                  <a:pt x="131869" y="37434"/>
                </a:lnTo>
                <a:lnTo>
                  <a:pt x="130646" y="34717"/>
                </a:lnTo>
                <a:lnTo>
                  <a:pt x="129287" y="32067"/>
                </a:lnTo>
                <a:lnTo>
                  <a:pt x="127793" y="29485"/>
                </a:lnTo>
                <a:lnTo>
                  <a:pt x="126230" y="27039"/>
                </a:lnTo>
                <a:lnTo>
                  <a:pt x="124532" y="24594"/>
                </a:lnTo>
                <a:lnTo>
                  <a:pt x="122697" y="22284"/>
                </a:lnTo>
                <a:lnTo>
                  <a:pt x="120795" y="20042"/>
                </a:lnTo>
                <a:lnTo>
                  <a:pt x="118757" y="17936"/>
                </a:lnTo>
                <a:lnTo>
                  <a:pt x="116583" y="15898"/>
                </a:lnTo>
                <a:lnTo>
                  <a:pt x="114409" y="13995"/>
                </a:lnTo>
                <a:lnTo>
                  <a:pt x="112099" y="12161"/>
                </a:lnTo>
                <a:lnTo>
                  <a:pt x="109653" y="10463"/>
                </a:lnTo>
                <a:lnTo>
                  <a:pt x="107207" y="8832"/>
                </a:lnTo>
                <a:lnTo>
                  <a:pt x="104626" y="7405"/>
                </a:lnTo>
                <a:lnTo>
                  <a:pt x="101976" y="6047"/>
                </a:lnTo>
                <a:lnTo>
                  <a:pt x="99258" y="4824"/>
                </a:lnTo>
                <a:lnTo>
                  <a:pt x="96473" y="3737"/>
                </a:lnTo>
                <a:lnTo>
                  <a:pt x="93619" y="2718"/>
                </a:lnTo>
                <a:lnTo>
                  <a:pt x="90698" y="1902"/>
                </a:lnTo>
                <a:lnTo>
                  <a:pt x="87777" y="1223"/>
                </a:lnTo>
                <a:lnTo>
                  <a:pt x="84720" y="679"/>
                </a:lnTo>
                <a:lnTo>
                  <a:pt x="81662" y="272"/>
                </a:lnTo>
                <a:lnTo>
                  <a:pt x="78537" y="68"/>
                </a:lnTo>
                <a:lnTo>
                  <a:pt x="754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kta Regular"/>
              <a:ea typeface="Mukta Regular"/>
              <a:cs typeface="Mukta Regular"/>
              <a:sym typeface="Mukta"/>
            </a:endParaRPr>
          </a:p>
        </p:txBody>
      </p:sp>
      <p:sp>
        <p:nvSpPr>
          <p:cNvPr id="282" name="Google Shape;282;p35">
            <a:extLst>
              <a:ext uri="{FF2B5EF4-FFF2-40B4-BE49-F238E27FC236}">
                <a16:creationId xmlns:a16="http://schemas.microsoft.com/office/drawing/2014/main" id="{14306ACF-E967-9593-0EFD-DE3519640C04}"/>
              </a:ext>
            </a:extLst>
          </p:cNvPr>
          <p:cNvSpPr txBox="1"/>
          <p:nvPr/>
        </p:nvSpPr>
        <p:spPr>
          <a:xfrm>
            <a:off x="1438175" y="1948924"/>
            <a:ext cx="2874000" cy="18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18275" rIns="18275" bIns="18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chemeClr val="lt1"/>
                </a:solidFill>
                <a:latin typeface="Mukta ExtraLight"/>
                <a:ea typeface="Mukta ExtraLight"/>
                <a:cs typeface="Mukta ExtraLight"/>
                <a:sym typeface="Mukta ExtraLight"/>
              </a:rPr>
              <a:t>At NC State, </a:t>
            </a:r>
            <a:r>
              <a:rPr lang="en" sz="2700" dirty="0">
                <a:solidFill>
                  <a:schemeClr val="lt1"/>
                </a:solidFill>
                <a:latin typeface="Mukta ExtraBold"/>
                <a:ea typeface="Mukta ExtraBold"/>
                <a:cs typeface="Mukta ExtraBold"/>
                <a:sym typeface="Mukta ExtraBold"/>
              </a:rPr>
              <a:t>1 in 24</a:t>
            </a:r>
            <a:r>
              <a:rPr lang="en" sz="2700" dirty="0">
                <a:solidFill>
                  <a:schemeClr val="lt1"/>
                </a:solidFill>
                <a:latin typeface="Mukta ExtraLight"/>
                <a:ea typeface="Mukta ExtraLight"/>
                <a:cs typeface="Mukta ExtraLight"/>
                <a:sym typeface="Mukta ExtraLight"/>
              </a:rPr>
              <a:t> computer science graduates become </a:t>
            </a:r>
            <a:r>
              <a:rPr lang="en" sz="2700" dirty="0">
                <a:solidFill>
                  <a:schemeClr val="lt1"/>
                </a:solidFill>
                <a:latin typeface="Mukta ExtraBold"/>
                <a:ea typeface="Mukta ExtraBold"/>
                <a:cs typeface="Mukta ExtraBold"/>
                <a:sym typeface="Mukta ExtraBold"/>
              </a:rPr>
              <a:t>software product managers</a:t>
            </a:r>
            <a:r>
              <a:rPr lang="en" sz="2700" dirty="0">
                <a:solidFill>
                  <a:schemeClr val="lt1"/>
                </a:solidFill>
                <a:latin typeface="Mukta ExtraLight"/>
                <a:ea typeface="Mukta ExtraLight"/>
                <a:cs typeface="Mukta ExtraLight"/>
                <a:sym typeface="Mukta ExtraLight"/>
              </a:rPr>
              <a:t> </a:t>
            </a:r>
            <a:r>
              <a:rPr lang="en" sz="1900" dirty="0">
                <a:solidFill>
                  <a:schemeClr val="lt1"/>
                </a:solidFill>
                <a:latin typeface="Mukta ExtraLight"/>
                <a:ea typeface="Mukta ExtraLight"/>
                <a:cs typeface="Mukta ExtraLight"/>
                <a:sym typeface="Mukta ExtraLight"/>
              </a:rPr>
              <a:t>(or similar)</a:t>
            </a:r>
            <a:r>
              <a:rPr lang="en" sz="2700" dirty="0">
                <a:solidFill>
                  <a:schemeClr val="lt1"/>
                </a:solidFill>
                <a:latin typeface="Mukta ExtraLight"/>
                <a:ea typeface="Mukta ExtraLight"/>
                <a:cs typeface="Mukta ExtraLight"/>
                <a:sym typeface="Mukta ExtraLight"/>
              </a:rPr>
              <a:t>.</a:t>
            </a:r>
            <a:endParaRPr sz="2700" dirty="0">
              <a:solidFill>
                <a:schemeClr val="lt1"/>
              </a:solidFill>
              <a:latin typeface="Mukta ExtraLight"/>
              <a:ea typeface="Mukta ExtraLight"/>
              <a:cs typeface="Mukta ExtraLight"/>
              <a:sym typeface="Mukta ExtraLight"/>
            </a:endParaRPr>
          </a:p>
        </p:txBody>
      </p:sp>
      <p:sp>
        <p:nvSpPr>
          <p:cNvPr id="283" name="Google Shape;283;p35">
            <a:extLst>
              <a:ext uri="{FF2B5EF4-FFF2-40B4-BE49-F238E27FC236}">
                <a16:creationId xmlns:a16="http://schemas.microsoft.com/office/drawing/2014/main" id="{50D3E2B8-52A0-2B29-1907-5117FBF6A87A}"/>
              </a:ext>
            </a:extLst>
          </p:cNvPr>
          <p:cNvSpPr/>
          <p:nvPr/>
        </p:nvSpPr>
        <p:spPr>
          <a:xfrm rot="5400000">
            <a:off x="1439219" y="1113416"/>
            <a:ext cx="435864" cy="421719"/>
          </a:xfrm>
          <a:custGeom>
            <a:avLst/>
            <a:gdLst/>
            <a:ahLst/>
            <a:cxnLst/>
            <a:rect l="l" t="t" r="r" b="b"/>
            <a:pathLst>
              <a:path w="209550" h="209550" extrusionOk="0">
                <a:moveTo>
                  <a:pt x="104775" y="62865"/>
                </a:moveTo>
                <a:lnTo>
                  <a:pt x="146685" y="104775"/>
                </a:lnTo>
                <a:lnTo>
                  <a:pt x="104775" y="146685"/>
                </a:lnTo>
                <a:lnTo>
                  <a:pt x="90091" y="132001"/>
                </a:lnTo>
                <a:lnTo>
                  <a:pt x="106839" y="115253"/>
                </a:lnTo>
                <a:lnTo>
                  <a:pt x="62865" y="115253"/>
                </a:lnTo>
                <a:lnTo>
                  <a:pt x="62865" y="94298"/>
                </a:lnTo>
                <a:lnTo>
                  <a:pt x="106839" y="94298"/>
                </a:lnTo>
                <a:lnTo>
                  <a:pt x="90091" y="77549"/>
                </a:lnTo>
                <a:lnTo>
                  <a:pt x="104775" y="62865"/>
                </a:lnTo>
                <a:close/>
                <a:moveTo>
                  <a:pt x="102076" y="0"/>
                </a:moveTo>
                <a:lnTo>
                  <a:pt x="99378" y="159"/>
                </a:lnTo>
                <a:lnTo>
                  <a:pt x="96679" y="318"/>
                </a:lnTo>
                <a:lnTo>
                  <a:pt x="94059" y="476"/>
                </a:lnTo>
                <a:lnTo>
                  <a:pt x="91440" y="794"/>
                </a:lnTo>
                <a:lnTo>
                  <a:pt x="88821" y="1191"/>
                </a:lnTo>
                <a:lnTo>
                  <a:pt x="86281" y="1588"/>
                </a:lnTo>
                <a:lnTo>
                  <a:pt x="83661" y="2064"/>
                </a:lnTo>
                <a:lnTo>
                  <a:pt x="81121" y="2619"/>
                </a:lnTo>
                <a:lnTo>
                  <a:pt x="78661" y="3254"/>
                </a:lnTo>
                <a:lnTo>
                  <a:pt x="76121" y="3889"/>
                </a:lnTo>
                <a:lnTo>
                  <a:pt x="73660" y="4604"/>
                </a:lnTo>
                <a:lnTo>
                  <a:pt x="71199" y="5477"/>
                </a:lnTo>
                <a:lnTo>
                  <a:pt x="68739" y="6350"/>
                </a:lnTo>
                <a:lnTo>
                  <a:pt x="66278" y="7223"/>
                </a:lnTo>
                <a:lnTo>
                  <a:pt x="63897" y="8255"/>
                </a:lnTo>
                <a:lnTo>
                  <a:pt x="61516" y="9287"/>
                </a:lnTo>
                <a:lnTo>
                  <a:pt x="59214" y="10398"/>
                </a:lnTo>
                <a:lnTo>
                  <a:pt x="56912" y="11589"/>
                </a:lnTo>
                <a:lnTo>
                  <a:pt x="54689" y="12779"/>
                </a:lnTo>
                <a:lnTo>
                  <a:pt x="52467" y="13970"/>
                </a:lnTo>
                <a:lnTo>
                  <a:pt x="50244" y="15240"/>
                </a:lnTo>
                <a:lnTo>
                  <a:pt x="48101" y="16589"/>
                </a:lnTo>
                <a:lnTo>
                  <a:pt x="46038" y="17939"/>
                </a:lnTo>
                <a:lnTo>
                  <a:pt x="43974" y="19368"/>
                </a:lnTo>
                <a:lnTo>
                  <a:pt x="41989" y="20876"/>
                </a:lnTo>
                <a:lnTo>
                  <a:pt x="40005" y="22384"/>
                </a:lnTo>
                <a:lnTo>
                  <a:pt x="38021" y="23971"/>
                </a:lnTo>
                <a:lnTo>
                  <a:pt x="36116" y="25559"/>
                </a:lnTo>
                <a:lnTo>
                  <a:pt x="34290" y="27226"/>
                </a:lnTo>
                <a:lnTo>
                  <a:pt x="32464" y="28893"/>
                </a:lnTo>
                <a:lnTo>
                  <a:pt x="30639" y="30639"/>
                </a:lnTo>
                <a:lnTo>
                  <a:pt x="28893" y="32464"/>
                </a:lnTo>
                <a:lnTo>
                  <a:pt x="27226" y="34290"/>
                </a:lnTo>
                <a:lnTo>
                  <a:pt x="25559" y="36116"/>
                </a:lnTo>
                <a:lnTo>
                  <a:pt x="23971" y="38021"/>
                </a:lnTo>
                <a:lnTo>
                  <a:pt x="22384" y="40005"/>
                </a:lnTo>
                <a:lnTo>
                  <a:pt x="20876" y="41989"/>
                </a:lnTo>
                <a:lnTo>
                  <a:pt x="19368" y="43974"/>
                </a:lnTo>
                <a:lnTo>
                  <a:pt x="17939" y="46038"/>
                </a:lnTo>
                <a:lnTo>
                  <a:pt x="16589" y="48101"/>
                </a:lnTo>
                <a:lnTo>
                  <a:pt x="15240" y="50244"/>
                </a:lnTo>
                <a:lnTo>
                  <a:pt x="13970" y="52467"/>
                </a:lnTo>
                <a:lnTo>
                  <a:pt x="12779" y="54689"/>
                </a:lnTo>
                <a:lnTo>
                  <a:pt x="11589" y="56912"/>
                </a:lnTo>
                <a:lnTo>
                  <a:pt x="10398" y="59214"/>
                </a:lnTo>
                <a:lnTo>
                  <a:pt x="9287" y="61516"/>
                </a:lnTo>
                <a:lnTo>
                  <a:pt x="8255" y="63897"/>
                </a:lnTo>
                <a:lnTo>
                  <a:pt x="7223" y="66278"/>
                </a:lnTo>
                <a:lnTo>
                  <a:pt x="6350" y="68739"/>
                </a:lnTo>
                <a:lnTo>
                  <a:pt x="5477" y="71199"/>
                </a:lnTo>
                <a:lnTo>
                  <a:pt x="4604" y="73660"/>
                </a:lnTo>
                <a:lnTo>
                  <a:pt x="3889" y="76121"/>
                </a:lnTo>
                <a:lnTo>
                  <a:pt x="3254" y="78661"/>
                </a:lnTo>
                <a:lnTo>
                  <a:pt x="2619" y="81121"/>
                </a:lnTo>
                <a:lnTo>
                  <a:pt x="2064" y="83661"/>
                </a:lnTo>
                <a:lnTo>
                  <a:pt x="1588" y="86281"/>
                </a:lnTo>
                <a:lnTo>
                  <a:pt x="1191" y="88821"/>
                </a:lnTo>
                <a:lnTo>
                  <a:pt x="794" y="91440"/>
                </a:lnTo>
                <a:lnTo>
                  <a:pt x="476" y="94059"/>
                </a:lnTo>
                <a:lnTo>
                  <a:pt x="318" y="96679"/>
                </a:lnTo>
                <a:lnTo>
                  <a:pt x="159" y="99378"/>
                </a:lnTo>
                <a:lnTo>
                  <a:pt x="0" y="102076"/>
                </a:lnTo>
                <a:lnTo>
                  <a:pt x="0" y="104775"/>
                </a:lnTo>
                <a:lnTo>
                  <a:pt x="0" y="107474"/>
                </a:lnTo>
                <a:lnTo>
                  <a:pt x="159" y="110173"/>
                </a:lnTo>
                <a:lnTo>
                  <a:pt x="318" y="112871"/>
                </a:lnTo>
                <a:lnTo>
                  <a:pt x="476" y="115491"/>
                </a:lnTo>
                <a:lnTo>
                  <a:pt x="794" y="118110"/>
                </a:lnTo>
                <a:lnTo>
                  <a:pt x="1191" y="120729"/>
                </a:lnTo>
                <a:lnTo>
                  <a:pt x="1588" y="123269"/>
                </a:lnTo>
                <a:lnTo>
                  <a:pt x="2064" y="125889"/>
                </a:lnTo>
                <a:lnTo>
                  <a:pt x="2619" y="128429"/>
                </a:lnTo>
                <a:lnTo>
                  <a:pt x="3254" y="130889"/>
                </a:lnTo>
                <a:lnTo>
                  <a:pt x="3889" y="133429"/>
                </a:lnTo>
                <a:lnTo>
                  <a:pt x="4604" y="135890"/>
                </a:lnTo>
                <a:lnTo>
                  <a:pt x="5477" y="138351"/>
                </a:lnTo>
                <a:lnTo>
                  <a:pt x="6350" y="140811"/>
                </a:lnTo>
                <a:lnTo>
                  <a:pt x="7223" y="143272"/>
                </a:lnTo>
                <a:lnTo>
                  <a:pt x="8255" y="145653"/>
                </a:lnTo>
                <a:lnTo>
                  <a:pt x="9287" y="148034"/>
                </a:lnTo>
                <a:lnTo>
                  <a:pt x="10398" y="150336"/>
                </a:lnTo>
                <a:lnTo>
                  <a:pt x="11589" y="152638"/>
                </a:lnTo>
                <a:lnTo>
                  <a:pt x="12779" y="154861"/>
                </a:lnTo>
                <a:lnTo>
                  <a:pt x="13970" y="157083"/>
                </a:lnTo>
                <a:lnTo>
                  <a:pt x="15240" y="159306"/>
                </a:lnTo>
                <a:lnTo>
                  <a:pt x="16589" y="161449"/>
                </a:lnTo>
                <a:lnTo>
                  <a:pt x="17939" y="163513"/>
                </a:lnTo>
                <a:lnTo>
                  <a:pt x="19368" y="165576"/>
                </a:lnTo>
                <a:lnTo>
                  <a:pt x="20876" y="167561"/>
                </a:lnTo>
                <a:lnTo>
                  <a:pt x="22384" y="169545"/>
                </a:lnTo>
                <a:lnTo>
                  <a:pt x="23971" y="171529"/>
                </a:lnTo>
                <a:lnTo>
                  <a:pt x="25559" y="173434"/>
                </a:lnTo>
                <a:lnTo>
                  <a:pt x="27226" y="175260"/>
                </a:lnTo>
                <a:lnTo>
                  <a:pt x="28893" y="177086"/>
                </a:lnTo>
                <a:lnTo>
                  <a:pt x="30639" y="178911"/>
                </a:lnTo>
                <a:lnTo>
                  <a:pt x="32464" y="180658"/>
                </a:lnTo>
                <a:lnTo>
                  <a:pt x="34290" y="182324"/>
                </a:lnTo>
                <a:lnTo>
                  <a:pt x="36116" y="183991"/>
                </a:lnTo>
                <a:lnTo>
                  <a:pt x="38021" y="185579"/>
                </a:lnTo>
                <a:lnTo>
                  <a:pt x="40005" y="187166"/>
                </a:lnTo>
                <a:lnTo>
                  <a:pt x="41989" y="188674"/>
                </a:lnTo>
                <a:lnTo>
                  <a:pt x="43974" y="190183"/>
                </a:lnTo>
                <a:lnTo>
                  <a:pt x="46038" y="191611"/>
                </a:lnTo>
                <a:lnTo>
                  <a:pt x="48101" y="192961"/>
                </a:lnTo>
                <a:lnTo>
                  <a:pt x="50244" y="194310"/>
                </a:lnTo>
                <a:lnTo>
                  <a:pt x="52467" y="195580"/>
                </a:lnTo>
                <a:lnTo>
                  <a:pt x="54689" y="196771"/>
                </a:lnTo>
                <a:lnTo>
                  <a:pt x="56912" y="197961"/>
                </a:lnTo>
                <a:lnTo>
                  <a:pt x="59214" y="199152"/>
                </a:lnTo>
                <a:lnTo>
                  <a:pt x="61516" y="200263"/>
                </a:lnTo>
                <a:lnTo>
                  <a:pt x="63897" y="201295"/>
                </a:lnTo>
                <a:lnTo>
                  <a:pt x="66278" y="202327"/>
                </a:lnTo>
                <a:lnTo>
                  <a:pt x="68739" y="203200"/>
                </a:lnTo>
                <a:lnTo>
                  <a:pt x="71199" y="204073"/>
                </a:lnTo>
                <a:lnTo>
                  <a:pt x="73660" y="204946"/>
                </a:lnTo>
                <a:lnTo>
                  <a:pt x="76121" y="205661"/>
                </a:lnTo>
                <a:lnTo>
                  <a:pt x="78661" y="206296"/>
                </a:lnTo>
                <a:lnTo>
                  <a:pt x="81121" y="206931"/>
                </a:lnTo>
                <a:lnTo>
                  <a:pt x="83661" y="207486"/>
                </a:lnTo>
                <a:lnTo>
                  <a:pt x="86281" y="207963"/>
                </a:lnTo>
                <a:lnTo>
                  <a:pt x="88821" y="208359"/>
                </a:lnTo>
                <a:lnTo>
                  <a:pt x="91440" y="208756"/>
                </a:lnTo>
                <a:lnTo>
                  <a:pt x="94059" y="209074"/>
                </a:lnTo>
                <a:lnTo>
                  <a:pt x="96679" y="209233"/>
                </a:lnTo>
                <a:lnTo>
                  <a:pt x="99378" y="209391"/>
                </a:lnTo>
                <a:lnTo>
                  <a:pt x="102076" y="209550"/>
                </a:lnTo>
                <a:lnTo>
                  <a:pt x="107474" y="209550"/>
                </a:lnTo>
                <a:lnTo>
                  <a:pt x="110173" y="209391"/>
                </a:lnTo>
                <a:lnTo>
                  <a:pt x="112871" y="209233"/>
                </a:lnTo>
                <a:lnTo>
                  <a:pt x="115491" y="209074"/>
                </a:lnTo>
                <a:lnTo>
                  <a:pt x="118110" y="208756"/>
                </a:lnTo>
                <a:lnTo>
                  <a:pt x="120729" y="208359"/>
                </a:lnTo>
                <a:lnTo>
                  <a:pt x="123269" y="207963"/>
                </a:lnTo>
                <a:lnTo>
                  <a:pt x="125889" y="207486"/>
                </a:lnTo>
                <a:lnTo>
                  <a:pt x="128429" y="206931"/>
                </a:lnTo>
                <a:lnTo>
                  <a:pt x="130889" y="206296"/>
                </a:lnTo>
                <a:lnTo>
                  <a:pt x="133429" y="205661"/>
                </a:lnTo>
                <a:lnTo>
                  <a:pt x="135890" y="204946"/>
                </a:lnTo>
                <a:lnTo>
                  <a:pt x="138351" y="204073"/>
                </a:lnTo>
                <a:lnTo>
                  <a:pt x="140811" y="203200"/>
                </a:lnTo>
                <a:lnTo>
                  <a:pt x="143272" y="202327"/>
                </a:lnTo>
                <a:lnTo>
                  <a:pt x="145653" y="201295"/>
                </a:lnTo>
                <a:lnTo>
                  <a:pt x="148034" y="200263"/>
                </a:lnTo>
                <a:lnTo>
                  <a:pt x="150336" y="199152"/>
                </a:lnTo>
                <a:lnTo>
                  <a:pt x="152638" y="197961"/>
                </a:lnTo>
                <a:lnTo>
                  <a:pt x="154861" y="196771"/>
                </a:lnTo>
                <a:lnTo>
                  <a:pt x="157083" y="195580"/>
                </a:lnTo>
                <a:lnTo>
                  <a:pt x="159306" y="194310"/>
                </a:lnTo>
                <a:lnTo>
                  <a:pt x="161449" y="192961"/>
                </a:lnTo>
                <a:lnTo>
                  <a:pt x="163513" y="191611"/>
                </a:lnTo>
                <a:lnTo>
                  <a:pt x="165576" y="190183"/>
                </a:lnTo>
                <a:lnTo>
                  <a:pt x="167561" y="188674"/>
                </a:lnTo>
                <a:lnTo>
                  <a:pt x="169545" y="187166"/>
                </a:lnTo>
                <a:lnTo>
                  <a:pt x="171529" y="185579"/>
                </a:lnTo>
                <a:lnTo>
                  <a:pt x="173434" y="183991"/>
                </a:lnTo>
                <a:lnTo>
                  <a:pt x="175260" y="182324"/>
                </a:lnTo>
                <a:lnTo>
                  <a:pt x="177086" y="180658"/>
                </a:lnTo>
                <a:lnTo>
                  <a:pt x="178911" y="178911"/>
                </a:lnTo>
                <a:lnTo>
                  <a:pt x="180658" y="177086"/>
                </a:lnTo>
                <a:lnTo>
                  <a:pt x="182324" y="175260"/>
                </a:lnTo>
                <a:lnTo>
                  <a:pt x="183991" y="173434"/>
                </a:lnTo>
                <a:lnTo>
                  <a:pt x="185579" y="171529"/>
                </a:lnTo>
                <a:lnTo>
                  <a:pt x="187166" y="169545"/>
                </a:lnTo>
                <a:lnTo>
                  <a:pt x="188674" y="167561"/>
                </a:lnTo>
                <a:lnTo>
                  <a:pt x="190183" y="165576"/>
                </a:lnTo>
                <a:lnTo>
                  <a:pt x="191611" y="163513"/>
                </a:lnTo>
                <a:lnTo>
                  <a:pt x="192961" y="161449"/>
                </a:lnTo>
                <a:lnTo>
                  <a:pt x="194310" y="159306"/>
                </a:lnTo>
                <a:lnTo>
                  <a:pt x="195580" y="157083"/>
                </a:lnTo>
                <a:lnTo>
                  <a:pt x="196771" y="154861"/>
                </a:lnTo>
                <a:lnTo>
                  <a:pt x="197961" y="152638"/>
                </a:lnTo>
                <a:lnTo>
                  <a:pt x="199152" y="150336"/>
                </a:lnTo>
                <a:lnTo>
                  <a:pt x="200263" y="148034"/>
                </a:lnTo>
                <a:lnTo>
                  <a:pt x="201295" y="145653"/>
                </a:lnTo>
                <a:lnTo>
                  <a:pt x="202327" y="143272"/>
                </a:lnTo>
                <a:lnTo>
                  <a:pt x="203200" y="140811"/>
                </a:lnTo>
                <a:lnTo>
                  <a:pt x="204073" y="138351"/>
                </a:lnTo>
                <a:lnTo>
                  <a:pt x="204946" y="135890"/>
                </a:lnTo>
                <a:lnTo>
                  <a:pt x="205661" y="133429"/>
                </a:lnTo>
                <a:lnTo>
                  <a:pt x="206296" y="130889"/>
                </a:lnTo>
                <a:lnTo>
                  <a:pt x="206931" y="128429"/>
                </a:lnTo>
                <a:lnTo>
                  <a:pt x="207486" y="125889"/>
                </a:lnTo>
                <a:lnTo>
                  <a:pt x="207963" y="123269"/>
                </a:lnTo>
                <a:lnTo>
                  <a:pt x="208359" y="120729"/>
                </a:lnTo>
                <a:lnTo>
                  <a:pt x="208756" y="118110"/>
                </a:lnTo>
                <a:lnTo>
                  <a:pt x="209074" y="115491"/>
                </a:lnTo>
                <a:lnTo>
                  <a:pt x="209233" y="112871"/>
                </a:lnTo>
                <a:lnTo>
                  <a:pt x="209391" y="110173"/>
                </a:lnTo>
                <a:lnTo>
                  <a:pt x="209550" y="107474"/>
                </a:lnTo>
                <a:lnTo>
                  <a:pt x="209550" y="104775"/>
                </a:lnTo>
                <a:lnTo>
                  <a:pt x="209550" y="102076"/>
                </a:lnTo>
                <a:lnTo>
                  <a:pt x="209391" y="99378"/>
                </a:lnTo>
                <a:lnTo>
                  <a:pt x="209233" y="96679"/>
                </a:lnTo>
                <a:lnTo>
                  <a:pt x="209074" y="94059"/>
                </a:lnTo>
                <a:lnTo>
                  <a:pt x="208756" y="91440"/>
                </a:lnTo>
                <a:lnTo>
                  <a:pt x="208359" y="88821"/>
                </a:lnTo>
                <a:lnTo>
                  <a:pt x="207963" y="86281"/>
                </a:lnTo>
                <a:lnTo>
                  <a:pt x="207486" y="83661"/>
                </a:lnTo>
                <a:lnTo>
                  <a:pt x="206931" y="81121"/>
                </a:lnTo>
                <a:lnTo>
                  <a:pt x="206296" y="78661"/>
                </a:lnTo>
                <a:lnTo>
                  <a:pt x="205661" y="76121"/>
                </a:lnTo>
                <a:lnTo>
                  <a:pt x="204946" y="73660"/>
                </a:lnTo>
                <a:lnTo>
                  <a:pt x="204073" y="71199"/>
                </a:lnTo>
                <a:lnTo>
                  <a:pt x="203200" y="68739"/>
                </a:lnTo>
                <a:lnTo>
                  <a:pt x="202327" y="66278"/>
                </a:lnTo>
                <a:lnTo>
                  <a:pt x="201295" y="63897"/>
                </a:lnTo>
                <a:lnTo>
                  <a:pt x="200263" y="61516"/>
                </a:lnTo>
                <a:lnTo>
                  <a:pt x="199152" y="59214"/>
                </a:lnTo>
                <a:lnTo>
                  <a:pt x="197961" y="56912"/>
                </a:lnTo>
                <a:lnTo>
                  <a:pt x="196771" y="54689"/>
                </a:lnTo>
                <a:lnTo>
                  <a:pt x="195580" y="52467"/>
                </a:lnTo>
                <a:lnTo>
                  <a:pt x="194310" y="50244"/>
                </a:lnTo>
                <a:lnTo>
                  <a:pt x="192961" y="48101"/>
                </a:lnTo>
                <a:lnTo>
                  <a:pt x="191611" y="46038"/>
                </a:lnTo>
                <a:lnTo>
                  <a:pt x="190183" y="43974"/>
                </a:lnTo>
                <a:lnTo>
                  <a:pt x="188674" y="41989"/>
                </a:lnTo>
                <a:lnTo>
                  <a:pt x="187166" y="40005"/>
                </a:lnTo>
                <a:lnTo>
                  <a:pt x="185579" y="38021"/>
                </a:lnTo>
                <a:lnTo>
                  <a:pt x="183991" y="36116"/>
                </a:lnTo>
                <a:lnTo>
                  <a:pt x="182324" y="34290"/>
                </a:lnTo>
                <a:lnTo>
                  <a:pt x="180658" y="32464"/>
                </a:lnTo>
                <a:lnTo>
                  <a:pt x="178911" y="30639"/>
                </a:lnTo>
                <a:lnTo>
                  <a:pt x="177086" y="28893"/>
                </a:lnTo>
                <a:lnTo>
                  <a:pt x="175260" y="27226"/>
                </a:lnTo>
                <a:lnTo>
                  <a:pt x="173434" y="25559"/>
                </a:lnTo>
                <a:lnTo>
                  <a:pt x="171529" y="23971"/>
                </a:lnTo>
                <a:lnTo>
                  <a:pt x="169545" y="22384"/>
                </a:lnTo>
                <a:lnTo>
                  <a:pt x="167561" y="20876"/>
                </a:lnTo>
                <a:lnTo>
                  <a:pt x="165576" y="19368"/>
                </a:lnTo>
                <a:lnTo>
                  <a:pt x="163513" y="17939"/>
                </a:lnTo>
                <a:lnTo>
                  <a:pt x="161449" y="16589"/>
                </a:lnTo>
                <a:lnTo>
                  <a:pt x="159306" y="15240"/>
                </a:lnTo>
                <a:lnTo>
                  <a:pt x="157083" y="13970"/>
                </a:lnTo>
                <a:lnTo>
                  <a:pt x="154861" y="12779"/>
                </a:lnTo>
                <a:lnTo>
                  <a:pt x="152638" y="11589"/>
                </a:lnTo>
                <a:lnTo>
                  <a:pt x="150336" y="10398"/>
                </a:lnTo>
                <a:lnTo>
                  <a:pt x="148034" y="9287"/>
                </a:lnTo>
                <a:lnTo>
                  <a:pt x="145653" y="8255"/>
                </a:lnTo>
                <a:lnTo>
                  <a:pt x="143272" y="7223"/>
                </a:lnTo>
                <a:lnTo>
                  <a:pt x="140811" y="6350"/>
                </a:lnTo>
                <a:lnTo>
                  <a:pt x="138351" y="5477"/>
                </a:lnTo>
                <a:lnTo>
                  <a:pt x="135890" y="4604"/>
                </a:lnTo>
                <a:lnTo>
                  <a:pt x="133429" y="3889"/>
                </a:lnTo>
                <a:lnTo>
                  <a:pt x="130889" y="3254"/>
                </a:lnTo>
                <a:lnTo>
                  <a:pt x="128429" y="2619"/>
                </a:lnTo>
                <a:lnTo>
                  <a:pt x="125889" y="2064"/>
                </a:lnTo>
                <a:lnTo>
                  <a:pt x="123269" y="1588"/>
                </a:lnTo>
                <a:lnTo>
                  <a:pt x="120729" y="1191"/>
                </a:lnTo>
                <a:lnTo>
                  <a:pt x="118110" y="794"/>
                </a:lnTo>
                <a:lnTo>
                  <a:pt x="115491" y="476"/>
                </a:lnTo>
                <a:lnTo>
                  <a:pt x="112871" y="318"/>
                </a:lnTo>
                <a:lnTo>
                  <a:pt x="110173" y="159"/>
                </a:lnTo>
                <a:lnTo>
                  <a:pt x="107474" y="0"/>
                </a:lnTo>
                <a:close/>
              </a:path>
            </a:pathLst>
          </a:custGeom>
          <a:solidFill>
            <a:srgbClr val="083B2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85" name="Google Shape;285;p35">
            <a:extLst>
              <a:ext uri="{FF2B5EF4-FFF2-40B4-BE49-F238E27FC236}">
                <a16:creationId xmlns:a16="http://schemas.microsoft.com/office/drawing/2014/main" id="{CEE1954C-CADB-0CA9-797E-5B9C73488634}"/>
              </a:ext>
            </a:extLst>
          </p:cNvPr>
          <p:cNvSpPr/>
          <p:nvPr/>
        </p:nvSpPr>
        <p:spPr>
          <a:xfrm rot="5400000">
            <a:off x="4851610" y="1113416"/>
            <a:ext cx="434292" cy="420148"/>
          </a:xfrm>
          <a:custGeom>
            <a:avLst/>
            <a:gdLst/>
            <a:ahLst/>
            <a:cxnLst/>
            <a:rect l="l" t="t" r="r" b="b"/>
            <a:pathLst>
              <a:path w="209550" h="209550" extrusionOk="0">
                <a:moveTo>
                  <a:pt x="104775" y="62865"/>
                </a:moveTo>
                <a:lnTo>
                  <a:pt x="146685" y="104775"/>
                </a:lnTo>
                <a:lnTo>
                  <a:pt x="104775" y="146685"/>
                </a:lnTo>
                <a:lnTo>
                  <a:pt x="90091" y="132001"/>
                </a:lnTo>
                <a:lnTo>
                  <a:pt x="106839" y="115253"/>
                </a:lnTo>
                <a:lnTo>
                  <a:pt x="62865" y="115253"/>
                </a:lnTo>
                <a:lnTo>
                  <a:pt x="62865" y="94298"/>
                </a:lnTo>
                <a:lnTo>
                  <a:pt x="106839" y="94298"/>
                </a:lnTo>
                <a:lnTo>
                  <a:pt x="90091" y="77549"/>
                </a:lnTo>
                <a:lnTo>
                  <a:pt x="104775" y="62865"/>
                </a:lnTo>
                <a:close/>
                <a:moveTo>
                  <a:pt x="102076" y="0"/>
                </a:moveTo>
                <a:lnTo>
                  <a:pt x="99378" y="159"/>
                </a:lnTo>
                <a:lnTo>
                  <a:pt x="96679" y="318"/>
                </a:lnTo>
                <a:lnTo>
                  <a:pt x="94059" y="476"/>
                </a:lnTo>
                <a:lnTo>
                  <a:pt x="91440" y="794"/>
                </a:lnTo>
                <a:lnTo>
                  <a:pt x="88821" y="1191"/>
                </a:lnTo>
                <a:lnTo>
                  <a:pt x="86281" y="1588"/>
                </a:lnTo>
                <a:lnTo>
                  <a:pt x="83661" y="2064"/>
                </a:lnTo>
                <a:lnTo>
                  <a:pt x="81121" y="2619"/>
                </a:lnTo>
                <a:lnTo>
                  <a:pt x="78661" y="3254"/>
                </a:lnTo>
                <a:lnTo>
                  <a:pt x="76121" y="3889"/>
                </a:lnTo>
                <a:lnTo>
                  <a:pt x="73660" y="4604"/>
                </a:lnTo>
                <a:lnTo>
                  <a:pt x="71199" y="5477"/>
                </a:lnTo>
                <a:lnTo>
                  <a:pt x="68739" y="6350"/>
                </a:lnTo>
                <a:lnTo>
                  <a:pt x="66278" y="7223"/>
                </a:lnTo>
                <a:lnTo>
                  <a:pt x="63897" y="8255"/>
                </a:lnTo>
                <a:lnTo>
                  <a:pt x="61516" y="9287"/>
                </a:lnTo>
                <a:lnTo>
                  <a:pt x="59214" y="10398"/>
                </a:lnTo>
                <a:lnTo>
                  <a:pt x="56912" y="11589"/>
                </a:lnTo>
                <a:lnTo>
                  <a:pt x="54689" y="12779"/>
                </a:lnTo>
                <a:lnTo>
                  <a:pt x="52467" y="13970"/>
                </a:lnTo>
                <a:lnTo>
                  <a:pt x="50244" y="15240"/>
                </a:lnTo>
                <a:lnTo>
                  <a:pt x="48101" y="16589"/>
                </a:lnTo>
                <a:lnTo>
                  <a:pt x="46038" y="17939"/>
                </a:lnTo>
                <a:lnTo>
                  <a:pt x="43974" y="19368"/>
                </a:lnTo>
                <a:lnTo>
                  <a:pt x="41989" y="20876"/>
                </a:lnTo>
                <a:lnTo>
                  <a:pt x="40005" y="22384"/>
                </a:lnTo>
                <a:lnTo>
                  <a:pt x="38021" y="23971"/>
                </a:lnTo>
                <a:lnTo>
                  <a:pt x="36116" y="25559"/>
                </a:lnTo>
                <a:lnTo>
                  <a:pt x="34290" y="27226"/>
                </a:lnTo>
                <a:lnTo>
                  <a:pt x="32464" y="28893"/>
                </a:lnTo>
                <a:lnTo>
                  <a:pt x="30639" y="30639"/>
                </a:lnTo>
                <a:lnTo>
                  <a:pt x="28893" y="32464"/>
                </a:lnTo>
                <a:lnTo>
                  <a:pt x="27226" y="34290"/>
                </a:lnTo>
                <a:lnTo>
                  <a:pt x="25559" y="36116"/>
                </a:lnTo>
                <a:lnTo>
                  <a:pt x="23971" y="38021"/>
                </a:lnTo>
                <a:lnTo>
                  <a:pt x="22384" y="40005"/>
                </a:lnTo>
                <a:lnTo>
                  <a:pt x="20876" y="41989"/>
                </a:lnTo>
                <a:lnTo>
                  <a:pt x="19368" y="43974"/>
                </a:lnTo>
                <a:lnTo>
                  <a:pt x="17939" y="46038"/>
                </a:lnTo>
                <a:lnTo>
                  <a:pt x="16589" y="48101"/>
                </a:lnTo>
                <a:lnTo>
                  <a:pt x="15240" y="50244"/>
                </a:lnTo>
                <a:lnTo>
                  <a:pt x="13970" y="52467"/>
                </a:lnTo>
                <a:lnTo>
                  <a:pt x="12779" y="54689"/>
                </a:lnTo>
                <a:lnTo>
                  <a:pt x="11589" y="56912"/>
                </a:lnTo>
                <a:lnTo>
                  <a:pt x="10398" y="59214"/>
                </a:lnTo>
                <a:lnTo>
                  <a:pt x="9287" y="61516"/>
                </a:lnTo>
                <a:lnTo>
                  <a:pt x="8255" y="63897"/>
                </a:lnTo>
                <a:lnTo>
                  <a:pt x="7223" y="66278"/>
                </a:lnTo>
                <a:lnTo>
                  <a:pt x="6350" y="68739"/>
                </a:lnTo>
                <a:lnTo>
                  <a:pt x="5477" y="71199"/>
                </a:lnTo>
                <a:lnTo>
                  <a:pt x="4604" y="73660"/>
                </a:lnTo>
                <a:lnTo>
                  <a:pt x="3889" y="76121"/>
                </a:lnTo>
                <a:lnTo>
                  <a:pt x="3254" y="78661"/>
                </a:lnTo>
                <a:lnTo>
                  <a:pt x="2619" y="81121"/>
                </a:lnTo>
                <a:lnTo>
                  <a:pt x="2064" y="83661"/>
                </a:lnTo>
                <a:lnTo>
                  <a:pt x="1588" y="86281"/>
                </a:lnTo>
                <a:lnTo>
                  <a:pt x="1191" y="88821"/>
                </a:lnTo>
                <a:lnTo>
                  <a:pt x="794" y="91440"/>
                </a:lnTo>
                <a:lnTo>
                  <a:pt x="476" y="94059"/>
                </a:lnTo>
                <a:lnTo>
                  <a:pt x="318" y="96679"/>
                </a:lnTo>
                <a:lnTo>
                  <a:pt x="159" y="99378"/>
                </a:lnTo>
                <a:lnTo>
                  <a:pt x="0" y="102076"/>
                </a:lnTo>
                <a:lnTo>
                  <a:pt x="0" y="104775"/>
                </a:lnTo>
                <a:lnTo>
                  <a:pt x="0" y="107474"/>
                </a:lnTo>
                <a:lnTo>
                  <a:pt x="159" y="110173"/>
                </a:lnTo>
                <a:lnTo>
                  <a:pt x="318" y="112871"/>
                </a:lnTo>
                <a:lnTo>
                  <a:pt x="476" y="115491"/>
                </a:lnTo>
                <a:lnTo>
                  <a:pt x="794" y="118110"/>
                </a:lnTo>
                <a:lnTo>
                  <a:pt x="1191" y="120729"/>
                </a:lnTo>
                <a:lnTo>
                  <a:pt x="1588" y="123269"/>
                </a:lnTo>
                <a:lnTo>
                  <a:pt x="2064" y="125889"/>
                </a:lnTo>
                <a:lnTo>
                  <a:pt x="2619" y="128429"/>
                </a:lnTo>
                <a:lnTo>
                  <a:pt x="3254" y="130889"/>
                </a:lnTo>
                <a:lnTo>
                  <a:pt x="3889" y="133429"/>
                </a:lnTo>
                <a:lnTo>
                  <a:pt x="4604" y="135890"/>
                </a:lnTo>
                <a:lnTo>
                  <a:pt x="5477" y="138351"/>
                </a:lnTo>
                <a:lnTo>
                  <a:pt x="6350" y="140811"/>
                </a:lnTo>
                <a:lnTo>
                  <a:pt x="7223" y="143272"/>
                </a:lnTo>
                <a:lnTo>
                  <a:pt x="8255" y="145653"/>
                </a:lnTo>
                <a:lnTo>
                  <a:pt x="9287" y="148034"/>
                </a:lnTo>
                <a:lnTo>
                  <a:pt x="10398" y="150336"/>
                </a:lnTo>
                <a:lnTo>
                  <a:pt x="11589" y="152638"/>
                </a:lnTo>
                <a:lnTo>
                  <a:pt x="12779" y="154861"/>
                </a:lnTo>
                <a:lnTo>
                  <a:pt x="13970" y="157083"/>
                </a:lnTo>
                <a:lnTo>
                  <a:pt x="15240" y="159306"/>
                </a:lnTo>
                <a:lnTo>
                  <a:pt x="16589" y="161449"/>
                </a:lnTo>
                <a:lnTo>
                  <a:pt x="17939" y="163513"/>
                </a:lnTo>
                <a:lnTo>
                  <a:pt x="19368" y="165576"/>
                </a:lnTo>
                <a:lnTo>
                  <a:pt x="20876" y="167561"/>
                </a:lnTo>
                <a:lnTo>
                  <a:pt x="22384" y="169545"/>
                </a:lnTo>
                <a:lnTo>
                  <a:pt x="23971" y="171529"/>
                </a:lnTo>
                <a:lnTo>
                  <a:pt x="25559" y="173434"/>
                </a:lnTo>
                <a:lnTo>
                  <a:pt x="27226" y="175260"/>
                </a:lnTo>
                <a:lnTo>
                  <a:pt x="28893" y="177086"/>
                </a:lnTo>
                <a:lnTo>
                  <a:pt x="30639" y="178911"/>
                </a:lnTo>
                <a:lnTo>
                  <a:pt x="32464" y="180658"/>
                </a:lnTo>
                <a:lnTo>
                  <a:pt x="34290" y="182324"/>
                </a:lnTo>
                <a:lnTo>
                  <a:pt x="36116" y="183991"/>
                </a:lnTo>
                <a:lnTo>
                  <a:pt x="38021" y="185579"/>
                </a:lnTo>
                <a:lnTo>
                  <a:pt x="40005" y="187166"/>
                </a:lnTo>
                <a:lnTo>
                  <a:pt x="41989" y="188674"/>
                </a:lnTo>
                <a:lnTo>
                  <a:pt x="43974" y="190183"/>
                </a:lnTo>
                <a:lnTo>
                  <a:pt x="46038" y="191611"/>
                </a:lnTo>
                <a:lnTo>
                  <a:pt x="48101" y="192961"/>
                </a:lnTo>
                <a:lnTo>
                  <a:pt x="50244" y="194310"/>
                </a:lnTo>
                <a:lnTo>
                  <a:pt x="52467" y="195580"/>
                </a:lnTo>
                <a:lnTo>
                  <a:pt x="54689" y="196771"/>
                </a:lnTo>
                <a:lnTo>
                  <a:pt x="56912" y="197961"/>
                </a:lnTo>
                <a:lnTo>
                  <a:pt x="59214" y="199152"/>
                </a:lnTo>
                <a:lnTo>
                  <a:pt x="61516" y="200263"/>
                </a:lnTo>
                <a:lnTo>
                  <a:pt x="63897" y="201295"/>
                </a:lnTo>
                <a:lnTo>
                  <a:pt x="66278" y="202327"/>
                </a:lnTo>
                <a:lnTo>
                  <a:pt x="68739" y="203200"/>
                </a:lnTo>
                <a:lnTo>
                  <a:pt x="71199" y="204073"/>
                </a:lnTo>
                <a:lnTo>
                  <a:pt x="73660" y="204946"/>
                </a:lnTo>
                <a:lnTo>
                  <a:pt x="76121" y="205661"/>
                </a:lnTo>
                <a:lnTo>
                  <a:pt x="78661" y="206296"/>
                </a:lnTo>
                <a:lnTo>
                  <a:pt x="81121" y="206931"/>
                </a:lnTo>
                <a:lnTo>
                  <a:pt x="83661" y="207486"/>
                </a:lnTo>
                <a:lnTo>
                  <a:pt x="86281" y="207963"/>
                </a:lnTo>
                <a:lnTo>
                  <a:pt x="88821" y="208359"/>
                </a:lnTo>
                <a:lnTo>
                  <a:pt x="91440" y="208756"/>
                </a:lnTo>
                <a:lnTo>
                  <a:pt x="94059" y="209074"/>
                </a:lnTo>
                <a:lnTo>
                  <a:pt x="96679" y="209233"/>
                </a:lnTo>
                <a:lnTo>
                  <a:pt x="99378" y="209391"/>
                </a:lnTo>
                <a:lnTo>
                  <a:pt x="102076" y="209550"/>
                </a:lnTo>
                <a:lnTo>
                  <a:pt x="107474" y="209550"/>
                </a:lnTo>
                <a:lnTo>
                  <a:pt x="110173" y="209391"/>
                </a:lnTo>
                <a:lnTo>
                  <a:pt x="112871" y="209233"/>
                </a:lnTo>
                <a:lnTo>
                  <a:pt x="115491" y="209074"/>
                </a:lnTo>
                <a:lnTo>
                  <a:pt x="118110" y="208756"/>
                </a:lnTo>
                <a:lnTo>
                  <a:pt x="120729" y="208359"/>
                </a:lnTo>
                <a:lnTo>
                  <a:pt x="123269" y="207963"/>
                </a:lnTo>
                <a:lnTo>
                  <a:pt x="125889" y="207486"/>
                </a:lnTo>
                <a:lnTo>
                  <a:pt x="128429" y="206931"/>
                </a:lnTo>
                <a:lnTo>
                  <a:pt x="130889" y="206296"/>
                </a:lnTo>
                <a:lnTo>
                  <a:pt x="133429" y="205661"/>
                </a:lnTo>
                <a:lnTo>
                  <a:pt x="135890" y="204946"/>
                </a:lnTo>
                <a:lnTo>
                  <a:pt x="138351" y="204073"/>
                </a:lnTo>
                <a:lnTo>
                  <a:pt x="140811" y="203200"/>
                </a:lnTo>
                <a:lnTo>
                  <a:pt x="143272" y="202327"/>
                </a:lnTo>
                <a:lnTo>
                  <a:pt x="145653" y="201295"/>
                </a:lnTo>
                <a:lnTo>
                  <a:pt x="148034" y="200263"/>
                </a:lnTo>
                <a:lnTo>
                  <a:pt x="150336" y="199152"/>
                </a:lnTo>
                <a:lnTo>
                  <a:pt x="152638" y="197961"/>
                </a:lnTo>
                <a:lnTo>
                  <a:pt x="154861" y="196771"/>
                </a:lnTo>
                <a:lnTo>
                  <a:pt x="157083" y="195580"/>
                </a:lnTo>
                <a:lnTo>
                  <a:pt x="159306" y="194310"/>
                </a:lnTo>
                <a:lnTo>
                  <a:pt x="161449" y="192961"/>
                </a:lnTo>
                <a:lnTo>
                  <a:pt x="163513" y="191611"/>
                </a:lnTo>
                <a:lnTo>
                  <a:pt x="165576" y="190183"/>
                </a:lnTo>
                <a:lnTo>
                  <a:pt x="167561" y="188674"/>
                </a:lnTo>
                <a:lnTo>
                  <a:pt x="169545" y="187166"/>
                </a:lnTo>
                <a:lnTo>
                  <a:pt x="171529" y="185579"/>
                </a:lnTo>
                <a:lnTo>
                  <a:pt x="173434" y="183991"/>
                </a:lnTo>
                <a:lnTo>
                  <a:pt x="175260" y="182324"/>
                </a:lnTo>
                <a:lnTo>
                  <a:pt x="177086" y="180658"/>
                </a:lnTo>
                <a:lnTo>
                  <a:pt x="178911" y="178911"/>
                </a:lnTo>
                <a:lnTo>
                  <a:pt x="180658" y="177086"/>
                </a:lnTo>
                <a:lnTo>
                  <a:pt x="182324" y="175260"/>
                </a:lnTo>
                <a:lnTo>
                  <a:pt x="183991" y="173434"/>
                </a:lnTo>
                <a:lnTo>
                  <a:pt x="185579" y="171529"/>
                </a:lnTo>
                <a:lnTo>
                  <a:pt x="187166" y="169545"/>
                </a:lnTo>
                <a:lnTo>
                  <a:pt x="188674" y="167561"/>
                </a:lnTo>
                <a:lnTo>
                  <a:pt x="190183" y="165576"/>
                </a:lnTo>
                <a:lnTo>
                  <a:pt x="191611" y="163513"/>
                </a:lnTo>
                <a:lnTo>
                  <a:pt x="192961" y="161449"/>
                </a:lnTo>
                <a:lnTo>
                  <a:pt x="194310" y="159306"/>
                </a:lnTo>
                <a:lnTo>
                  <a:pt x="195580" y="157083"/>
                </a:lnTo>
                <a:lnTo>
                  <a:pt x="196771" y="154861"/>
                </a:lnTo>
                <a:lnTo>
                  <a:pt x="197961" y="152638"/>
                </a:lnTo>
                <a:lnTo>
                  <a:pt x="199152" y="150336"/>
                </a:lnTo>
                <a:lnTo>
                  <a:pt x="200263" y="148034"/>
                </a:lnTo>
                <a:lnTo>
                  <a:pt x="201295" y="145653"/>
                </a:lnTo>
                <a:lnTo>
                  <a:pt x="202327" y="143272"/>
                </a:lnTo>
                <a:lnTo>
                  <a:pt x="203200" y="140811"/>
                </a:lnTo>
                <a:lnTo>
                  <a:pt x="204073" y="138351"/>
                </a:lnTo>
                <a:lnTo>
                  <a:pt x="204946" y="135890"/>
                </a:lnTo>
                <a:lnTo>
                  <a:pt x="205661" y="133429"/>
                </a:lnTo>
                <a:lnTo>
                  <a:pt x="206296" y="130889"/>
                </a:lnTo>
                <a:lnTo>
                  <a:pt x="206931" y="128429"/>
                </a:lnTo>
                <a:lnTo>
                  <a:pt x="207486" y="125889"/>
                </a:lnTo>
                <a:lnTo>
                  <a:pt x="207963" y="123269"/>
                </a:lnTo>
                <a:lnTo>
                  <a:pt x="208359" y="120729"/>
                </a:lnTo>
                <a:lnTo>
                  <a:pt x="208756" y="118110"/>
                </a:lnTo>
                <a:lnTo>
                  <a:pt x="209074" y="115491"/>
                </a:lnTo>
                <a:lnTo>
                  <a:pt x="209233" y="112871"/>
                </a:lnTo>
                <a:lnTo>
                  <a:pt x="209391" y="110173"/>
                </a:lnTo>
                <a:lnTo>
                  <a:pt x="209550" y="107474"/>
                </a:lnTo>
                <a:lnTo>
                  <a:pt x="209550" y="104775"/>
                </a:lnTo>
                <a:lnTo>
                  <a:pt x="209550" y="102076"/>
                </a:lnTo>
                <a:lnTo>
                  <a:pt x="209391" y="99378"/>
                </a:lnTo>
                <a:lnTo>
                  <a:pt x="209233" y="96679"/>
                </a:lnTo>
                <a:lnTo>
                  <a:pt x="209074" y="94059"/>
                </a:lnTo>
                <a:lnTo>
                  <a:pt x="208756" y="91440"/>
                </a:lnTo>
                <a:lnTo>
                  <a:pt x="208359" y="88821"/>
                </a:lnTo>
                <a:lnTo>
                  <a:pt x="207963" y="86281"/>
                </a:lnTo>
                <a:lnTo>
                  <a:pt x="207486" y="83661"/>
                </a:lnTo>
                <a:lnTo>
                  <a:pt x="206931" y="81121"/>
                </a:lnTo>
                <a:lnTo>
                  <a:pt x="206296" y="78661"/>
                </a:lnTo>
                <a:lnTo>
                  <a:pt x="205661" y="76121"/>
                </a:lnTo>
                <a:lnTo>
                  <a:pt x="204946" y="73660"/>
                </a:lnTo>
                <a:lnTo>
                  <a:pt x="204073" y="71199"/>
                </a:lnTo>
                <a:lnTo>
                  <a:pt x="203200" y="68739"/>
                </a:lnTo>
                <a:lnTo>
                  <a:pt x="202327" y="66278"/>
                </a:lnTo>
                <a:lnTo>
                  <a:pt x="201295" y="63897"/>
                </a:lnTo>
                <a:lnTo>
                  <a:pt x="200263" y="61516"/>
                </a:lnTo>
                <a:lnTo>
                  <a:pt x="199152" y="59214"/>
                </a:lnTo>
                <a:lnTo>
                  <a:pt x="197961" y="56912"/>
                </a:lnTo>
                <a:lnTo>
                  <a:pt x="196771" y="54689"/>
                </a:lnTo>
                <a:lnTo>
                  <a:pt x="195580" y="52467"/>
                </a:lnTo>
                <a:lnTo>
                  <a:pt x="194310" y="50244"/>
                </a:lnTo>
                <a:lnTo>
                  <a:pt x="192961" y="48101"/>
                </a:lnTo>
                <a:lnTo>
                  <a:pt x="191611" y="46038"/>
                </a:lnTo>
                <a:lnTo>
                  <a:pt x="190183" y="43974"/>
                </a:lnTo>
                <a:lnTo>
                  <a:pt x="188674" y="41989"/>
                </a:lnTo>
                <a:lnTo>
                  <a:pt x="187166" y="40005"/>
                </a:lnTo>
                <a:lnTo>
                  <a:pt x="185579" y="38021"/>
                </a:lnTo>
                <a:lnTo>
                  <a:pt x="183991" y="36116"/>
                </a:lnTo>
                <a:lnTo>
                  <a:pt x="182324" y="34290"/>
                </a:lnTo>
                <a:lnTo>
                  <a:pt x="180658" y="32464"/>
                </a:lnTo>
                <a:lnTo>
                  <a:pt x="178911" y="30639"/>
                </a:lnTo>
                <a:lnTo>
                  <a:pt x="177086" y="28893"/>
                </a:lnTo>
                <a:lnTo>
                  <a:pt x="175260" y="27226"/>
                </a:lnTo>
                <a:lnTo>
                  <a:pt x="173434" y="25559"/>
                </a:lnTo>
                <a:lnTo>
                  <a:pt x="171529" y="23971"/>
                </a:lnTo>
                <a:lnTo>
                  <a:pt x="169545" y="22384"/>
                </a:lnTo>
                <a:lnTo>
                  <a:pt x="167561" y="20876"/>
                </a:lnTo>
                <a:lnTo>
                  <a:pt x="165576" y="19368"/>
                </a:lnTo>
                <a:lnTo>
                  <a:pt x="163513" y="17939"/>
                </a:lnTo>
                <a:lnTo>
                  <a:pt x="161449" y="16589"/>
                </a:lnTo>
                <a:lnTo>
                  <a:pt x="159306" y="15240"/>
                </a:lnTo>
                <a:lnTo>
                  <a:pt x="157083" y="13970"/>
                </a:lnTo>
                <a:lnTo>
                  <a:pt x="154861" y="12779"/>
                </a:lnTo>
                <a:lnTo>
                  <a:pt x="152638" y="11589"/>
                </a:lnTo>
                <a:lnTo>
                  <a:pt x="150336" y="10398"/>
                </a:lnTo>
                <a:lnTo>
                  <a:pt x="148034" y="9287"/>
                </a:lnTo>
                <a:lnTo>
                  <a:pt x="145653" y="8255"/>
                </a:lnTo>
                <a:lnTo>
                  <a:pt x="143272" y="7223"/>
                </a:lnTo>
                <a:lnTo>
                  <a:pt x="140811" y="6350"/>
                </a:lnTo>
                <a:lnTo>
                  <a:pt x="138351" y="5477"/>
                </a:lnTo>
                <a:lnTo>
                  <a:pt x="135890" y="4604"/>
                </a:lnTo>
                <a:lnTo>
                  <a:pt x="133429" y="3889"/>
                </a:lnTo>
                <a:lnTo>
                  <a:pt x="130889" y="3254"/>
                </a:lnTo>
                <a:lnTo>
                  <a:pt x="128429" y="2619"/>
                </a:lnTo>
                <a:lnTo>
                  <a:pt x="125889" y="2064"/>
                </a:lnTo>
                <a:lnTo>
                  <a:pt x="123269" y="1588"/>
                </a:lnTo>
                <a:lnTo>
                  <a:pt x="120729" y="1191"/>
                </a:lnTo>
                <a:lnTo>
                  <a:pt x="118110" y="794"/>
                </a:lnTo>
                <a:lnTo>
                  <a:pt x="115491" y="476"/>
                </a:lnTo>
                <a:lnTo>
                  <a:pt x="112871" y="318"/>
                </a:lnTo>
                <a:lnTo>
                  <a:pt x="110173" y="159"/>
                </a:lnTo>
                <a:lnTo>
                  <a:pt x="1074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lt1"/>
              </a:highlight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286" name="Google Shape;286;p35">
            <a:extLst>
              <a:ext uri="{FF2B5EF4-FFF2-40B4-BE49-F238E27FC236}">
                <a16:creationId xmlns:a16="http://schemas.microsoft.com/office/drawing/2014/main" id="{828DFB26-9092-9C42-678D-E2ADB06AD191}"/>
              </a:ext>
            </a:extLst>
          </p:cNvPr>
          <p:cNvSpPr/>
          <p:nvPr/>
        </p:nvSpPr>
        <p:spPr>
          <a:xfrm>
            <a:off x="1437700" y="1104825"/>
            <a:ext cx="438900" cy="43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rPr>
              <a:t>1</a:t>
            </a:r>
            <a:endParaRPr sz="2400">
              <a:solidFill>
                <a:schemeClr val="dk1"/>
              </a:solidFill>
              <a:latin typeface="Mukta ExtraBold"/>
              <a:ea typeface="Mukta ExtraBold"/>
              <a:cs typeface="Mukta ExtraBold"/>
              <a:sym typeface="Mukta ExtraBold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E2CF173-6071-3B62-91CA-958AC7F3E55E}"/>
              </a:ext>
            </a:extLst>
          </p:cNvPr>
          <p:cNvGrpSpPr/>
          <p:nvPr/>
        </p:nvGrpSpPr>
        <p:grpSpPr>
          <a:xfrm>
            <a:off x="4691994" y="942268"/>
            <a:ext cx="3153600" cy="3246900"/>
            <a:chOff x="4691994" y="942268"/>
            <a:chExt cx="3153600" cy="3246900"/>
          </a:xfrm>
        </p:grpSpPr>
        <p:sp>
          <p:nvSpPr>
            <p:cNvPr id="284" name="Google Shape;284;p35">
              <a:extLst>
                <a:ext uri="{FF2B5EF4-FFF2-40B4-BE49-F238E27FC236}">
                  <a16:creationId xmlns:a16="http://schemas.microsoft.com/office/drawing/2014/main" id="{FE023134-997D-DCF8-527A-E1BD38C22935}"/>
                </a:ext>
              </a:extLst>
            </p:cNvPr>
            <p:cNvSpPr/>
            <p:nvPr/>
          </p:nvSpPr>
          <p:spPr>
            <a:xfrm>
              <a:off x="4691994" y="942268"/>
              <a:ext cx="3153600" cy="3246900"/>
            </a:xfrm>
            <a:prstGeom prst="roundRect">
              <a:avLst>
                <a:gd name="adj" fmla="val 1260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chivo Black"/>
                <a:ea typeface="Archivo Black"/>
                <a:cs typeface="Archivo Black"/>
                <a:sym typeface="Archivo Black"/>
              </a:endParaRPr>
            </a:p>
          </p:txBody>
        </p:sp>
        <p:sp>
          <p:nvSpPr>
            <p:cNvPr id="287" name="Google Shape;287;p35">
              <a:extLst>
                <a:ext uri="{FF2B5EF4-FFF2-40B4-BE49-F238E27FC236}">
                  <a16:creationId xmlns:a16="http://schemas.microsoft.com/office/drawing/2014/main" id="{EC6A45F4-8259-C88E-A209-A3AC2CC62BDB}"/>
                </a:ext>
              </a:extLst>
            </p:cNvPr>
            <p:cNvSpPr/>
            <p:nvPr/>
          </p:nvSpPr>
          <p:spPr>
            <a:xfrm>
              <a:off x="4849325" y="1103950"/>
              <a:ext cx="438900" cy="43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>
                  <a:solidFill>
                    <a:schemeClr val="dk1"/>
                  </a:solidFill>
                  <a:latin typeface="Mukta ExtraBold"/>
                  <a:ea typeface="Mukta ExtraBold"/>
                  <a:cs typeface="Mukta ExtraBold"/>
                  <a:sym typeface="Mukta ExtraBold"/>
                </a:rPr>
                <a:t>2</a:t>
              </a:r>
              <a:endParaRPr sz="2000" dirty="0">
                <a:solidFill>
                  <a:schemeClr val="dk1"/>
                </a:solidFill>
                <a:latin typeface="Mukta ExtraBold"/>
                <a:ea typeface="Mukta ExtraBold"/>
                <a:cs typeface="Mukta ExtraBold"/>
                <a:sym typeface="Mukta ExtraBold"/>
              </a:endParaRPr>
            </a:p>
          </p:txBody>
        </p:sp>
        <p:sp>
          <p:nvSpPr>
            <p:cNvPr id="288" name="Google Shape;288;p35">
              <a:extLst>
                <a:ext uri="{FF2B5EF4-FFF2-40B4-BE49-F238E27FC236}">
                  <a16:creationId xmlns:a16="http://schemas.microsoft.com/office/drawing/2014/main" id="{7FED89FD-004E-B885-FE13-7317C65A94A6}"/>
                </a:ext>
              </a:extLst>
            </p:cNvPr>
            <p:cNvSpPr txBox="1"/>
            <p:nvPr/>
          </p:nvSpPr>
          <p:spPr>
            <a:xfrm>
              <a:off x="4849325" y="1948925"/>
              <a:ext cx="2946900" cy="199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75" tIns="18275" rIns="18275" bIns="18275" anchor="b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Mukta Bold"/>
                  <a:ea typeface="Mukta Bold"/>
                  <a:cs typeface="Mukta Bold"/>
                  <a:sym typeface="Mukta"/>
                </a:rPr>
                <a:t>Only one</a:t>
              </a:r>
              <a:r>
                <a:rPr lang="en" sz="2400" dirty="0">
                  <a:solidFill>
                    <a:schemeClr val="lt1"/>
                  </a:solidFill>
                  <a:latin typeface="Mukta ExtraLight"/>
                  <a:ea typeface="Mukta ExtraLight"/>
                  <a:cs typeface="Mukta ExtraLight"/>
                  <a:sym typeface="Mukta ExtraLight"/>
                </a:rPr>
                <a:t> ACM CS curriculum, CC2020 [1], mentions following </a:t>
              </a:r>
              <a:r>
                <a:rPr lang="en" sz="2400" b="1" dirty="0">
                  <a:solidFill>
                    <a:schemeClr val="lt1"/>
                  </a:solidFill>
                  <a:latin typeface="Mukta Bold"/>
                  <a:ea typeface="Mukta Bold"/>
                  <a:cs typeface="Mukta Bold"/>
                  <a:sym typeface="Mukta"/>
                </a:rPr>
                <a:t>product management</a:t>
              </a:r>
              <a:r>
                <a:rPr lang="en" sz="2400" dirty="0">
                  <a:solidFill>
                    <a:schemeClr val="lt1"/>
                  </a:solidFill>
                  <a:latin typeface="Mukta ExtraLight"/>
                  <a:ea typeface="Mukta ExtraLight"/>
                  <a:cs typeface="Mukta ExtraLight"/>
                  <a:sym typeface="Mukta ExtraLight"/>
                </a:rPr>
                <a:t> procedures, but  without guidance.</a:t>
              </a:r>
              <a:endParaRPr sz="2400" dirty="0">
                <a:solidFill>
                  <a:schemeClr val="lt1"/>
                </a:solidFill>
                <a:latin typeface="Mukta ExtraLight"/>
                <a:ea typeface="Mukta ExtraLight"/>
                <a:cs typeface="Mukta ExtraLight"/>
                <a:sym typeface="Mukta ExtraLight"/>
              </a:endParaRPr>
            </a:p>
          </p:txBody>
        </p:sp>
      </p:grpSp>
      <p:sp>
        <p:nvSpPr>
          <p:cNvPr id="289" name="Google Shape;289;p35">
            <a:extLst>
              <a:ext uri="{FF2B5EF4-FFF2-40B4-BE49-F238E27FC236}">
                <a16:creationId xmlns:a16="http://schemas.microsoft.com/office/drawing/2014/main" id="{6C60D142-C4B7-B5F3-3C4E-E94A83793D96}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-381962" y="4784782"/>
            <a:ext cx="7719272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000" dirty="0">
                <a:latin typeface="MuktaMahee Light" pitchFamily="2" charset="77"/>
                <a:cs typeface="MuktaMahee Light" pitchFamily="2" charset="77"/>
              </a:rPr>
              <a:t>CC2020 Task Force. 2020. Computing Curricula 2020: Paradigms for Global Computing Education. Association for Computing Machinery.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4AACBE-09DF-353A-45AD-AA81CB495CBE}"/>
              </a:ext>
            </a:extLst>
          </p:cNvPr>
          <p:cNvGrpSpPr/>
          <p:nvPr/>
        </p:nvGrpSpPr>
        <p:grpSpPr>
          <a:xfrm>
            <a:off x="6057899" y="698047"/>
            <a:ext cx="2480264" cy="1050559"/>
            <a:chOff x="6057899" y="698047"/>
            <a:chExt cx="2480264" cy="105055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43B391E-8C8F-F76A-F299-C197A181A06D}"/>
                </a:ext>
              </a:extLst>
            </p:cNvPr>
            <p:cNvGrpSpPr/>
            <p:nvPr/>
          </p:nvGrpSpPr>
          <p:grpSpPr>
            <a:xfrm>
              <a:off x="6057899" y="698047"/>
              <a:ext cx="2480264" cy="1050559"/>
              <a:chOff x="6057899" y="698047"/>
              <a:chExt cx="2480264" cy="1050559"/>
            </a:xfrm>
          </p:grpSpPr>
          <p:sp>
            <p:nvSpPr>
              <p:cNvPr id="291" name="Google Shape;291;p35">
                <a:extLst>
                  <a:ext uri="{FF2B5EF4-FFF2-40B4-BE49-F238E27FC236}">
                    <a16:creationId xmlns:a16="http://schemas.microsoft.com/office/drawing/2014/main" id="{F80A4156-503C-6670-C0EA-7FBF190E1DA9}"/>
                  </a:ext>
                </a:extLst>
              </p:cNvPr>
              <p:cNvSpPr/>
              <p:nvPr/>
            </p:nvSpPr>
            <p:spPr>
              <a:xfrm rot="239131">
                <a:off x="7418902" y="762600"/>
                <a:ext cx="1119261" cy="600519"/>
              </a:xfrm>
              <a:prstGeom prst="rect">
                <a:avLst/>
              </a:prstGeom>
              <a:solidFill>
                <a:schemeClr val="dk2"/>
              </a:solidFill>
              <a:ln w="381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Bree Serif"/>
                  <a:ea typeface="Bree Serif"/>
                  <a:cs typeface="Bree Serif"/>
                  <a:sym typeface="Bree Serif"/>
                </a:endParaRPr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49817090-FCE5-3F2A-0F70-8A8EB552C7E2}"/>
                  </a:ext>
                </a:extLst>
              </p:cNvPr>
              <p:cNvGrpSpPr/>
              <p:nvPr/>
            </p:nvGrpSpPr>
            <p:grpSpPr>
              <a:xfrm>
                <a:off x="6057899" y="698047"/>
                <a:ext cx="2454843" cy="1050559"/>
                <a:chOff x="6057899" y="698047"/>
                <a:chExt cx="2454843" cy="1050559"/>
              </a:xfrm>
            </p:grpSpPr>
            <p:sp>
              <p:nvSpPr>
                <p:cNvPr id="290" name="Google Shape;290;p35">
                  <a:extLst>
                    <a:ext uri="{FF2B5EF4-FFF2-40B4-BE49-F238E27FC236}">
                      <a16:creationId xmlns:a16="http://schemas.microsoft.com/office/drawing/2014/main" id="{ABE41524-E5B4-633D-D1CC-E5596EACE69D}"/>
                    </a:ext>
                  </a:extLst>
                </p:cNvPr>
                <p:cNvSpPr/>
                <p:nvPr/>
              </p:nvSpPr>
              <p:spPr>
                <a:xfrm rot="236075">
                  <a:off x="6169319" y="1072206"/>
                  <a:ext cx="2343423" cy="676400"/>
                </a:xfrm>
                <a:prstGeom prst="rect">
                  <a:avLst/>
                </a:prstGeom>
                <a:solidFill>
                  <a:schemeClr val="dk2"/>
                </a:solidFill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Bree Serif"/>
                    <a:ea typeface="Bree Serif"/>
                    <a:cs typeface="Bree Serif"/>
                    <a:sym typeface="Bree Serif"/>
                  </a:endParaRPr>
                </a:p>
              </p:txBody>
            </p:sp>
            <p:sp>
              <p:nvSpPr>
                <p:cNvPr id="292" name="Google Shape;292;p35">
                  <a:extLst>
                    <a:ext uri="{FF2B5EF4-FFF2-40B4-BE49-F238E27FC236}">
                      <a16:creationId xmlns:a16="http://schemas.microsoft.com/office/drawing/2014/main" id="{0141D1B5-F47D-4D66-4C12-D13714508210}"/>
                    </a:ext>
                  </a:extLst>
                </p:cNvPr>
                <p:cNvSpPr/>
                <p:nvPr/>
              </p:nvSpPr>
              <p:spPr>
                <a:xfrm rot="-276785">
                  <a:off x="6057899" y="698047"/>
                  <a:ext cx="1894031" cy="591875"/>
                </a:xfrm>
                <a:prstGeom prst="rect">
                  <a:avLst/>
                </a:prstGeom>
                <a:solidFill>
                  <a:schemeClr val="dk2"/>
                </a:solidFill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Bree Serif"/>
                    <a:ea typeface="Bree Serif"/>
                    <a:cs typeface="Bree Serif"/>
                    <a:sym typeface="Bree Serif"/>
                  </a:endParaRPr>
                </a:p>
              </p:txBody>
            </p:sp>
            <p:sp>
              <p:nvSpPr>
                <p:cNvPr id="293" name="Google Shape;293;p35">
                  <a:extLst>
                    <a:ext uri="{FF2B5EF4-FFF2-40B4-BE49-F238E27FC236}">
                      <a16:creationId xmlns:a16="http://schemas.microsoft.com/office/drawing/2014/main" id="{6939DEF1-7F92-1C1F-A71A-93CB36512804}"/>
                    </a:ext>
                  </a:extLst>
                </p:cNvPr>
                <p:cNvSpPr/>
                <p:nvPr/>
              </p:nvSpPr>
              <p:spPr>
                <a:xfrm rot="-276910">
                  <a:off x="6180404" y="904275"/>
                  <a:ext cx="1894041" cy="611095"/>
                </a:xfrm>
                <a:prstGeom prst="rect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Bree Serif"/>
                    <a:ea typeface="Bree Serif"/>
                    <a:cs typeface="Bree Serif"/>
                    <a:sym typeface="Bree Serif"/>
                  </a:endParaRPr>
                </a:p>
              </p:txBody>
            </p:sp>
            <p:sp>
              <p:nvSpPr>
                <p:cNvPr id="294" name="Google Shape;294;p35">
                  <a:extLst>
                    <a:ext uri="{FF2B5EF4-FFF2-40B4-BE49-F238E27FC236}">
                      <a16:creationId xmlns:a16="http://schemas.microsoft.com/office/drawing/2014/main" id="{3E2504A5-0039-C6CF-EA6A-004BA92709CD}"/>
                    </a:ext>
                  </a:extLst>
                </p:cNvPr>
                <p:cNvSpPr/>
                <p:nvPr/>
              </p:nvSpPr>
              <p:spPr>
                <a:xfrm rot="284412">
                  <a:off x="7685366" y="784756"/>
                  <a:ext cx="791407" cy="611285"/>
                </a:xfrm>
                <a:prstGeom prst="rect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Bree Serif"/>
                    <a:ea typeface="Bree Serif"/>
                    <a:cs typeface="Bree Serif"/>
                    <a:sym typeface="Bree Serif"/>
                  </a:endParaRPr>
                </a:p>
              </p:txBody>
            </p:sp>
            <p:sp>
              <p:nvSpPr>
                <p:cNvPr id="295" name="Google Shape;295;p35">
                  <a:extLst>
                    <a:ext uri="{FF2B5EF4-FFF2-40B4-BE49-F238E27FC236}">
                      <a16:creationId xmlns:a16="http://schemas.microsoft.com/office/drawing/2014/main" id="{8FE1040E-5C2A-AE3A-6A0E-5C727029595E}"/>
                    </a:ext>
                  </a:extLst>
                </p:cNvPr>
                <p:cNvSpPr/>
                <p:nvPr/>
              </p:nvSpPr>
              <p:spPr>
                <a:xfrm rot="199463">
                  <a:off x="7711595" y="973837"/>
                  <a:ext cx="791532" cy="611370"/>
                </a:xfrm>
                <a:prstGeom prst="rect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Bree Serif"/>
                    <a:ea typeface="Bree Serif"/>
                    <a:cs typeface="Bree Serif"/>
                    <a:sym typeface="Bree Serif"/>
                  </a:endParaRPr>
                </a:p>
              </p:txBody>
            </p:sp>
          </p:grpSp>
        </p:grpSp>
        <p:sp>
          <p:nvSpPr>
            <p:cNvPr id="296" name="Google Shape;296;p35">
              <a:extLst>
                <a:ext uri="{FF2B5EF4-FFF2-40B4-BE49-F238E27FC236}">
                  <a16:creationId xmlns:a16="http://schemas.microsoft.com/office/drawing/2014/main" id="{A5D91930-6B15-7DDE-13DB-BC7D8D687896}"/>
                </a:ext>
              </a:extLst>
            </p:cNvPr>
            <p:cNvSpPr txBox="1"/>
            <p:nvPr/>
          </p:nvSpPr>
          <p:spPr>
            <a:xfrm rot="147197">
              <a:off x="6194913" y="867662"/>
              <a:ext cx="2284794" cy="779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chemeClr val="accent2"/>
                  </a:solidFill>
                  <a:latin typeface="Mukta Medium"/>
                  <a:ea typeface="Mukta Medium"/>
                  <a:cs typeface="Mukta Medium"/>
                  <a:sym typeface="Mukta Medium"/>
                </a:rPr>
                <a:t>This research was inspired by the need for an undergrad SPM course at NC State.</a:t>
              </a:r>
              <a:endParaRPr sz="1300" dirty="0">
                <a:solidFill>
                  <a:schemeClr val="accent2"/>
                </a:solidFill>
                <a:latin typeface="Mukta Medium"/>
                <a:ea typeface="Mukta Medium"/>
                <a:cs typeface="Mukta Medium"/>
                <a:sym typeface="Mukta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566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B1158-7ADC-C16B-F2CC-4B79AB34F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3ABC43-3E68-F044-E600-5D7259E436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1C501B-EA3B-733C-D0D4-B7F93D6C2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79" y="246354"/>
            <a:ext cx="8433842" cy="465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965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>
          <a:extLst>
            <a:ext uri="{FF2B5EF4-FFF2-40B4-BE49-F238E27FC236}">
              <a16:creationId xmlns:a16="http://schemas.microsoft.com/office/drawing/2014/main" id="{5F6D61E8-3DAE-BA00-BB40-C29890CA1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71">
            <a:extLst>
              <a:ext uri="{FF2B5EF4-FFF2-40B4-BE49-F238E27FC236}">
                <a16:creationId xmlns:a16="http://schemas.microsoft.com/office/drawing/2014/main" id="{E07C4F1E-A1A9-5AFD-A6A4-00C49A41C9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4606" y="438949"/>
            <a:ext cx="659909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Immediate Impact: SLOs for SPM class</a:t>
            </a:r>
            <a:endParaRPr dirty="0"/>
          </a:p>
        </p:txBody>
      </p:sp>
      <p:sp>
        <p:nvSpPr>
          <p:cNvPr id="1031" name="Google Shape;1031;p71">
            <a:extLst>
              <a:ext uri="{FF2B5EF4-FFF2-40B4-BE49-F238E27FC236}">
                <a16:creationId xmlns:a16="http://schemas.microsoft.com/office/drawing/2014/main" id="{050566B9-CC9A-8557-BDA4-CEB53050015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cxnSp>
        <p:nvCxnSpPr>
          <p:cNvPr id="1032" name="Google Shape;1032;p71">
            <a:extLst>
              <a:ext uri="{FF2B5EF4-FFF2-40B4-BE49-F238E27FC236}">
                <a16:creationId xmlns:a16="http://schemas.microsoft.com/office/drawing/2014/main" id="{2022BB7E-57D0-4453-7A71-DEAA563EAFB7}"/>
              </a:ext>
            </a:extLst>
          </p:cNvPr>
          <p:cNvCxnSpPr/>
          <p:nvPr/>
        </p:nvCxnSpPr>
        <p:spPr>
          <a:xfrm rot="10800000" flipH="1">
            <a:off x="1703525" y="1807731"/>
            <a:ext cx="5680500" cy="6901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3" name="Google Shape;1033;p71">
            <a:extLst>
              <a:ext uri="{FF2B5EF4-FFF2-40B4-BE49-F238E27FC236}">
                <a16:creationId xmlns:a16="http://schemas.microsoft.com/office/drawing/2014/main" id="{54DF96B8-9F62-4CBD-EEB8-9D3A2124E801}"/>
              </a:ext>
            </a:extLst>
          </p:cNvPr>
          <p:cNvSpPr txBox="1"/>
          <p:nvPr/>
        </p:nvSpPr>
        <p:spPr>
          <a:xfrm>
            <a:off x="2188975" y="1363135"/>
            <a:ext cx="5251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accent2"/>
                </a:solidFill>
                <a:latin typeface="MuktaMahee Regular" pitchFamily="2" charset="77"/>
                <a:ea typeface="Mukta Regular"/>
                <a:cs typeface="MuktaMahee Regular" pitchFamily="2" charset="77"/>
                <a:sym typeface="Mukta"/>
              </a:rPr>
              <a:t>Identify unmet </a:t>
            </a:r>
            <a:r>
              <a:rPr lang="en" sz="1500" b="1" dirty="0">
                <a:solidFill>
                  <a:schemeClr val="accent2"/>
                </a:solidFill>
                <a:latin typeface="MuktaMahee ExtraBold" pitchFamily="2" charset="77"/>
                <a:ea typeface="Mukta Regular"/>
                <a:cs typeface="MuktaMahee ExtraBold" pitchFamily="2" charset="77"/>
                <a:sym typeface="Mukta"/>
              </a:rPr>
              <a:t>customer needs </a:t>
            </a:r>
            <a:r>
              <a:rPr lang="en" sz="1500" dirty="0">
                <a:solidFill>
                  <a:schemeClr val="accent2"/>
                </a:solidFill>
                <a:latin typeface="MuktaMahee Regular" pitchFamily="2" charset="77"/>
                <a:ea typeface="Mukta Regular"/>
                <a:cs typeface="MuktaMahee Regular" pitchFamily="2" charset="77"/>
                <a:sym typeface="Mukta"/>
              </a:rPr>
              <a:t>for a software product</a:t>
            </a:r>
            <a:r>
              <a:rPr lang="en" sz="1500" dirty="0">
                <a:solidFill>
                  <a:schemeClr val="accent2"/>
                </a:solidFill>
                <a:latin typeface="MuktaMahee Regular" pitchFamily="2" charset="77"/>
                <a:ea typeface="Mukta Bold"/>
                <a:cs typeface="MuktaMahee Regular" pitchFamily="2" charset="77"/>
                <a:sym typeface="Mukta"/>
              </a:rPr>
              <a:t> </a:t>
            </a:r>
            <a:endParaRPr sz="1500" dirty="0">
              <a:solidFill>
                <a:schemeClr val="accent2"/>
              </a:solidFill>
              <a:latin typeface="MuktaMahee Regular" pitchFamily="2" charset="77"/>
              <a:ea typeface="Mukta Regular"/>
              <a:cs typeface="MuktaMahee Regular" pitchFamily="2" charset="77"/>
              <a:sym typeface="Mukta"/>
            </a:endParaRPr>
          </a:p>
        </p:txBody>
      </p:sp>
      <p:sp>
        <p:nvSpPr>
          <p:cNvPr id="1034" name="Google Shape;1034;p71">
            <a:extLst>
              <a:ext uri="{FF2B5EF4-FFF2-40B4-BE49-F238E27FC236}">
                <a16:creationId xmlns:a16="http://schemas.microsoft.com/office/drawing/2014/main" id="{8D5C0B4C-AAFB-4778-01AF-472413A48A3C}"/>
              </a:ext>
            </a:extLst>
          </p:cNvPr>
          <p:cNvSpPr/>
          <p:nvPr/>
        </p:nvSpPr>
        <p:spPr>
          <a:xfrm>
            <a:off x="1776623" y="1383522"/>
            <a:ext cx="287807" cy="297926"/>
          </a:xfrm>
          <a:custGeom>
            <a:avLst/>
            <a:gdLst/>
            <a:ahLst/>
            <a:cxnLst/>
            <a:rect l="l" t="t" r="r" b="b"/>
            <a:pathLst>
              <a:path w="90010" h="90008" extrusionOk="0">
                <a:moveTo>
                  <a:pt x="44145" y="0"/>
                </a:moveTo>
                <a:lnTo>
                  <a:pt x="43255" y="59"/>
                </a:lnTo>
                <a:lnTo>
                  <a:pt x="42365" y="178"/>
                </a:lnTo>
                <a:lnTo>
                  <a:pt x="41534" y="356"/>
                </a:lnTo>
                <a:lnTo>
                  <a:pt x="40644" y="534"/>
                </a:lnTo>
                <a:lnTo>
                  <a:pt x="39814" y="771"/>
                </a:lnTo>
                <a:lnTo>
                  <a:pt x="38983" y="1009"/>
                </a:lnTo>
                <a:lnTo>
                  <a:pt x="38152" y="1365"/>
                </a:lnTo>
                <a:lnTo>
                  <a:pt x="37322" y="1721"/>
                </a:lnTo>
                <a:lnTo>
                  <a:pt x="36491" y="2077"/>
                </a:lnTo>
                <a:lnTo>
                  <a:pt x="35720" y="2551"/>
                </a:lnTo>
                <a:lnTo>
                  <a:pt x="34948" y="3026"/>
                </a:lnTo>
                <a:lnTo>
                  <a:pt x="34177" y="3560"/>
                </a:lnTo>
                <a:lnTo>
                  <a:pt x="33465" y="4094"/>
                </a:lnTo>
                <a:lnTo>
                  <a:pt x="32753" y="4687"/>
                </a:lnTo>
                <a:lnTo>
                  <a:pt x="32041" y="5340"/>
                </a:lnTo>
                <a:lnTo>
                  <a:pt x="5400" y="32040"/>
                </a:lnTo>
                <a:lnTo>
                  <a:pt x="4748" y="32752"/>
                </a:lnTo>
                <a:lnTo>
                  <a:pt x="4095" y="33464"/>
                </a:lnTo>
                <a:lnTo>
                  <a:pt x="3561" y="34176"/>
                </a:lnTo>
                <a:lnTo>
                  <a:pt x="3027" y="34947"/>
                </a:lnTo>
                <a:lnTo>
                  <a:pt x="2552" y="35718"/>
                </a:lnTo>
                <a:lnTo>
                  <a:pt x="2137" y="36490"/>
                </a:lnTo>
                <a:lnTo>
                  <a:pt x="1722" y="37261"/>
                </a:lnTo>
                <a:lnTo>
                  <a:pt x="1366" y="38092"/>
                </a:lnTo>
                <a:lnTo>
                  <a:pt x="1069" y="38922"/>
                </a:lnTo>
                <a:lnTo>
                  <a:pt x="772" y="39812"/>
                </a:lnTo>
                <a:lnTo>
                  <a:pt x="535" y="40643"/>
                </a:lnTo>
                <a:lnTo>
                  <a:pt x="357" y="41533"/>
                </a:lnTo>
                <a:lnTo>
                  <a:pt x="179" y="42364"/>
                </a:lnTo>
                <a:lnTo>
                  <a:pt x="120" y="43254"/>
                </a:lnTo>
                <a:lnTo>
                  <a:pt x="60" y="44144"/>
                </a:lnTo>
                <a:lnTo>
                  <a:pt x="1" y="45034"/>
                </a:lnTo>
                <a:lnTo>
                  <a:pt x="60" y="45864"/>
                </a:lnTo>
                <a:lnTo>
                  <a:pt x="120" y="46754"/>
                </a:lnTo>
                <a:lnTo>
                  <a:pt x="179" y="47644"/>
                </a:lnTo>
                <a:lnTo>
                  <a:pt x="357" y="48534"/>
                </a:lnTo>
                <a:lnTo>
                  <a:pt x="535" y="49365"/>
                </a:lnTo>
                <a:lnTo>
                  <a:pt x="772" y="50196"/>
                </a:lnTo>
                <a:lnTo>
                  <a:pt x="1069" y="51086"/>
                </a:lnTo>
                <a:lnTo>
                  <a:pt x="1366" y="51916"/>
                </a:lnTo>
                <a:lnTo>
                  <a:pt x="1722" y="52747"/>
                </a:lnTo>
                <a:lnTo>
                  <a:pt x="2137" y="53518"/>
                </a:lnTo>
                <a:lnTo>
                  <a:pt x="2552" y="54290"/>
                </a:lnTo>
                <a:lnTo>
                  <a:pt x="3027" y="55061"/>
                </a:lnTo>
                <a:lnTo>
                  <a:pt x="3561" y="55832"/>
                </a:lnTo>
                <a:lnTo>
                  <a:pt x="4095" y="56544"/>
                </a:lnTo>
                <a:lnTo>
                  <a:pt x="4748" y="57256"/>
                </a:lnTo>
                <a:lnTo>
                  <a:pt x="5400" y="57968"/>
                </a:lnTo>
                <a:lnTo>
                  <a:pt x="32041" y="84668"/>
                </a:lnTo>
                <a:lnTo>
                  <a:pt x="32753" y="85321"/>
                </a:lnTo>
                <a:lnTo>
                  <a:pt x="33465" y="85914"/>
                </a:lnTo>
                <a:lnTo>
                  <a:pt x="34177" y="86448"/>
                </a:lnTo>
                <a:lnTo>
                  <a:pt x="34948" y="86982"/>
                </a:lnTo>
                <a:lnTo>
                  <a:pt x="35720" y="87457"/>
                </a:lnTo>
                <a:lnTo>
                  <a:pt x="36491" y="87931"/>
                </a:lnTo>
                <a:lnTo>
                  <a:pt x="37322" y="88287"/>
                </a:lnTo>
                <a:lnTo>
                  <a:pt x="38152" y="88643"/>
                </a:lnTo>
                <a:lnTo>
                  <a:pt x="38983" y="88999"/>
                </a:lnTo>
                <a:lnTo>
                  <a:pt x="39814" y="89237"/>
                </a:lnTo>
                <a:lnTo>
                  <a:pt x="40644" y="89474"/>
                </a:lnTo>
                <a:lnTo>
                  <a:pt x="41534" y="89652"/>
                </a:lnTo>
                <a:lnTo>
                  <a:pt x="42365" y="89830"/>
                </a:lnTo>
                <a:lnTo>
                  <a:pt x="43255" y="89949"/>
                </a:lnTo>
                <a:lnTo>
                  <a:pt x="44145" y="90008"/>
                </a:lnTo>
                <a:lnTo>
                  <a:pt x="45925" y="90008"/>
                </a:lnTo>
                <a:lnTo>
                  <a:pt x="46756" y="89949"/>
                </a:lnTo>
                <a:lnTo>
                  <a:pt x="47646" y="89830"/>
                </a:lnTo>
                <a:lnTo>
                  <a:pt x="48536" y="89652"/>
                </a:lnTo>
                <a:lnTo>
                  <a:pt x="49366" y="89474"/>
                </a:lnTo>
                <a:lnTo>
                  <a:pt x="50256" y="89237"/>
                </a:lnTo>
                <a:lnTo>
                  <a:pt x="51087" y="88999"/>
                </a:lnTo>
                <a:lnTo>
                  <a:pt x="51918" y="88643"/>
                </a:lnTo>
                <a:lnTo>
                  <a:pt x="52748" y="88287"/>
                </a:lnTo>
                <a:lnTo>
                  <a:pt x="53520" y="87931"/>
                </a:lnTo>
                <a:lnTo>
                  <a:pt x="54350" y="87457"/>
                </a:lnTo>
                <a:lnTo>
                  <a:pt x="55122" y="86982"/>
                </a:lnTo>
                <a:lnTo>
                  <a:pt x="55834" y="86448"/>
                </a:lnTo>
                <a:lnTo>
                  <a:pt x="56605" y="85914"/>
                </a:lnTo>
                <a:lnTo>
                  <a:pt x="57317" y="85321"/>
                </a:lnTo>
                <a:lnTo>
                  <a:pt x="57970" y="84668"/>
                </a:lnTo>
                <a:lnTo>
                  <a:pt x="84670" y="57968"/>
                </a:lnTo>
                <a:lnTo>
                  <a:pt x="85322" y="57256"/>
                </a:lnTo>
                <a:lnTo>
                  <a:pt x="85916" y="56544"/>
                </a:lnTo>
                <a:lnTo>
                  <a:pt x="86509" y="55832"/>
                </a:lnTo>
                <a:lnTo>
                  <a:pt x="87043" y="55061"/>
                </a:lnTo>
                <a:lnTo>
                  <a:pt x="87518" y="54290"/>
                </a:lnTo>
                <a:lnTo>
                  <a:pt x="87933" y="53518"/>
                </a:lnTo>
                <a:lnTo>
                  <a:pt x="88348" y="52747"/>
                </a:lnTo>
                <a:lnTo>
                  <a:pt x="88704" y="51916"/>
                </a:lnTo>
                <a:lnTo>
                  <a:pt x="89001" y="51086"/>
                </a:lnTo>
                <a:lnTo>
                  <a:pt x="89298" y="50196"/>
                </a:lnTo>
                <a:lnTo>
                  <a:pt x="89535" y="49365"/>
                </a:lnTo>
                <a:lnTo>
                  <a:pt x="89713" y="48534"/>
                </a:lnTo>
                <a:lnTo>
                  <a:pt x="89832" y="47644"/>
                </a:lnTo>
                <a:lnTo>
                  <a:pt x="89950" y="46754"/>
                </a:lnTo>
                <a:lnTo>
                  <a:pt x="90010" y="45864"/>
                </a:lnTo>
                <a:lnTo>
                  <a:pt x="90010" y="45034"/>
                </a:lnTo>
                <a:lnTo>
                  <a:pt x="90010" y="44144"/>
                </a:lnTo>
                <a:lnTo>
                  <a:pt x="89950" y="43254"/>
                </a:lnTo>
                <a:lnTo>
                  <a:pt x="89832" y="42364"/>
                </a:lnTo>
                <a:lnTo>
                  <a:pt x="89713" y="41533"/>
                </a:lnTo>
                <a:lnTo>
                  <a:pt x="89535" y="40643"/>
                </a:lnTo>
                <a:lnTo>
                  <a:pt x="89298" y="39812"/>
                </a:lnTo>
                <a:lnTo>
                  <a:pt x="89001" y="38922"/>
                </a:lnTo>
                <a:lnTo>
                  <a:pt x="88704" y="38092"/>
                </a:lnTo>
                <a:lnTo>
                  <a:pt x="88348" y="37261"/>
                </a:lnTo>
                <a:lnTo>
                  <a:pt x="87933" y="36490"/>
                </a:lnTo>
                <a:lnTo>
                  <a:pt x="87518" y="35718"/>
                </a:lnTo>
                <a:lnTo>
                  <a:pt x="87043" y="34947"/>
                </a:lnTo>
                <a:lnTo>
                  <a:pt x="86509" y="34176"/>
                </a:lnTo>
                <a:lnTo>
                  <a:pt x="85916" y="33464"/>
                </a:lnTo>
                <a:lnTo>
                  <a:pt x="85322" y="32752"/>
                </a:lnTo>
                <a:lnTo>
                  <a:pt x="84670" y="32040"/>
                </a:lnTo>
                <a:lnTo>
                  <a:pt x="57970" y="5340"/>
                </a:lnTo>
                <a:lnTo>
                  <a:pt x="57317" y="4687"/>
                </a:lnTo>
                <a:lnTo>
                  <a:pt x="56605" y="4094"/>
                </a:lnTo>
                <a:lnTo>
                  <a:pt x="55834" y="3560"/>
                </a:lnTo>
                <a:lnTo>
                  <a:pt x="55122" y="3026"/>
                </a:lnTo>
                <a:lnTo>
                  <a:pt x="54350" y="2551"/>
                </a:lnTo>
                <a:lnTo>
                  <a:pt x="53520" y="2077"/>
                </a:lnTo>
                <a:lnTo>
                  <a:pt x="52748" y="1721"/>
                </a:lnTo>
                <a:lnTo>
                  <a:pt x="51918" y="1365"/>
                </a:lnTo>
                <a:lnTo>
                  <a:pt x="51087" y="1009"/>
                </a:lnTo>
                <a:lnTo>
                  <a:pt x="50256" y="771"/>
                </a:lnTo>
                <a:lnTo>
                  <a:pt x="49366" y="534"/>
                </a:lnTo>
                <a:lnTo>
                  <a:pt x="48536" y="356"/>
                </a:lnTo>
                <a:lnTo>
                  <a:pt x="47646" y="178"/>
                </a:lnTo>
                <a:lnTo>
                  <a:pt x="46756" y="59"/>
                </a:lnTo>
                <a:lnTo>
                  <a:pt x="45925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bg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1</a:t>
            </a:r>
            <a:endParaRPr b="1">
              <a:solidFill>
                <a:schemeClr val="bg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035" name="Google Shape;1035;p71">
            <a:extLst>
              <a:ext uri="{FF2B5EF4-FFF2-40B4-BE49-F238E27FC236}">
                <a16:creationId xmlns:a16="http://schemas.microsoft.com/office/drawing/2014/main" id="{0271FECB-9217-6DC4-9C05-DDB39FB9A33D}"/>
              </a:ext>
            </a:extLst>
          </p:cNvPr>
          <p:cNvSpPr txBox="1"/>
          <p:nvPr/>
        </p:nvSpPr>
        <p:spPr>
          <a:xfrm>
            <a:off x="2188975" y="1977535"/>
            <a:ext cx="5251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accent2"/>
                </a:solidFill>
                <a:latin typeface="MuktaMahee Regular" pitchFamily="2" charset="77"/>
                <a:ea typeface="Mukta Regular"/>
                <a:cs typeface="MuktaMahee Regular" pitchFamily="2" charset="77"/>
                <a:sym typeface="Mukta"/>
              </a:rPr>
              <a:t>Create a </a:t>
            </a:r>
            <a:r>
              <a:rPr lang="en" sz="1500" b="1" dirty="0">
                <a:solidFill>
                  <a:schemeClr val="accent2"/>
                </a:solidFill>
                <a:latin typeface="MuktaMahee ExtraBold" pitchFamily="2" charset="77"/>
                <a:ea typeface="Mukta Regular"/>
                <a:cs typeface="MuktaMahee ExtraBold" pitchFamily="2" charset="77"/>
                <a:sym typeface="Mukta"/>
              </a:rPr>
              <a:t>feasible schedule </a:t>
            </a:r>
            <a:r>
              <a:rPr lang="en" sz="1500" dirty="0">
                <a:solidFill>
                  <a:schemeClr val="accent2"/>
                </a:solidFill>
                <a:latin typeface="MuktaMahee Regular" pitchFamily="2" charset="77"/>
                <a:ea typeface="Mukta Regular"/>
                <a:cs typeface="MuktaMahee Regular" pitchFamily="2" charset="77"/>
                <a:sym typeface="Mukta"/>
              </a:rPr>
              <a:t>for a team of software developers to improve the product to meet the customer needs</a:t>
            </a:r>
            <a:endParaRPr sz="1500" dirty="0">
              <a:solidFill>
                <a:schemeClr val="accent2"/>
              </a:solidFill>
              <a:latin typeface="MuktaMahee Regular" pitchFamily="2" charset="77"/>
              <a:ea typeface="Mukta Regular"/>
              <a:cs typeface="MuktaMahee Regular" pitchFamily="2" charset="77"/>
              <a:sym typeface="Mukta"/>
            </a:endParaRPr>
          </a:p>
        </p:txBody>
      </p:sp>
      <p:sp>
        <p:nvSpPr>
          <p:cNvPr id="1036" name="Google Shape;1036;p71">
            <a:extLst>
              <a:ext uri="{FF2B5EF4-FFF2-40B4-BE49-F238E27FC236}">
                <a16:creationId xmlns:a16="http://schemas.microsoft.com/office/drawing/2014/main" id="{06E41DAF-D055-B64A-8C9D-A87E5D02BD1D}"/>
              </a:ext>
            </a:extLst>
          </p:cNvPr>
          <p:cNvSpPr/>
          <p:nvPr/>
        </p:nvSpPr>
        <p:spPr>
          <a:xfrm>
            <a:off x="1776623" y="1997922"/>
            <a:ext cx="287807" cy="297926"/>
          </a:xfrm>
          <a:custGeom>
            <a:avLst/>
            <a:gdLst/>
            <a:ahLst/>
            <a:cxnLst/>
            <a:rect l="l" t="t" r="r" b="b"/>
            <a:pathLst>
              <a:path w="90010" h="90008" extrusionOk="0">
                <a:moveTo>
                  <a:pt x="44145" y="0"/>
                </a:moveTo>
                <a:lnTo>
                  <a:pt x="43255" y="59"/>
                </a:lnTo>
                <a:lnTo>
                  <a:pt x="42365" y="178"/>
                </a:lnTo>
                <a:lnTo>
                  <a:pt x="41534" y="356"/>
                </a:lnTo>
                <a:lnTo>
                  <a:pt x="40644" y="534"/>
                </a:lnTo>
                <a:lnTo>
                  <a:pt x="39814" y="771"/>
                </a:lnTo>
                <a:lnTo>
                  <a:pt x="38983" y="1009"/>
                </a:lnTo>
                <a:lnTo>
                  <a:pt x="38152" y="1365"/>
                </a:lnTo>
                <a:lnTo>
                  <a:pt x="37322" y="1721"/>
                </a:lnTo>
                <a:lnTo>
                  <a:pt x="36491" y="2077"/>
                </a:lnTo>
                <a:lnTo>
                  <a:pt x="35720" y="2551"/>
                </a:lnTo>
                <a:lnTo>
                  <a:pt x="34948" y="3026"/>
                </a:lnTo>
                <a:lnTo>
                  <a:pt x="34177" y="3560"/>
                </a:lnTo>
                <a:lnTo>
                  <a:pt x="33465" y="4094"/>
                </a:lnTo>
                <a:lnTo>
                  <a:pt x="32753" y="4687"/>
                </a:lnTo>
                <a:lnTo>
                  <a:pt x="32041" y="5340"/>
                </a:lnTo>
                <a:lnTo>
                  <a:pt x="5400" y="32040"/>
                </a:lnTo>
                <a:lnTo>
                  <a:pt x="4748" y="32752"/>
                </a:lnTo>
                <a:lnTo>
                  <a:pt x="4095" y="33464"/>
                </a:lnTo>
                <a:lnTo>
                  <a:pt x="3561" y="34176"/>
                </a:lnTo>
                <a:lnTo>
                  <a:pt x="3027" y="34947"/>
                </a:lnTo>
                <a:lnTo>
                  <a:pt x="2552" y="35718"/>
                </a:lnTo>
                <a:lnTo>
                  <a:pt x="2137" y="36490"/>
                </a:lnTo>
                <a:lnTo>
                  <a:pt x="1722" y="37261"/>
                </a:lnTo>
                <a:lnTo>
                  <a:pt x="1366" y="38092"/>
                </a:lnTo>
                <a:lnTo>
                  <a:pt x="1069" y="38922"/>
                </a:lnTo>
                <a:lnTo>
                  <a:pt x="772" y="39812"/>
                </a:lnTo>
                <a:lnTo>
                  <a:pt x="535" y="40643"/>
                </a:lnTo>
                <a:lnTo>
                  <a:pt x="357" y="41533"/>
                </a:lnTo>
                <a:lnTo>
                  <a:pt x="179" y="42364"/>
                </a:lnTo>
                <a:lnTo>
                  <a:pt x="120" y="43254"/>
                </a:lnTo>
                <a:lnTo>
                  <a:pt x="60" y="44144"/>
                </a:lnTo>
                <a:lnTo>
                  <a:pt x="1" y="45034"/>
                </a:lnTo>
                <a:lnTo>
                  <a:pt x="60" y="45864"/>
                </a:lnTo>
                <a:lnTo>
                  <a:pt x="120" y="46754"/>
                </a:lnTo>
                <a:lnTo>
                  <a:pt x="179" y="47644"/>
                </a:lnTo>
                <a:lnTo>
                  <a:pt x="357" y="48534"/>
                </a:lnTo>
                <a:lnTo>
                  <a:pt x="535" y="49365"/>
                </a:lnTo>
                <a:lnTo>
                  <a:pt x="772" y="50196"/>
                </a:lnTo>
                <a:lnTo>
                  <a:pt x="1069" y="51086"/>
                </a:lnTo>
                <a:lnTo>
                  <a:pt x="1366" y="51916"/>
                </a:lnTo>
                <a:lnTo>
                  <a:pt x="1722" y="52747"/>
                </a:lnTo>
                <a:lnTo>
                  <a:pt x="2137" y="53518"/>
                </a:lnTo>
                <a:lnTo>
                  <a:pt x="2552" y="54290"/>
                </a:lnTo>
                <a:lnTo>
                  <a:pt x="3027" y="55061"/>
                </a:lnTo>
                <a:lnTo>
                  <a:pt x="3561" y="55832"/>
                </a:lnTo>
                <a:lnTo>
                  <a:pt x="4095" y="56544"/>
                </a:lnTo>
                <a:lnTo>
                  <a:pt x="4748" y="57256"/>
                </a:lnTo>
                <a:lnTo>
                  <a:pt x="5400" y="57968"/>
                </a:lnTo>
                <a:lnTo>
                  <a:pt x="32041" y="84668"/>
                </a:lnTo>
                <a:lnTo>
                  <a:pt x="32753" y="85321"/>
                </a:lnTo>
                <a:lnTo>
                  <a:pt x="33465" y="85914"/>
                </a:lnTo>
                <a:lnTo>
                  <a:pt x="34177" y="86448"/>
                </a:lnTo>
                <a:lnTo>
                  <a:pt x="34948" y="86982"/>
                </a:lnTo>
                <a:lnTo>
                  <a:pt x="35720" y="87457"/>
                </a:lnTo>
                <a:lnTo>
                  <a:pt x="36491" y="87931"/>
                </a:lnTo>
                <a:lnTo>
                  <a:pt x="37322" y="88287"/>
                </a:lnTo>
                <a:lnTo>
                  <a:pt x="38152" y="88643"/>
                </a:lnTo>
                <a:lnTo>
                  <a:pt x="38983" y="88999"/>
                </a:lnTo>
                <a:lnTo>
                  <a:pt x="39814" y="89237"/>
                </a:lnTo>
                <a:lnTo>
                  <a:pt x="40644" y="89474"/>
                </a:lnTo>
                <a:lnTo>
                  <a:pt x="41534" y="89652"/>
                </a:lnTo>
                <a:lnTo>
                  <a:pt x="42365" y="89830"/>
                </a:lnTo>
                <a:lnTo>
                  <a:pt x="43255" y="89949"/>
                </a:lnTo>
                <a:lnTo>
                  <a:pt x="44145" y="90008"/>
                </a:lnTo>
                <a:lnTo>
                  <a:pt x="45925" y="90008"/>
                </a:lnTo>
                <a:lnTo>
                  <a:pt x="46756" y="89949"/>
                </a:lnTo>
                <a:lnTo>
                  <a:pt x="47646" y="89830"/>
                </a:lnTo>
                <a:lnTo>
                  <a:pt x="48536" y="89652"/>
                </a:lnTo>
                <a:lnTo>
                  <a:pt x="49366" y="89474"/>
                </a:lnTo>
                <a:lnTo>
                  <a:pt x="50256" y="89237"/>
                </a:lnTo>
                <a:lnTo>
                  <a:pt x="51087" y="88999"/>
                </a:lnTo>
                <a:lnTo>
                  <a:pt x="51918" y="88643"/>
                </a:lnTo>
                <a:lnTo>
                  <a:pt x="52748" y="88287"/>
                </a:lnTo>
                <a:lnTo>
                  <a:pt x="53520" y="87931"/>
                </a:lnTo>
                <a:lnTo>
                  <a:pt x="54350" y="87457"/>
                </a:lnTo>
                <a:lnTo>
                  <a:pt x="55122" y="86982"/>
                </a:lnTo>
                <a:lnTo>
                  <a:pt x="55834" y="86448"/>
                </a:lnTo>
                <a:lnTo>
                  <a:pt x="56605" y="85914"/>
                </a:lnTo>
                <a:lnTo>
                  <a:pt x="57317" y="85321"/>
                </a:lnTo>
                <a:lnTo>
                  <a:pt x="57970" y="84668"/>
                </a:lnTo>
                <a:lnTo>
                  <a:pt x="84670" y="57968"/>
                </a:lnTo>
                <a:lnTo>
                  <a:pt x="85322" y="57256"/>
                </a:lnTo>
                <a:lnTo>
                  <a:pt x="85916" y="56544"/>
                </a:lnTo>
                <a:lnTo>
                  <a:pt x="86509" y="55832"/>
                </a:lnTo>
                <a:lnTo>
                  <a:pt x="87043" y="55061"/>
                </a:lnTo>
                <a:lnTo>
                  <a:pt x="87518" y="54290"/>
                </a:lnTo>
                <a:lnTo>
                  <a:pt x="87933" y="53518"/>
                </a:lnTo>
                <a:lnTo>
                  <a:pt x="88348" y="52747"/>
                </a:lnTo>
                <a:lnTo>
                  <a:pt x="88704" y="51916"/>
                </a:lnTo>
                <a:lnTo>
                  <a:pt x="89001" y="51086"/>
                </a:lnTo>
                <a:lnTo>
                  <a:pt x="89298" y="50196"/>
                </a:lnTo>
                <a:lnTo>
                  <a:pt x="89535" y="49365"/>
                </a:lnTo>
                <a:lnTo>
                  <a:pt x="89713" y="48534"/>
                </a:lnTo>
                <a:lnTo>
                  <a:pt x="89832" y="47644"/>
                </a:lnTo>
                <a:lnTo>
                  <a:pt x="89950" y="46754"/>
                </a:lnTo>
                <a:lnTo>
                  <a:pt x="90010" y="45864"/>
                </a:lnTo>
                <a:lnTo>
                  <a:pt x="90010" y="45034"/>
                </a:lnTo>
                <a:lnTo>
                  <a:pt x="90010" y="44144"/>
                </a:lnTo>
                <a:lnTo>
                  <a:pt x="89950" y="43254"/>
                </a:lnTo>
                <a:lnTo>
                  <a:pt x="89832" y="42364"/>
                </a:lnTo>
                <a:lnTo>
                  <a:pt x="89713" y="41533"/>
                </a:lnTo>
                <a:lnTo>
                  <a:pt x="89535" y="40643"/>
                </a:lnTo>
                <a:lnTo>
                  <a:pt x="89298" y="39812"/>
                </a:lnTo>
                <a:lnTo>
                  <a:pt x="89001" y="38922"/>
                </a:lnTo>
                <a:lnTo>
                  <a:pt x="88704" y="38092"/>
                </a:lnTo>
                <a:lnTo>
                  <a:pt x="88348" y="37261"/>
                </a:lnTo>
                <a:lnTo>
                  <a:pt x="87933" y="36490"/>
                </a:lnTo>
                <a:lnTo>
                  <a:pt x="87518" y="35718"/>
                </a:lnTo>
                <a:lnTo>
                  <a:pt x="87043" y="34947"/>
                </a:lnTo>
                <a:lnTo>
                  <a:pt x="86509" y="34176"/>
                </a:lnTo>
                <a:lnTo>
                  <a:pt x="85916" y="33464"/>
                </a:lnTo>
                <a:lnTo>
                  <a:pt x="85322" y="32752"/>
                </a:lnTo>
                <a:lnTo>
                  <a:pt x="84670" y="32040"/>
                </a:lnTo>
                <a:lnTo>
                  <a:pt x="57970" y="5340"/>
                </a:lnTo>
                <a:lnTo>
                  <a:pt x="57317" y="4687"/>
                </a:lnTo>
                <a:lnTo>
                  <a:pt x="56605" y="4094"/>
                </a:lnTo>
                <a:lnTo>
                  <a:pt x="55834" y="3560"/>
                </a:lnTo>
                <a:lnTo>
                  <a:pt x="55122" y="3026"/>
                </a:lnTo>
                <a:lnTo>
                  <a:pt x="54350" y="2551"/>
                </a:lnTo>
                <a:lnTo>
                  <a:pt x="53520" y="2077"/>
                </a:lnTo>
                <a:lnTo>
                  <a:pt x="52748" y="1721"/>
                </a:lnTo>
                <a:lnTo>
                  <a:pt x="51918" y="1365"/>
                </a:lnTo>
                <a:lnTo>
                  <a:pt x="51087" y="1009"/>
                </a:lnTo>
                <a:lnTo>
                  <a:pt x="50256" y="771"/>
                </a:lnTo>
                <a:lnTo>
                  <a:pt x="49366" y="534"/>
                </a:lnTo>
                <a:lnTo>
                  <a:pt x="48536" y="356"/>
                </a:lnTo>
                <a:lnTo>
                  <a:pt x="47646" y="178"/>
                </a:lnTo>
                <a:lnTo>
                  <a:pt x="46756" y="59"/>
                </a:lnTo>
                <a:lnTo>
                  <a:pt x="45925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bg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2</a:t>
            </a:r>
            <a:endParaRPr b="1">
              <a:solidFill>
                <a:schemeClr val="bg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cxnSp>
        <p:nvCxnSpPr>
          <p:cNvPr id="1037" name="Google Shape;1037;p71">
            <a:extLst>
              <a:ext uri="{FF2B5EF4-FFF2-40B4-BE49-F238E27FC236}">
                <a16:creationId xmlns:a16="http://schemas.microsoft.com/office/drawing/2014/main" id="{9523772B-C990-2064-021D-EA90ACA41484}"/>
              </a:ext>
            </a:extLst>
          </p:cNvPr>
          <p:cNvCxnSpPr/>
          <p:nvPr/>
        </p:nvCxnSpPr>
        <p:spPr>
          <a:xfrm>
            <a:off x="1703525" y="2505235"/>
            <a:ext cx="5680500" cy="99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8" name="Google Shape;1038;p71">
            <a:extLst>
              <a:ext uri="{FF2B5EF4-FFF2-40B4-BE49-F238E27FC236}">
                <a16:creationId xmlns:a16="http://schemas.microsoft.com/office/drawing/2014/main" id="{5A56D5EB-22B2-B8DC-A738-97B9A3632CF2}"/>
              </a:ext>
            </a:extLst>
          </p:cNvPr>
          <p:cNvCxnSpPr/>
          <p:nvPr/>
        </p:nvCxnSpPr>
        <p:spPr>
          <a:xfrm rot="10800000" flipH="1">
            <a:off x="1703525" y="3106739"/>
            <a:ext cx="5687700" cy="129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9" name="Google Shape;1039;p71">
            <a:extLst>
              <a:ext uri="{FF2B5EF4-FFF2-40B4-BE49-F238E27FC236}">
                <a16:creationId xmlns:a16="http://schemas.microsoft.com/office/drawing/2014/main" id="{1A021559-211D-D975-86D1-E2E8E4915D73}"/>
              </a:ext>
            </a:extLst>
          </p:cNvPr>
          <p:cNvCxnSpPr/>
          <p:nvPr/>
        </p:nvCxnSpPr>
        <p:spPr>
          <a:xfrm rot="10800000" flipH="1">
            <a:off x="1703525" y="3626335"/>
            <a:ext cx="5673300" cy="54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40" name="Google Shape;1040;p71">
            <a:extLst>
              <a:ext uri="{FF2B5EF4-FFF2-40B4-BE49-F238E27FC236}">
                <a16:creationId xmlns:a16="http://schemas.microsoft.com/office/drawing/2014/main" id="{BD415559-4BAE-F4A8-D6D2-7A6BF1ADA821}"/>
              </a:ext>
            </a:extLst>
          </p:cNvPr>
          <p:cNvGrpSpPr/>
          <p:nvPr/>
        </p:nvGrpSpPr>
        <p:grpSpPr>
          <a:xfrm>
            <a:off x="1776623" y="3722923"/>
            <a:ext cx="5663852" cy="338700"/>
            <a:chOff x="793098" y="3335763"/>
            <a:chExt cx="5663852" cy="338700"/>
          </a:xfrm>
        </p:grpSpPr>
        <p:sp>
          <p:nvSpPr>
            <p:cNvPr id="1041" name="Google Shape;1041;p71">
              <a:extLst>
                <a:ext uri="{FF2B5EF4-FFF2-40B4-BE49-F238E27FC236}">
                  <a16:creationId xmlns:a16="http://schemas.microsoft.com/office/drawing/2014/main" id="{7214417E-1A40-6C6B-DAEA-87C8632A0E3E}"/>
                </a:ext>
              </a:extLst>
            </p:cNvPr>
            <p:cNvSpPr/>
            <p:nvPr/>
          </p:nvSpPr>
          <p:spPr>
            <a:xfrm>
              <a:off x="793098" y="3356150"/>
              <a:ext cx="287807" cy="297926"/>
            </a:xfrm>
            <a:custGeom>
              <a:avLst/>
              <a:gdLst/>
              <a:ahLst/>
              <a:cxnLst/>
              <a:rect l="l" t="t" r="r" b="b"/>
              <a:pathLst>
                <a:path w="90010" h="90008" extrusionOk="0">
                  <a:moveTo>
                    <a:pt x="44145" y="0"/>
                  </a:moveTo>
                  <a:lnTo>
                    <a:pt x="43255" y="59"/>
                  </a:lnTo>
                  <a:lnTo>
                    <a:pt x="42365" y="178"/>
                  </a:lnTo>
                  <a:lnTo>
                    <a:pt x="41534" y="356"/>
                  </a:lnTo>
                  <a:lnTo>
                    <a:pt x="40644" y="534"/>
                  </a:lnTo>
                  <a:lnTo>
                    <a:pt x="39814" y="771"/>
                  </a:lnTo>
                  <a:lnTo>
                    <a:pt x="38983" y="1009"/>
                  </a:lnTo>
                  <a:lnTo>
                    <a:pt x="38152" y="1365"/>
                  </a:lnTo>
                  <a:lnTo>
                    <a:pt x="37322" y="1721"/>
                  </a:lnTo>
                  <a:lnTo>
                    <a:pt x="36491" y="2077"/>
                  </a:lnTo>
                  <a:lnTo>
                    <a:pt x="35720" y="2551"/>
                  </a:lnTo>
                  <a:lnTo>
                    <a:pt x="34948" y="3026"/>
                  </a:lnTo>
                  <a:lnTo>
                    <a:pt x="34177" y="3560"/>
                  </a:lnTo>
                  <a:lnTo>
                    <a:pt x="33465" y="4094"/>
                  </a:lnTo>
                  <a:lnTo>
                    <a:pt x="32753" y="4687"/>
                  </a:lnTo>
                  <a:lnTo>
                    <a:pt x="32041" y="5340"/>
                  </a:lnTo>
                  <a:lnTo>
                    <a:pt x="5400" y="32040"/>
                  </a:lnTo>
                  <a:lnTo>
                    <a:pt x="4748" y="32752"/>
                  </a:lnTo>
                  <a:lnTo>
                    <a:pt x="4095" y="33464"/>
                  </a:lnTo>
                  <a:lnTo>
                    <a:pt x="3561" y="34176"/>
                  </a:lnTo>
                  <a:lnTo>
                    <a:pt x="3027" y="34947"/>
                  </a:lnTo>
                  <a:lnTo>
                    <a:pt x="2552" y="35718"/>
                  </a:lnTo>
                  <a:lnTo>
                    <a:pt x="2137" y="36490"/>
                  </a:lnTo>
                  <a:lnTo>
                    <a:pt x="1722" y="37261"/>
                  </a:lnTo>
                  <a:lnTo>
                    <a:pt x="1366" y="38092"/>
                  </a:lnTo>
                  <a:lnTo>
                    <a:pt x="1069" y="38922"/>
                  </a:lnTo>
                  <a:lnTo>
                    <a:pt x="772" y="39812"/>
                  </a:lnTo>
                  <a:lnTo>
                    <a:pt x="535" y="40643"/>
                  </a:lnTo>
                  <a:lnTo>
                    <a:pt x="357" y="41533"/>
                  </a:lnTo>
                  <a:lnTo>
                    <a:pt x="179" y="42364"/>
                  </a:lnTo>
                  <a:lnTo>
                    <a:pt x="120" y="43254"/>
                  </a:lnTo>
                  <a:lnTo>
                    <a:pt x="60" y="44144"/>
                  </a:lnTo>
                  <a:lnTo>
                    <a:pt x="1" y="45034"/>
                  </a:lnTo>
                  <a:lnTo>
                    <a:pt x="60" y="45864"/>
                  </a:lnTo>
                  <a:lnTo>
                    <a:pt x="120" y="46754"/>
                  </a:lnTo>
                  <a:lnTo>
                    <a:pt x="179" y="47644"/>
                  </a:lnTo>
                  <a:lnTo>
                    <a:pt x="357" y="48534"/>
                  </a:lnTo>
                  <a:lnTo>
                    <a:pt x="535" y="49365"/>
                  </a:lnTo>
                  <a:lnTo>
                    <a:pt x="772" y="50196"/>
                  </a:lnTo>
                  <a:lnTo>
                    <a:pt x="1069" y="51086"/>
                  </a:lnTo>
                  <a:lnTo>
                    <a:pt x="1366" y="51916"/>
                  </a:lnTo>
                  <a:lnTo>
                    <a:pt x="1722" y="52747"/>
                  </a:lnTo>
                  <a:lnTo>
                    <a:pt x="2137" y="53518"/>
                  </a:lnTo>
                  <a:lnTo>
                    <a:pt x="2552" y="54290"/>
                  </a:lnTo>
                  <a:lnTo>
                    <a:pt x="3027" y="55061"/>
                  </a:lnTo>
                  <a:lnTo>
                    <a:pt x="3561" y="55832"/>
                  </a:lnTo>
                  <a:lnTo>
                    <a:pt x="4095" y="56544"/>
                  </a:lnTo>
                  <a:lnTo>
                    <a:pt x="4748" y="57256"/>
                  </a:lnTo>
                  <a:lnTo>
                    <a:pt x="5400" y="57968"/>
                  </a:lnTo>
                  <a:lnTo>
                    <a:pt x="32041" y="84668"/>
                  </a:lnTo>
                  <a:lnTo>
                    <a:pt x="32753" y="85321"/>
                  </a:lnTo>
                  <a:lnTo>
                    <a:pt x="33465" y="85914"/>
                  </a:lnTo>
                  <a:lnTo>
                    <a:pt x="34177" y="86448"/>
                  </a:lnTo>
                  <a:lnTo>
                    <a:pt x="34948" y="86982"/>
                  </a:lnTo>
                  <a:lnTo>
                    <a:pt x="35720" y="87457"/>
                  </a:lnTo>
                  <a:lnTo>
                    <a:pt x="36491" y="87931"/>
                  </a:lnTo>
                  <a:lnTo>
                    <a:pt x="37322" y="88287"/>
                  </a:lnTo>
                  <a:lnTo>
                    <a:pt x="38152" y="88643"/>
                  </a:lnTo>
                  <a:lnTo>
                    <a:pt x="38983" y="88999"/>
                  </a:lnTo>
                  <a:lnTo>
                    <a:pt x="39814" y="89237"/>
                  </a:lnTo>
                  <a:lnTo>
                    <a:pt x="40644" y="89474"/>
                  </a:lnTo>
                  <a:lnTo>
                    <a:pt x="41534" y="89652"/>
                  </a:lnTo>
                  <a:lnTo>
                    <a:pt x="42365" y="89830"/>
                  </a:lnTo>
                  <a:lnTo>
                    <a:pt x="43255" y="89949"/>
                  </a:lnTo>
                  <a:lnTo>
                    <a:pt x="44145" y="90008"/>
                  </a:lnTo>
                  <a:lnTo>
                    <a:pt x="45925" y="90008"/>
                  </a:lnTo>
                  <a:lnTo>
                    <a:pt x="46756" y="89949"/>
                  </a:lnTo>
                  <a:lnTo>
                    <a:pt x="47646" y="89830"/>
                  </a:lnTo>
                  <a:lnTo>
                    <a:pt x="48536" y="89652"/>
                  </a:lnTo>
                  <a:lnTo>
                    <a:pt x="49366" y="89474"/>
                  </a:lnTo>
                  <a:lnTo>
                    <a:pt x="50256" y="89237"/>
                  </a:lnTo>
                  <a:lnTo>
                    <a:pt x="51087" y="88999"/>
                  </a:lnTo>
                  <a:lnTo>
                    <a:pt x="51918" y="88643"/>
                  </a:lnTo>
                  <a:lnTo>
                    <a:pt x="52748" y="88287"/>
                  </a:lnTo>
                  <a:lnTo>
                    <a:pt x="53520" y="87931"/>
                  </a:lnTo>
                  <a:lnTo>
                    <a:pt x="54350" y="87457"/>
                  </a:lnTo>
                  <a:lnTo>
                    <a:pt x="55122" y="86982"/>
                  </a:lnTo>
                  <a:lnTo>
                    <a:pt x="55834" y="86448"/>
                  </a:lnTo>
                  <a:lnTo>
                    <a:pt x="56605" y="85914"/>
                  </a:lnTo>
                  <a:lnTo>
                    <a:pt x="57317" y="85321"/>
                  </a:lnTo>
                  <a:lnTo>
                    <a:pt x="57970" y="84668"/>
                  </a:lnTo>
                  <a:lnTo>
                    <a:pt x="84670" y="57968"/>
                  </a:lnTo>
                  <a:lnTo>
                    <a:pt x="85322" y="57256"/>
                  </a:lnTo>
                  <a:lnTo>
                    <a:pt x="85916" y="56544"/>
                  </a:lnTo>
                  <a:lnTo>
                    <a:pt x="86509" y="55832"/>
                  </a:lnTo>
                  <a:lnTo>
                    <a:pt x="87043" y="55061"/>
                  </a:lnTo>
                  <a:lnTo>
                    <a:pt x="87518" y="54290"/>
                  </a:lnTo>
                  <a:lnTo>
                    <a:pt x="87933" y="53518"/>
                  </a:lnTo>
                  <a:lnTo>
                    <a:pt x="88348" y="52747"/>
                  </a:lnTo>
                  <a:lnTo>
                    <a:pt x="88704" y="51916"/>
                  </a:lnTo>
                  <a:lnTo>
                    <a:pt x="89001" y="51086"/>
                  </a:lnTo>
                  <a:lnTo>
                    <a:pt x="89298" y="50196"/>
                  </a:lnTo>
                  <a:lnTo>
                    <a:pt x="89535" y="49365"/>
                  </a:lnTo>
                  <a:lnTo>
                    <a:pt x="89713" y="48534"/>
                  </a:lnTo>
                  <a:lnTo>
                    <a:pt x="89832" y="47644"/>
                  </a:lnTo>
                  <a:lnTo>
                    <a:pt x="89950" y="46754"/>
                  </a:lnTo>
                  <a:lnTo>
                    <a:pt x="90010" y="45864"/>
                  </a:lnTo>
                  <a:lnTo>
                    <a:pt x="90010" y="45034"/>
                  </a:lnTo>
                  <a:lnTo>
                    <a:pt x="90010" y="44144"/>
                  </a:lnTo>
                  <a:lnTo>
                    <a:pt x="89950" y="43254"/>
                  </a:lnTo>
                  <a:lnTo>
                    <a:pt x="89832" y="42364"/>
                  </a:lnTo>
                  <a:lnTo>
                    <a:pt x="89713" y="41533"/>
                  </a:lnTo>
                  <a:lnTo>
                    <a:pt x="89535" y="40643"/>
                  </a:lnTo>
                  <a:lnTo>
                    <a:pt x="89298" y="39812"/>
                  </a:lnTo>
                  <a:lnTo>
                    <a:pt x="89001" y="38922"/>
                  </a:lnTo>
                  <a:lnTo>
                    <a:pt x="88704" y="38092"/>
                  </a:lnTo>
                  <a:lnTo>
                    <a:pt x="88348" y="37261"/>
                  </a:lnTo>
                  <a:lnTo>
                    <a:pt x="87933" y="36490"/>
                  </a:lnTo>
                  <a:lnTo>
                    <a:pt x="87518" y="35718"/>
                  </a:lnTo>
                  <a:lnTo>
                    <a:pt x="87043" y="34947"/>
                  </a:lnTo>
                  <a:lnTo>
                    <a:pt x="86509" y="34176"/>
                  </a:lnTo>
                  <a:lnTo>
                    <a:pt x="85916" y="33464"/>
                  </a:lnTo>
                  <a:lnTo>
                    <a:pt x="85322" y="32752"/>
                  </a:lnTo>
                  <a:lnTo>
                    <a:pt x="84670" y="32040"/>
                  </a:lnTo>
                  <a:lnTo>
                    <a:pt x="57970" y="5340"/>
                  </a:lnTo>
                  <a:lnTo>
                    <a:pt x="57317" y="4687"/>
                  </a:lnTo>
                  <a:lnTo>
                    <a:pt x="56605" y="4094"/>
                  </a:lnTo>
                  <a:lnTo>
                    <a:pt x="55834" y="3560"/>
                  </a:lnTo>
                  <a:lnTo>
                    <a:pt x="55122" y="3026"/>
                  </a:lnTo>
                  <a:lnTo>
                    <a:pt x="54350" y="2551"/>
                  </a:lnTo>
                  <a:lnTo>
                    <a:pt x="53520" y="2077"/>
                  </a:lnTo>
                  <a:lnTo>
                    <a:pt x="52748" y="1721"/>
                  </a:lnTo>
                  <a:lnTo>
                    <a:pt x="51918" y="1365"/>
                  </a:lnTo>
                  <a:lnTo>
                    <a:pt x="51087" y="1009"/>
                  </a:lnTo>
                  <a:lnTo>
                    <a:pt x="50256" y="771"/>
                  </a:lnTo>
                  <a:lnTo>
                    <a:pt x="49366" y="534"/>
                  </a:lnTo>
                  <a:lnTo>
                    <a:pt x="48536" y="356"/>
                  </a:lnTo>
                  <a:lnTo>
                    <a:pt x="47646" y="178"/>
                  </a:lnTo>
                  <a:lnTo>
                    <a:pt x="46756" y="59"/>
                  </a:lnTo>
                  <a:lnTo>
                    <a:pt x="45925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chemeClr val="accent2"/>
                  </a:solidFill>
                  <a:latin typeface="MuktaMahee Regular" pitchFamily="2" charset="77"/>
                  <a:ea typeface="Red Hat Display"/>
                  <a:cs typeface="MuktaMahee Regular" pitchFamily="2" charset="77"/>
                  <a:sym typeface="Red Hat Display"/>
                </a:rPr>
                <a:t>5</a:t>
              </a:r>
              <a:endParaRPr sz="1500">
                <a:solidFill>
                  <a:schemeClr val="accent2"/>
                </a:solidFill>
                <a:latin typeface="MuktaMahee Regular" pitchFamily="2" charset="77"/>
                <a:ea typeface="Red Hat Display"/>
                <a:cs typeface="MuktaMahee Regular" pitchFamily="2" charset="77"/>
                <a:sym typeface="Red Hat Display"/>
              </a:endParaRPr>
            </a:p>
          </p:txBody>
        </p:sp>
        <p:sp>
          <p:nvSpPr>
            <p:cNvPr id="1042" name="Google Shape;1042;p71">
              <a:extLst>
                <a:ext uri="{FF2B5EF4-FFF2-40B4-BE49-F238E27FC236}">
                  <a16:creationId xmlns:a16="http://schemas.microsoft.com/office/drawing/2014/main" id="{073688BA-86ED-1038-4DFE-27199C3D9342}"/>
                </a:ext>
              </a:extLst>
            </p:cNvPr>
            <p:cNvSpPr txBox="1"/>
            <p:nvPr/>
          </p:nvSpPr>
          <p:spPr>
            <a:xfrm>
              <a:off x="1205450" y="3335763"/>
              <a:ext cx="5251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 dirty="0">
                  <a:solidFill>
                    <a:schemeClr val="accent2"/>
                  </a:solidFill>
                  <a:latin typeface="MuktaMahee Regular" pitchFamily="2" charset="77"/>
                  <a:ea typeface="Mukta Regular"/>
                  <a:cs typeface="MuktaMahee Regular" pitchFamily="2" charset="77"/>
                  <a:sym typeface="Mukta"/>
                </a:rPr>
                <a:t>Examine the </a:t>
              </a:r>
              <a:r>
                <a:rPr lang="en" sz="1500" b="1" dirty="0">
                  <a:solidFill>
                    <a:schemeClr val="accent2"/>
                  </a:solidFill>
                  <a:latin typeface="MuktaMahee ExtraBold" pitchFamily="2" charset="77"/>
                  <a:ea typeface="Mukta Regular"/>
                  <a:cs typeface="MuktaMahee ExtraBold" pitchFamily="2" charset="77"/>
                  <a:sym typeface="Mukta"/>
                </a:rPr>
                <a:t>competitive landscape </a:t>
              </a:r>
              <a:r>
                <a:rPr lang="en" sz="1500" dirty="0">
                  <a:solidFill>
                    <a:schemeClr val="accent2"/>
                  </a:solidFill>
                  <a:latin typeface="MuktaMahee Regular" pitchFamily="2" charset="77"/>
                  <a:ea typeface="Mukta Regular"/>
                  <a:cs typeface="MuktaMahee Regular" pitchFamily="2" charset="77"/>
                  <a:sym typeface="Mukta"/>
                </a:rPr>
                <a:t>to differentiate product</a:t>
              </a:r>
              <a:endParaRPr sz="1500" dirty="0">
                <a:solidFill>
                  <a:schemeClr val="accent2"/>
                </a:solidFill>
                <a:latin typeface="MuktaMahee Regular" pitchFamily="2" charset="77"/>
                <a:ea typeface="Mukta Regular"/>
                <a:cs typeface="MuktaMahee Regular" pitchFamily="2" charset="77"/>
                <a:sym typeface="Mukta"/>
              </a:endParaRPr>
            </a:p>
          </p:txBody>
        </p:sp>
      </p:grpSp>
      <p:sp>
        <p:nvSpPr>
          <p:cNvPr id="1044" name="Google Shape;1044;p71">
            <a:extLst>
              <a:ext uri="{FF2B5EF4-FFF2-40B4-BE49-F238E27FC236}">
                <a16:creationId xmlns:a16="http://schemas.microsoft.com/office/drawing/2014/main" id="{076D5ED2-9EBB-DFAB-BB4D-38155BD9880C}"/>
              </a:ext>
            </a:extLst>
          </p:cNvPr>
          <p:cNvSpPr txBox="1"/>
          <p:nvPr/>
        </p:nvSpPr>
        <p:spPr>
          <a:xfrm>
            <a:off x="2188975" y="2665803"/>
            <a:ext cx="5054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accent2"/>
                </a:solidFill>
                <a:latin typeface="MuktaMahee Regular" pitchFamily="2" charset="77"/>
                <a:ea typeface="Mukta Regular"/>
                <a:cs typeface="MuktaMahee Regular" pitchFamily="2" charset="77"/>
                <a:sym typeface="Mukta"/>
              </a:rPr>
              <a:t>Create a plan for </a:t>
            </a:r>
            <a:r>
              <a:rPr lang="en" sz="1500" b="1" dirty="0">
                <a:solidFill>
                  <a:schemeClr val="accent2"/>
                </a:solidFill>
                <a:latin typeface="MuktaMahee ExtraBold" pitchFamily="2" charset="77"/>
                <a:ea typeface="Mukta Regular"/>
                <a:cs typeface="MuktaMahee ExtraBold" pitchFamily="2" charset="77"/>
                <a:sym typeface="Mukta"/>
              </a:rPr>
              <a:t>mitigating risk </a:t>
            </a:r>
            <a:r>
              <a:rPr lang="en" sz="1500" dirty="0">
                <a:solidFill>
                  <a:schemeClr val="accent2"/>
                </a:solidFill>
                <a:latin typeface="MuktaMahee Regular" pitchFamily="2" charset="77"/>
                <a:ea typeface="Mukta Regular"/>
                <a:cs typeface="MuktaMahee Regular" pitchFamily="2" charset="77"/>
                <a:sym typeface="Mukta"/>
              </a:rPr>
              <a:t>during a software project</a:t>
            </a:r>
            <a:endParaRPr sz="1500" dirty="0">
              <a:solidFill>
                <a:schemeClr val="accent2"/>
              </a:solidFill>
              <a:latin typeface="MuktaMahee Regular" pitchFamily="2" charset="77"/>
              <a:ea typeface="Mukta Regular"/>
              <a:cs typeface="MuktaMahee Regular" pitchFamily="2" charset="77"/>
              <a:sym typeface="Mukta"/>
            </a:endParaRPr>
          </a:p>
        </p:txBody>
      </p:sp>
      <p:sp>
        <p:nvSpPr>
          <p:cNvPr id="1045" name="Google Shape;1045;p71">
            <a:extLst>
              <a:ext uri="{FF2B5EF4-FFF2-40B4-BE49-F238E27FC236}">
                <a16:creationId xmlns:a16="http://schemas.microsoft.com/office/drawing/2014/main" id="{EBCCF5BA-FB2C-7A32-ABBE-38416644D8D6}"/>
              </a:ext>
            </a:extLst>
          </p:cNvPr>
          <p:cNvSpPr/>
          <p:nvPr/>
        </p:nvSpPr>
        <p:spPr>
          <a:xfrm>
            <a:off x="1776623" y="2686190"/>
            <a:ext cx="287807" cy="297926"/>
          </a:xfrm>
          <a:custGeom>
            <a:avLst/>
            <a:gdLst/>
            <a:ahLst/>
            <a:cxnLst/>
            <a:rect l="l" t="t" r="r" b="b"/>
            <a:pathLst>
              <a:path w="90010" h="90008" extrusionOk="0">
                <a:moveTo>
                  <a:pt x="44145" y="0"/>
                </a:moveTo>
                <a:lnTo>
                  <a:pt x="43255" y="59"/>
                </a:lnTo>
                <a:lnTo>
                  <a:pt x="42365" y="178"/>
                </a:lnTo>
                <a:lnTo>
                  <a:pt x="41534" y="356"/>
                </a:lnTo>
                <a:lnTo>
                  <a:pt x="40644" y="534"/>
                </a:lnTo>
                <a:lnTo>
                  <a:pt x="39814" y="771"/>
                </a:lnTo>
                <a:lnTo>
                  <a:pt x="38983" y="1009"/>
                </a:lnTo>
                <a:lnTo>
                  <a:pt x="38152" y="1365"/>
                </a:lnTo>
                <a:lnTo>
                  <a:pt x="37322" y="1721"/>
                </a:lnTo>
                <a:lnTo>
                  <a:pt x="36491" y="2077"/>
                </a:lnTo>
                <a:lnTo>
                  <a:pt x="35720" y="2551"/>
                </a:lnTo>
                <a:lnTo>
                  <a:pt x="34948" y="3026"/>
                </a:lnTo>
                <a:lnTo>
                  <a:pt x="34177" y="3560"/>
                </a:lnTo>
                <a:lnTo>
                  <a:pt x="33465" y="4094"/>
                </a:lnTo>
                <a:lnTo>
                  <a:pt x="32753" y="4687"/>
                </a:lnTo>
                <a:lnTo>
                  <a:pt x="32041" y="5340"/>
                </a:lnTo>
                <a:lnTo>
                  <a:pt x="5400" y="32040"/>
                </a:lnTo>
                <a:lnTo>
                  <a:pt x="4748" y="32752"/>
                </a:lnTo>
                <a:lnTo>
                  <a:pt x="4095" y="33464"/>
                </a:lnTo>
                <a:lnTo>
                  <a:pt x="3561" y="34176"/>
                </a:lnTo>
                <a:lnTo>
                  <a:pt x="3027" y="34947"/>
                </a:lnTo>
                <a:lnTo>
                  <a:pt x="2552" y="35718"/>
                </a:lnTo>
                <a:lnTo>
                  <a:pt x="2137" y="36490"/>
                </a:lnTo>
                <a:lnTo>
                  <a:pt x="1722" y="37261"/>
                </a:lnTo>
                <a:lnTo>
                  <a:pt x="1366" y="38092"/>
                </a:lnTo>
                <a:lnTo>
                  <a:pt x="1069" y="38922"/>
                </a:lnTo>
                <a:lnTo>
                  <a:pt x="772" y="39812"/>
                </a:lnTo>
                <a:lnTo>
                  <a:pt x="535" y="40643"/>
                </a:lnTo>
                <a:lnTo>
                  <a:pt x="357" y="41533"/>
                </a:lnTo>
                <a:lnTo>
                  <a:pt x="179" y="42364"/>
                </a:lnTo>
                <a:lnTo>
                  <a:pt x="120" y="43254"/>
                </a:lnTo>
                <a:lnTo>
                  <a:pt x="60" y="44144"/>
                </a:lnTo>
                <a:lnTo>
                  <a:pt x="1" y="45034"/>
                </a:lnTo>
                <a:lnTo>
                  <a:pt x="60" y="45864"/>
                </a:lnTo>
                <a:lnTo>
                  <a:pt x="120" y="46754"/>
                </a:lnTo>
                <a:lnTo>
                  <a:pt x="179" y="47644"/>
                </a:lnTo>
                <a:lnTo>
                  <a:pt x="357" y="48534"/>
                </a:lnTo>
                <a:lnTo>
                  <a:pt x="535" y="49365"/>
                </a:lnTo>
                <a:lnTo>
                  <a:pt x="772" y="50196"/>
                </a:lnTo>
                <a:lnTo>
                  <a:pt x="1069" y="51086"/>
                </a:lnTo>
                <a:lnTo>
                  <a:pt x="1366" y="51916"/>
                </a:lnTo>
                <a:lnTo>
                  <a:pt x="1722" y="52747"/>
                </a:lnTo>
                <a:lnTo>
                  <a:pt x="2137" y="53518"/>
                </a:lnTo>
                <a:lnTo>
                  <a:pt x="2552" y="54290"/>
                </a:lnTo>
                <a:lnTo>
                  <a:pt x="3027" y="55061"/>
                </a:lnTo>
                <a:lnTo>
                  <a:pt x="3561" y="55832"/>
                </a:lnTo>
                <a:lnTo>
                  <a:pt x="4095" y="56544"/>
                </a:lnTo>
                <a:lnTo>
                  <a:pt x="4748" y="57256"/>
                </a:lnTo>
                <a:lnTo>
                  <a:pt x="5400" y="57968"/>
                </a:lnTo>
                <a:lnTo>
                  <a:pt x="32041" y="84668"/>
                </a:lnTo>
                <a:lnTo>
                  <a:pt x="32753" y="85321"/>
                </a:lnTo>
                <a:lnTo>
                  <a:pt x="33465" y="85914"/>
                </a:lnTo>
                <a:lnTo>
                  <a:pt x="34177" y="86448"/>
                </a:lnTo>
                <a:lnTo>
                  <a:pt x="34948" y="86982"/>
                </a:lnTo>
                <a:lnTo>
                  <a:pt x="35720" y="87457"/>
                </a:lnTo>
                <a:lnTo>
                  <a:pt x="36491" y="87931"/>
                </a:lnTo>
                <a:lnTo>
                  <a:pt x="37322" y="88287"/>
                </a:lnTo>
                <a:lnTo>
                  <a:pt x="38152" y="88643"/>
                </a:lnTo>
                <a:lnTo>
                  <a:pt x="38983" y="88999"/>
                </a:lnTo>
                <a:lnTo>
                  <a:pt x="39814" y="89237"/>
                </a:lnTo>
                <a:lnTo>
                  <a:pt x="40644" y="89474"/>
                </a:lnTo>
                <a:lnTo>
                  <a:pt x="41534" y="89652"/>
                </a:lnTo>
                <a:lnTo>
                  <a:pt x="42365" y="89830"/>
                </a:lnTo>
                <a:lnTo>
                  <a:pt x="43255" y="89949"/>
                </a:lnTo>
                <a:lnTo>
                  <a:pt x="44145" y="90008"/>
                </a:lnTo>
                <a:lnTo>
                  <a:pt x="45925" y="90008"/>
                </a:lnTo>
                <a:lnTo>
                  <a:pt x="46756" y="89949"/>
                </a:lnTo>
                <a:lnTo>
                  <a:pt x="47646" y="89830"/>
                </a:lnTo>
                <a:lnTo>
                  <a:pt x="48536" y="89652"/>
                </a:lnTo>
                <a:lnTo>
                  <a:pt x="49366" y="89474"/>
                </a:lnTo>
                <a:lnTo>
                  <a:pt x="50256" y="89237"/>
                </a:lnTo>
                <a:lnTo>
                  <a:pt x="51087" y="88999"/>
                </a:lnTo>
                <a:lnTo>
                  <a:pt x="51918" y="88643"/>
                </a:lnTo>
                <a:lnTo>
                  <a:pt x="52748" y="88287"/>
                </a:lnTo>
                <a:lnTo>
                  <a:pt x="53520" y="87931"/>
                </a:lnTo>
                <a:lnTo>
                  <a:pt x="54350" y="87457"/>
                </a:lnTo>
                <a:lnTo>
                  <a:pt x="55122" y="86982"/>
                </a:lnTo>
                <a:lnTo>
                  <a:pt x="55834" y="86448"/>
                </a:lnTo>
                <a:lnTo>
                  <a:pt x="56605" y="85914"/>
                </a:lnTo>
                <a:lnTo>
                  <a:pt x="57317" y="85321"/>
                </a:lnTo>
                <a:lnTo>
                  <a:pt x="57970" y="84668"/>
                </a:lnTo>
                <a:lnTo>
                  <a:pt x="84670" y="57968"/>
                </a:lnTo>
                <a:lnTo>
                  <a:pt x="85322" y="57256"/>
                </a:lnTo>
                <a:lnTo>
                  <a:pt x="85916" y="56544"/>
                </a:lnTo>
                <a:lnTo>
                  <a:pt x="86509" y="55832"/>
                </a:lnTo>
                <a:lnTo>
                  <a:pt x="87043" y="55061"/>
                </a:lnTo>
                <a:lnTo>
                  <a:pt x="87518" y="54290"/>
                </a:lnTo>
                <a:lnTo>
                  <a:pt x="87933" y="53518"/>
                </a:lnTo>
                <a:lnTo>
                  <a:pt x="88348" y="52747"/>
                </a:lnTo>
                <a:lnTo>
                  <a:pt x="88704" y="51916"/>
                </a:lnTo>
                <a:lnTo>
                  <a:pt x="89001" y="51086"/>
                </a:lnTo>
                <a:lnTo>
                  <a:pt x="89298" y="50196"/>
                </a:lnTo>
                <a:lnTo>
                  <a:pt x="89535" y="49365"/>
                </a:lnTo>
                <a:lnTo>
                  <a:pt x="89713" y="48534"/>
                </a:lnTo>
                <a:lnTo>
                  <a:pt x="89832" y="47644"/>
                </a:lnTo>
                <a:lnTo>
                  <a:pt x="89950" y="46754"/>
                </a:lnTo>
                <a:lnTo>
                  <a:pt x="90010" y="45864"/>
                </a:lnTo>
                <a:lnTo>
                  <a:pt x="90010" y="45034"/>
                </a:lnTo>
                <a:lnTo>
                  <a:pt x="90010" y="44144"/>
                </a:lnTo>
                <a:lnTo>
                  <a:pt x="89950" y="43254"/>
                </a:lnTo>
                <a:lnTo>
                  <a:pt x="89832" y="42364"/>
                </a:lnTo>
                <a:lnTo>
                  <a:pt x="89713" y="41533"/>
                </a:lnTo>
                <a:lnTo>
                  <a:pt x="89535" y="40643"/>
                </a:lnTo>
                <a:lnTo>
                  <a:pt x="89298" y="39812"/>
                </a:lnTo>
                <a:lnTo>
                  <a:pt x="89001" y="38922"/>
                </a:lnTo>
                <a:lnTo>
                  <a:pt x="88704" y="38092"/>
                </a:lnTo>
                <a:lnTo>
                  <a:pt x="88348" y="37261"/>
                </a:lnTo>
                <a:lnTo>
                  <a:pt x="87933" y="36490"/>
                </a:lnTo>
                <a:lnTo>
                  <a:pt x="87518" y="35718"/>
                </a:lnTo>
                <a:lnTo>
                  <a:pt x="87043" y="34947"/>
                </a:lnTo>
                <a:lnTo>
                  <a:pt x="86509" y="34176"/>
                </a:lnTo>
                <a:lnTo>
                  <a:pt x="85916" y="33464"/>
                </a:lnTo>
                <a:lnTo>
                  <a:pt x="85322" y="32752"/>
                </a:lnTo>
                <a:lnTo>
                  <a:pt x="84670" y="32040"/>
                </a:lnTo>
                <a:lnTo>
                  <a:pt x="57970" y="5340"/>
                </a:lnTo>
                <a:lnTo>
                  <a:pt x="57317" y="4687"/>
                </a:lnTo>
                <a:lnTo>
                  <a:pt x="56605" y="4094"/>
                </a:lnTo>
                <a:lnTo>
                  <a:pt x="55834" y="3560"/>
                </a:lnTo>
                <a:lnTo>
                  <a:pt x="55122" y="3026"/>
                </a:lnTo>
                <a:lnTo>
                  <a:pt x="54350" y="2551"/>
                </a:lnTo>
                <a:lnTo>
                  <a:pt x="53520" y="2077"/>
                </a:lnTo>
                <a:lnTo>
                  <a:pt x="52748" y="1721"/>
                </a:lnTo>
                <a:lnTo>
                  <a:pt x="51918" y="1365"/>
                </a:lnTo>
                <a:lnTo>
                  <a:pt x="51087" y="1009"/>
                </a:lnTo>
                <a:lnTo>
                  <a:pt x="50256" y="771"/>
                </a:lnTo>
                <a:lnTo>
                  <a:pt x="49366" y="534"/>
                </a:lnTo>
                <a:lnTo>
                  <a:pt x="48536" y="356"/>
                </a:lnTo>
                <a:lnTo>
                  <a:pt x="47646" y="178"/>
                </a:lnTo>
                <a:lnTo>
                  <a:pt x="46756" y="59"/>
                </a:lnTo>
                <a:lnTo>
                  <a:pt x="45925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bg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3</a:t>
            </a:r>
            <a:endParaRPr sz="1500" b="1" dirty="0">
              <a:solidFill>
                <a:schemeClr val="bg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046" name="Google Shape;1046;p71">
            <a:extLst>
              <a:ext uri="{FF2B5EF4-FFF2-40B4-BE49-F238E27FC236}">
                <a16:creationId xmlns:a16="http://schemas.microsoft.com/office/drawing/2014/main" id="{69FCB57A-6221-AEC8-AD08-A8D2BFFDA23A}"/>
              </a:ext>
            </a:extLst>
          </p:cNvPr>
          <p:cNvSpPr txBox="1"/>
          <p:nvPr/>
        </p:nvSpPr>
        <p:spPr>
          <a:xfrm>
            <a:off x="2188975" y="3206335"/>
            <a:ext cx="5251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accent2"/>
                </a:solidFill>
                <a:latin typeface="MuktaMahee Regular" pitchFamily="2" charset="77"/>
                <a:ea typeface="Mukta Regular"/>
                <a:cs typeface="MuktaMahee Regular" pitchFamily="2" charset="77"/>
                <a:sym typeface="Mukta"/>
              </a:rPr>
              <a:t>Examine and explain the </a:t>
            </a:r>
            <a:r>
              <a:rPr lang="en" sz="1500" b="1" dirty="0">
                <a:solidFill>
                  <a:schemeClr val="accent2"/>
                </a:solidFill>
                <a:latin typeface="MuktaMahee ExtraBold" pitchFamily="2" charset="77"/>
                <a:ea typeface="Mukta Regular"/>
                <a:cs typeface="MuktaMahee ExtraBold" pitchFamily="2" charset="77"/>
                <a:sym typeface="Mukta"/>
              </a:rPr>
              <a:t>business value</a:t>
            </a:r>
            <a:r>
              <a:rPr lang="en" sz="1500" dirty="0">
                <a:solidFill>
                  <a:schemeClr val="accent2"/>
                </a:solidFill>
                <a:latin typeface="MuktaMahee Regular" pitchFamily="2" charset="77"/>
                <a:ea typeface="Mukta Regular"/>
                <a:cs typeface="MuktaMahee Regular" pitchFamily="2" charset="77"/>
                <a:sym typeface="Mukta"/>
              </a:rPr>
              <a:t> for a software product</a:t>
            </a:r>
            <a:endParaRPr sz="1500" dirty="0">
              <a:solidFill>
                <a:schemeClr val="accent2"/>
              </a:solidFill>
              <a:latin typeface="MuktaMahee Regular" pitchFamily="2" charset="77"/>
              <a:ea typeface="Mukta Regular"/>
              <a:cs typeface="MuktaMahee Regular" pitchFamily="2" charset="77"/>
              <a:sym typeface="Mukta"/>
            </a:endParaRPr>
          </a:p>
        </p:txBody>
      </p:sp>
      <p:sp>
        <p:nvSpPr>
          <p:cNvPr id="1047" name="Google Shape;1047;p71">
            <a:extLst>
              <a:ext uri="{FF2B5EF4-FFF2-40B4-BE49-F238E27FC236}">
                <a16:creationId xmlns:a16="http://schemas.microsoft.com/office/drawing/2014/main" id="{A8B29566-4441-8098-D67C-AF1AA241B8C8}"/>
              </a:ext>
            </a:extLst>
          </p:cNvPr>
          <p:cNvSpPr/>
          <p:nvPr/>
        </p:nvSpPr>
        <p:spPr>
          <a:xfrm>
            <a:off x="1776623" y="3226722"/>
            <a:ext cx="287807" cy="297926"/>
          </a:xfrm>
          <a:custGeom>
            <a:avLst/>
            <a:gdLst/>
            <a:ahLst/>
            <a:cxnLst/>
            <a:rect l="l" t="t" r="r" b="b"/>
            <a:pathLst>
              <a:path w="90010" h="90008" extrusionOk="0">
                <a:moveTo>
                  <a:pt x="44145" y="0"/>
                </a:moveTo>
                <a:lnTo>
                  <a:pt x="43255" y="59"/>
                </a:lnTo>
                <a:lnTo>
                  <a:pt x="42365" y="178"/>
                </a:lnTo>
                <a:lnTo>
                  <a:pt x="41534" y="356"/>
                </a:lnTo>
                <a:lnTo>
                  <a:pt x="40644" y="534"/>
                </a:lnTo>
                <a:lnTo>
                  <a:pt x="39814" y="771"/>
                </a:lnTo>
                <a:lnTo>
                  <a:pt x="38983" y="1009"/>
                </a:lnTo>
                <a:lnTo>
                  <a:pt x="38152" y="1365"/>
                </a:lnTo>
                <a:lnTo>
                  <a:pt x="37322" y="1721"/>
                </a:lnTo>
                <a:lnTo>
                  <a:pt x="36491" y="2077"/>
                </a:lnTo>
                <a:lnTo>
                  <a:pt x="35720" y="2551"/>
                </a:lnTo>
                <a:lnTo>
                  <a:pt x="34948" y="3026"/>
                </a:lnTo>
                <a:lnTo>
                  <a:pt x="34177" y="3560"/>
                </a:lnTo>
                <a:lnTo>
                  <a:pt x="33465" y="4094"/>
                </a:lnTo>
                <a:lnTo>
                  <a:pt x="32753" y="4687"/>
                </a:lnTo>
                <a:lnTo>
                  <a:pt x="32041" y="5340"/>
                </a:lnTo>
                <a:lnTo>
                  <a:pt x="5400" y="32040"/>
                </a:lnTo>
                <a:lnTo>
                  <a:pt x="4748" y="32752"/>
                </a:lnTo>
                <a:lnTo>
                  <a:pt x="4095" y="33464"/>
                </a:lnTo>
                <a:lnTo>
                  <a:pt x="3561" y="34176"/>
                </a:lnTo>
                <a:lnTo>
                  <a:pt x="3027" y="34947"/>
                </a:lnTo>
                <a:lnTo>
                  <a:pt x="2552" y="35718"/>
                </a:lnTo>
                <a:lnTo>
                  <a:pt x="2137" y="36490"/>
                </a:lnTo>
                <a:lnTo>
                  <a:pt x="1722" y="37261"/>
                </a:lnTo>
                <a:lnTo>
                  <a:pt x="1366" y="38092"/>
                </a:lnTo>
                <a:lnTo>
                  <a:pt x="1069" y="38922"/>
                </a:lnTo>
                <a:lnTo>
                  <a:pt x="772" y="39812"/>
                </a:lnTo>
                <a:lnTo>
                  <a:pt x="535" y="40643"/>
                </a:lnTo>
                <a:lnTo>
                  <a:pt x="357" y="41533"/>
                </a:lnTo>
                <a:lnTo>
                  <a:pt x="179" y="42364"/>
                </a:lnTo>
                <a:lnTo>
                  <a:pt x="120" y="43254"/>
                </a:lnTo>
                <a:lnTo>
                  <a:pt x="60" y="44144"/>
                </a:lnTo>
                <a:lnTo>
                  <a:pt x="1" y="45034"/>
                </a:lnTo>
                <a:lnTo>
                  <a:pt x="60" y="45864"/>
                </a:lnTo>
                <a:lnTo>
                  <a:pt x="120" y="46754"/>
                </a:lnTo>
                <a:lnTo>
                  <a:pt x="179" y="47644"/>
                </a:lnTo>
                <a:lnTo>
                  <a:pt x="357" y="48534"/>
                </a:lnTo>
                <a:lnTo>
                  <a:pt x="535" y="49365"/>
                </a:lnTo>
                <a:lnTo>
                  <a:pt x="772" y="50196"/>
                </a:lnTo>
                <a:lnTo>
                  <a:pt x="1069" y="51086"/>
                </a:lnTo>
                <a:lnTo>
                  <a:pt x="1366" y="51916"/>
                </a:lnTo>
                <a:lnTo>
                  <a:pt x="1722" y="52747"/>
                </a:lnTo>
                <a:lnTo>
                  <a:pt x="2137" y="53518"/>
                </a:lnTo>
                <a:lnTo>
                  <a:pt x="2552" y="54290"/>
                </a:lnTo>
                <a:lnTo>
                  <a:pt x="3027" y="55061"/>
                </a:lnTo>
                <a:lnTo>
                  <a:pt x="3561" y="55832"/>
                </a:lnTo>
                <a:lnTo>
                  <a:pt x="4095" y="56544"/>
                </a:lnTo>
                <a:lnTo>
                  <a:pt x="4748" y="57256"/>
                </a:lnTo>
                <a:lnTo>
                  <a:pt x="5400" y="57968"/>
                </a:lnTo>
                <a:lnTo>
                  <a:pt x="32041" y="84668"/>
                </a:lnTo>
                <a:lnTo>
                  <a:pt x="32753" y="85321"/>
                </a:lnTo>
                <a:lnTo>
                  <a:pt x="33465" y="85914"/>
                </a:lnTo>
                <a:lnTo>
                  <a:pt x="34177" y="86448"/>
                </a:lnTo>
                <a:lnTo>
                  <a:pt x="34948" y="86982"/>
                </a:lnTo>
                <a:lnTo>
                  <a:pt x="35720" y="87457"/>
                </a:lnTo>
                <a:lnTo>
                  <a:pt x="36491" y="87931"/>
                </a:lnTo>
                <a:lnTo>
                  <a:pt x="37322" y="88287"/>
                </a:lnTo>
                <a:lnTo>
                  <a:pt x="38152" y="88643"/>
                </a:lnTo>
                <a:lnTo>
                  <a:pt x="38983" y="88999"/>
                </a:lnTo>
                <a:lnTo>
                  <a:pt x="39814" y="89237"/>
                </a:lnTo>
                <a:lnTo>
                  <a:pt x="40644" y="89474"/>
                </a:lnTo>
                <a:lnTo>
                  <a:pt x="41534" y="89652"/>
                </a:lnTo>
                <a:lnTo>
                  <a:pt x="42365" y="89830"/>
                </a:lnTo>
                <a:lnTo>
                  <a:pt x="43255" y="89949"/>
                </a:lnTo>
                <a:lnTo>
                  <a:pt x="44145" y="90008"/>
                </a:lnTo>
                <a:lnTo>
                  <a:pt x="45925" y="90008"/>
                </a:lnTo>
                <a:lnTo>
                  <a:pt x="46756" y="89949"/>
                </a:lnTo>
                <a:lnTo>
                  <a:pt x="47646" y="89830"/>
                </a:lnTo>
                <a:lnTo>
                  <a:pt x="48536" y="89652"/>
                </a:lnTo>
                <a:lnTo>
                  <a:pt x="49366" y="89474"/>
                </a:lnTo>
                <a:lnTo>
                  <a:pt x="50256" y="89237"/>
                </a:lnTo>
                <a:lnTo>
                  <a:pt x="51087" y="88999"/>
                </a:lnTo>
                <a:lnTo>
                  <a:pt x="51918" y="88643"/>
                </a:lnTo>
                <a:lnTo>
                  <a:pt x="52748" y="88287"/>
                </a:lnTo>
                <a:lnTo>
                  <a:pt x="53520" y="87931"/>
                </a:lnTo>
                <a:lnTo>
                  <a:pt x="54350" y="87457"/>
                </a:lnTo>
                <a:lnTo>
                  <a:pt x="55122" y="86982"/>
                </a:lnTo>
                <a:lnTo>
                  <a:pt x="55834" y="86448"/>
                </a:lnTo>
                <a:lnTo>
                  <a:pt x="56605" y="85914"/>
                </a:lnTo>
                <a:lnTo>
                  <a:pt x="57317" y="85321"/>
                </a:lnTo>
                <a:lnTo>
                  <a:pt x="57970" y="84668"/>
                </a:lnTo>
                <a:lnTo>
                  <a:pt x="84670" y="57968"/>
                </a:lnTo>
                <a:lnTo>
                  <a:pt x="85322" y="57256"/>
                </a:lnTo>
                <a:lnTo>
                  <a:pt x="85916" y="56544"/>
                </a:lnTo>
                <a:lnTo>
                  <a:pt x="86509" y="55832"/>
                </a:lnTo>
                <a:lnTo>
                  <a:pt x="87043" y="55061"/>
                </a:lnTo>
                <a:lnTo>
                  <a:pt x="87518" y="54290"/>
                </a:lnTo>
                <a:lnTo>
                  <a:pt x="87933" y="53518"/>
                </a:lnTo>
                <a:lnTo>
                  <a:pt x="88348" y="52747"/>
                </a:lnTo>
                <a:lnTo>
                  <a:pt x="88704" y="51916"/>
                </a:lnTo>
                <a:lnTo>
                  <a:pt x="89001" y="51086"/>
                </a:lnTo>
                <a:lnTo>
                  <a:pt x="89298" y="50196"/>
                </a:lnTo>
                <a:lnTo>
                  <a:pt x="89535" y="49365"/>
                </a:lnTo>
                <a:lnTo>
                  <a:pt x="89713" y="48534"/>
                </a:lnTo>
                <a:lnTo>
                  <a:pt x="89832" y="47644"/>
                </a:lnTo>
                <a:lnTo>
                  <a:pt x="89950" y="46754"/>
                </a:lnTo>
                <a:lnTo>
                  <a:pt x="90010" y="45864"/>
                </a:lnTo>
                <a:lnTo>
                  <a:pt x="90010" y="45034"/>
                </a:lnTo>
                <a:lnTo>
                  <a:pt x="90010" y="44144"/>
                </a:lnTo>
                <a:lnTo>
                  <a:pt x="89950" y="43254"/>
                </a:lnTo>
                <a:lnTo>
                  <a:pt x="89832" y="42364"/>
                </a:lnTo>
                <a:lnTo>
                  <a:pt x="89713" y="41533"/>
                </a:lnTo>
                <a:lnTo>
                  <a:pt x="89535" y="40643"/>
                </a:lnTo>
                <a:lnTo>
                  <a:pt x="89298" y="39812"/>
                </a:lnTo>
                <a:lnTo>
                  <a:pt x="89001" y="38922"/>
                </a:lnTo>
                <a:lnTo>
                  <a:pt x="88704" y="38092"/>
                </a:lnTo>
                <a:lnTo>
                  <a:pt x="88348" y="37261"/>
                </a:lnTo>
                <a:lnTo>
                  <a:pt x="87933" y="36490"/>
                </a:lnTo>
                <a:lnTo>
                  <a:pt x="87518" y="35718"/>
                </a:lnTo>
                <a:lnTo>
                  <a:pt x="87043" y="34947"/>
                </a:lnTo>
                <a:lnTo>
                  <a:pt x="86509" y="34176"/>
                </a:lnTo>
                <a:lnTo>
                  <a:pt x="85916" y="33464"/>
                </a:lnTo>
                <a:lnTo>
                  <a:pt x="85322" y="32752"/>
                </a:lnTo>
                <a:lnTo>
                  <a:pt x="84670" y="32040"/>
                </a:lnTo>
                <a:lnTo>
                  <a:pt x="57970" y="5340"/>
                </a:lnTo>
                <a:lnTo>
                  <a:pt x="57317" y="4687"/>
                </a:lnTo>
                <a:lnTo>
                  <a:pt x="56605" y="4094"/>
                </a:lnTo>
                <a:lnTo>
                  <a:pt x="55834" y="3560"/>
                </a:lnTo>
                <a:lnTo>
                  <a:pt x="55122" y="3026"/>
                </a:lnTo>
                <a:lnTo>
                  <a:pt x="54350" y="2551"/>
                </a:lnTo>
                <a:lnTo>
                  <a:pt x="53520" y="2077"/>
                </a:lnTo>
                <a:lnTo>
                  <a:pt x="52748" y="1721"/>
                </a:lnTo>
                <a:lnTo>
                  <a:pt x="51918" y="1365"/>
                </a:lnTo>
                <a:lnTo>
                  <a:pt x="51087" y="1009"/>
                </a:lnTo>
                <a:lnTo>
                  <a:pt x="50256" y="771"/>
                </a:lnTo>
                <a:lnTo>
                  <a:pt x="49366" y="534"/>
                </a:lnTo>
                <a:lnTo>
                  <a:pt x="48536" y="356"/>
                </a:lnTo>
                <a:lnTo>
                  <a:pt x="47646" y="178"/>
                </a:lnTo>
                <a:lnTo>
                  <a:pt x="46756" y="59"/>
                </a:lnTo>
                <a:lnTo>
                  <a:pt x="45925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bg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4</a:t>
            </a:r>
            <a:endParaRPr sz="1500" b="1" dirty="0">
              <a:solidFill>
                <a:schemeClr val="bg1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  <p:sp>
        <p:nvSpPr>
          <p:cNvPr id="1051" name="Google Shape;1051;p71">
            <a:extLst>
              <a:ext uri="{FF2B5EF4-FFF2-40B4-BE49-F238E27FC236}">
                <a16:creationId xmlns:a16="http://schemas.microsoft.com/office/drawing/2014/main" id="{4552C18C-73DD-CA2C-AE16-2A6D259C592F}"/>
              </a:ext>
            </a:extLst>
          </p:cNvPr>
          <p:cNvSpPr txBox="1">
            <a:spLocks noGrp="1"/>
          </p:cNvSpPr>
          <p:nvPr>
            <p:ph type="sldNum" idx="4294967295"/>
          </p:nvPr>
        </p:nvSpPr>
        <p:spPr>
          <a:xfrm>
            <a:off x="76953" y="4777100"/>
            <a:ext cx="4057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rPr>
              <a:t>Advancing Software Product Management Education</a:t>
            </a:r>
            <a:endParaRPr sz="1200">
              <a:solidFill>
                <a:schemeClr val="lt1"/>
              </a:solidFill>
              <a:latin typeface="Mukta Light"/>
              <a:ea typeface="Mukta Light"/>
              <a:cs typeface="Mukta Light"/>
              <a:sym typeface="Mukta Light"/>
            </a:endParaRPr>
          </a:p>
        </p:txBody>
      </p:sp>
      <p:sp>
        <p:nvSpPr>
          <p:cNvPr id="1054" name="Google Shape;1054;p71">
            <a:extLst>
              <a:ext uri="{FF2B5EF4-FFF2-40B4-BE49-F238E27FC236}">
                <a16:creationId xmlns:a16="http://schemas.microsoft.com/office/drawing/2014/main" id="{64754A33-C503-7989-86AE-71CB6A371B41}"/>
              </a:ext>
            </a:extLst>
          </p:cNvPr>
          <p:cNvSpPr/>
          <p:nvPr/>
        </p:nvSpPr>
        <p:spPr>
          <a:xfrm>
            <a:off x="464321" y="3758148"/>
            <a:ext cx="1036007" cy="268266"/>
          </a:xfrm>
          <a:prstGeom prst="chevron">
            <a:avLst>
              <a:gd name="adj" fmla="val 65193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6607"/>
              </a:solidFill>
              <a:latin typeface="Rubik Mono One"/>
              <a:ea typeface="Rubik Mono One"/>
              <a:cs typeface="Rubik Mono One"/>
              <a:sym typeface="Rubik Mono One"/>
            </a:endParaRPr>
          </a:p>
        </p:txBody>
      </p:sp>
      <p:sp>
        <p:nvSpPr>
          <p:cNvPr id="1055" name="Google Shape;1055;p71">
            <a:extLst>
              <a:ext uri="{FF2B5EF4-FFF2-40B4-BE49-F238E27FC236}">
                <a16:creationId xmlns:a16="http://schemas.microsoft.com/office/drawing/2014/main" id="{627292D4-322E-7F77-4193-9FAC744D9FD2}"/>
              </a:ext>
            </a:extLst>
          </p:cNvPr>
          <p:cNvSpPr txBox="1"/>
          <p:nvPr/>
        </p:nvSpPr>
        <p:spPr>
          <a:xfrm>
            <a:off x="495010" y="3786714"/>
            <a:ext cx="974627" cy="22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accent2"/>
                </a:solidFill>
                <a:latin typeface="MuktaMahee SemiBold" pitchFamily="2" charset="77"/>
                <a:ea typeface="Mukta SemiBold"/>
                <a:cs typeface="MuktaMahee SemiBold" pitchFamily="2" charset="77"/>
                <a:sym typeface="Mukta SemiBold"/>
              </a:rPr>
              <a:t>NEW</a:t>
            </a:r>
            <a:endParaRPr b="1" dirty="0">
              <a:solidFill>
                <a:schemeClr val="accent2"/>
              </a:solidFill>
              <a:latin typeface="MuktaMahee SemiBold" pitchFamily="2" charset="77"/>
              <a:ea typeface="Mukta SemiBold"/>
              <a:cs typeface="MuktaMahee SemiBold" pitchFamily="2" charset="77"/>
              <a:sym typeface="Mukta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0512855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8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216" name="Google Shape;1216;p8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1217" name="Google Shape;1217;p85"/>
          <p:cNvSpPr txBox="1"/>
          <p:nvPr/>
        </p:nvSpPr>
        <p:spPr>
          <a:xfrm>
            <a:off x="323175" y="952500"/>
            <a:ext cx="8572500" cy="3908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100" dirty="0">
                <a:latin typeface="MuktaMahee Regular" pitchFamily="2" charset="77"/>
                <a:cs typeface="MuktaMahee Regular" pitchFamily="2" charset="77"/>
              </a:rPr>
              <a:t>[1] CC2020 Task Force. 2020. </a:t>
            </a:r>
            <a:r>
              <a:rPr lang="en-US" sz="1100" i="1" dirty="0">
                <a:latin typeface="MuktaMahee Regular" pitchFamily="2" charset="77"/>
                <a:cs typeface="MuktaMahee Regular" pitchFamily="2" charset="77"/>
              </a:rPr>
              <a:t>Computing Curricula 2020: Paradigms for Global Computing Education</a:t>
            </a:r>
            <a:r>
              <a:rPr lang="en-US" sz="1100" dirty="0">
                <a:latin typeface="MuktaMahee Regular" pitchFamily="2" charset="77"/>
                <a:cs typeface="MuktaMahee Regular" pitchFamily="2" charset="77"/>
              </a:rPr>
              <a:t>. Association for Computing Machinery, New York, NY, USA.</a:t>
            </a:r>
          </a:p>
          <a:p>
            <a:r>
              <a:rPr lang="en-US" sz="1100" dirty="0">
                <a:latin typeface="MuktaMahee Regular" pitchFamily="2" charset="77"/>
                <a:cs typeface="MuktaMahee Regular" pitchFamily="2" charset="77"/>
              </a:rPr>
              <a:t>[2] Christof Ebert. 2007. The impacts of software product management. </a:t>
            </a:r>
            <a:r>
              <a:rPr lang="en-US" sz="1100" i="1" dirty="0">
                <a:latin typeface="MuktaMahee Regular" pitchFamily="2" charset="77"/>
                <a:cs typeface="MuktaMahee Regular" pitchFamily="2" charset="77"/>
              </a:rPr>
              <a:t>J. Syst. </a:t>
            </a:r>
            <a:r>
              <a:rPr lang="en-US" sz="1100" i="1" dirty="0" err="1">
                <a:latin typeface="MuktaMahee Regular" pitchFamily="2" charset="77"/>
                <a:cs typeface="MuktaMahee Regular" pitchFamily="2" charset="77"/>
              </a:rPr>
              <a:t>Softw</a:t>
            </a:r>
            <a:r>
              <a:rPr lang="en-US" sz="1100" i="1" dirty="0">
                <a:latin typeface="MuktaMahee Regular" pitchFamily="2" charset="77"/>
                <a:cs typeface="MuktaMahee Regular" pitchFamily="2" charset="77"/>
              </a:rPr>
              <a:t>.</a:t>
            </a:r>
            <a:r>
              <a:rPr lang="en-US" sz="1100" dirty="0">
                <a:latin typeface="MuktaMahee Regular" pitchFamily="2" charset="77"/>
                <a:cs typeface="MuktaMahee Regular" pitchFamily="2" charset="77"/>
              </a:rPr>
              <a:t> 80, 6 (June 2007), 850–861. </a:t>
            </a:r>
            <a:r>
              <a:rPr lang="en-US" sz="1100" dirty="0">
                <a:latin typeface="MuktaMahee Regular" pitchFamily="2" charset="77"/>
                <a:cs typeface="MuktaMahee Regular" pitchFamily="2" charset="77"/>
                <a:hlinkClick r:id="rId3"/>
              </a:rPr>
              <a:t>https://doi.org/10.1016/j.jss.2006.09.017</a:t>
            </a:r>
            <a:endParaRPr lang="en-US" sz="1100" dirty="0">
              <a:latin typeface="MuktaMahee Regular" pitchFamily="2" charset="77"/>
              <a:cs typeface="MuktaMahee Regular" pitchFamily="2" charset="77"/>
            </a:endParaRPr>
          </a:p>
          <a:p>
            <a:r>
              <a:rPr lang="en-US" sz="1100" dirty="0">
                <a:latin typeface="MuktaMahee Regular" pitchFamily="2" charset="77"/>
                <a:cs typeface="MuktaMahee Regular" pitchFamily="2" charset="77"/>
              </a:rPr>
              <a:t>[3] Hannah Estes and Kathryn T. Stolee. Advancing Software Product Management Education: Insights from an Industry | Survey Materials. </a:t>
            </a:r>
            <a:r>
              <a:rPr lang="en-US" sz="1100" dirty="0">
                <a:latin typeface="MuktaMahee Regular" pitchFamily="2" charset="77"/>
                <a:cs typeface="MuktaMahee Regular" pitchFamily="2" charset="77"/>
                <a:hlinkClick r:id="rId4"/>
              </a:rPr>
              <a:t>https://doi.org/10.5281/zenodo.15212362</a:t>
            </a:r>
            <a:endParaRPr lang="en-US" sz="1100" dirty="0">
              <a:latin typeface="MuktaMahee Regular" pitchFamily="2" charset="77"/>
              <a:cs typeface="MuktaMahee Regular" pitchFamily="2" charset="77"/>
            </a:endParaRPr>
          </a:p>
          <a:p>
            <a:r>
              <a:rPr lang="en-US" sz="1100" dirty="0">
                <a:latin typeface="MuktaMahee Regular" pitchFamily="2" charset="77"/>
                <a:cs typeface="MuktaMahee Regular" pitchFamily="2" charset="77"/>
              </a:rPr>
              <a:t>[4] Joint Task Force on Computing Curricula. 2015. 2. Association for Computing Machinery, New York, NY, USA. </a:t>
            </a:r>
            <a:r>
              <a:rPr lang="en-US" sz="1100" dirty="0">
                <a:latin typeface="MuktaMahee Regular" pitchFamily="2" charset="77"/>
                <a:cs typeface="MuktaMahee Regular" pitchFamily="2" charset="77"/>
                <a:hlinkClick r:id="rId5"/>
              </a:rPr>
              <a:t>https://www.acm.org/binaries/content/assets/education/se2014.pdf</a:t>
            </a:r>
            <a:endParaRPr lang="en-US" sz="1100" dirty="0">
              <a:latin typeface="MuktaMahee Regular" pitchFamily="2" charset="77"/>
              <a:cs typeface="MuktaMahee Regular" pitchFamily="2" charset="77"/>
            </a:endParaRPr>
          </a:p>
          <a:p>
            <a:r>
              <a:rPr lang="en-US" sz="1100" dirty="0">
                <a:latin typeface="MuktaMahee Regular" pitchFamily="2" charset="77"/>
                <a:cs typeface="MuktaMahee Regular" pitchFamily="2" charset="77"/>
              </a:rPr>
              <a:t>[5] Hans-Bernd </a:t>
            </a:r>
            <a:r>
              <a:rPr lang="en-US" sz="1100" dirty="0" err="1">
                <a:latin typeface="MuktaMahee Regular" pitchFamily="2" charset="77"/>
                <a:cs typeface="MuktaMahee Regular" pitchFamily="2" charset="77"/>
              </a:rPr>
              <a:t>Kittlaus</a:t>
            </a:r>
            <a:r>
              <a:rPr lang="en-US" sz="1100" dirty="0">
                <a:latin typeface="MuktaMahee Regular" pitchFamily="2" charset="77"/>
                <a:cs typeface="MuktaMahee Regular" pitchFamily="2" charset="77"/>
              </a:rPr>
              <a:t> and Samuel A. Fricker. 2017. </a:t>
            </a:r>
            <a:r>
              <a:rPr lang="en-US" sz="1100" i="1" dirty="0">
                <a:latin typeface="MuktaMahee Regular" pitchFamily="2" charset="77"/>
                <a:cs typeface="MuktaMahee Regular" pitchFamily="2" charset="77"/>
              </a:rPr>
              <a:t>Software product management</a:t>
            </a:r>
            <a:r>
              <a:rPr lang="en-US" sz="1100" dirty="0">
                <a:latin typeface="MuktaMahee Regular" pitchFamily="2" charset="77"/>
                <a:cs typeface="MuktaMahee Regular" pitchFamily="2" charset="77"/>
              </a:rPr>
              <a:t>. Springer-Verlag GmbH Germany, Berlin.</a:t>
            </a:r>
          </a:p>
          <a:p>
            <a:r>
              <a:rPr lang="en-US" sz="1100" dirty="0">
                <a:latin typeface="MuktaMahee Regular" pitchFamily="2" charset="77"/>
                <a:cs typeface="MuktaMahee Regular" pitchFamily="2" charset="77"/>
              </a:rPr>
              <a:t>[6] Amruth N. Kumar, Rajendra K. Raj, Sherif G. Aly, Monica D. Anderson, Brett A. Becker, Richard L. Blumenthal, Eric Eaton, Susan L. Epstein, Michael </a:t>
            </a:r>
            <a:r>
              <a:rPr lang="en-US" sz="1100" dirty="0" err="1">
                <a:latin typeface="MuktaMahee Regular" pitchFamily="2" charset="77"/>
                <a:cs typeface="MuktaMahee Regular" pitchFamily="2" charset="77"/>
              </a:rPr>
              <a:t>Goldweber</a:t>
            </a:r>
            <a:r>
              <a:rPr lang="en-US" sz="1100" dirty="0">
                <a:latin typeface="MuktaMahee Regular" pitchFamily="2" charset="77"/>
                <a:cs typeface="MuktaMahee Regular" pitchFamily="2" charset="77"/>
              </a:rPr>
              <a:t>, Pankaj </a:t>
            </a:r>
            <a:r>
              <a:rPr lang="en-US" sz="1100" dirty="0" err="1">
                <a:latin typeface="MuktaMahee Regular" pitchFamily="2" charset="77"/>
                <a:cs typeface="MuktaMahee Regular" pitchFamily="2" charset="77"/>
              </a:rPr>
              <a:t>Jalote</a:t>
            </a:r>
            <a:r>
              <a:rPr lang="en-US" sz="1100" dirty="0">
                <a:latin typeface="MuktaMahee Regular" pitchFamily="2" charset="77"/>
                <a:cs typeface="MuktaMahee Regular" pitchFamily="2" charset="77"/>
              </a:rPr>
              <a:t>, Douglas Lea, Michael </a:t>
            </a:r>
            <a:r>
              <a:rPr lang="en-US" sz="1100" dirty="0" err="1">
                <a:latin typeface="MuktaMahee Regular" pitchFamily="2" charset="77"/>
                <a:cs typeface="MuktaMahee Regular" pitchFamily="2" charset="77"/>
              </a:rPr>
              <a:t>Oudshoorn</a:t>
            </a:r>
            <a:r>
              <a:rPr lang="en-US" sz="1100" dirty="0">
                <a:latin typeface="MuktaMahee Regular" pitchFamily="2" charset="77"/>
                <a:cs typeface="MuktaMahee Regular" pitchFamily="2" charset="77"/>
              </a:rPr>
              <a:t>, Marcelo Pias, Susan Reiser, Christian Servin, Rahul Simha, Titus Winters, and Qiao Xiang. 2024. </a:t>
            </a:r>
            <a:r>
              <a:rPr lang="en-US" sz="1100" i="1" dirty="0">
                <a:latin typeface="MuktaMahee Regular" pitchFamily="2" charset="77"/>
                <a:cs typeface="MuktaMahee Regular" pitchFamily="2" charset="77"/>
              </a:rPr>
              <a:t>Computer Science Curricula 2023</a:t>
            </a:r>
            <a:r>
              <a:rPr lang="en-US" sz="1100" dirty="0">
                <a:latin typeface="MuktaMahee Regular" pitchFamily="2" charset="77"/>
                <a:cs typeface="MuktaMahee Regular" pitchFamily="2" charset="77"/>
              </a:rPr>
              <a:t>. Association for Computing Machinery, New York, NY, USA.</a:t>
            </a:r>
          </a:p>
          <a:p>
            <a:r>
              <a:rPr lang="en-US" sz="1100" dirty="0">
                <a:latin typeface="MuktaMahee Regular" pitchFamily="2" charset="77"/>
                <a:cs typeface="MuktaMahee Regular" pitchFamily="2" charset="77"/>
              </a:rPr>
              <a:t>[7] Andrey </a:t>
            </a:r>
            <a:r>
              <a:rPr lang="en-US" sz="1100" dirty="0" err="1">
                <a:latin typeface="MuktaMahee Regular" pitchFamily="2" charset="77"/>
                <a:cs typeface="MuktaMahee Regular" pitchFamily="2" charset="77"/>
              </a:rPr>
              <a:t>Maglyas</a:t>
            </a:r>
            <a:r>
              <a:rPr lang="en-US" sz="1100" dirty="0">
                <a:latin typeface="MuktaMahee Regular" pitchFamily="2" charset="77"/>
                <a:cs typeface="MuktaMahee Regular" pitchFamily="2" charset="77"/>
              </a:rPr>
              <a:t>, Uolevi Nikula, and Kari </a:t>
            </a:r>
            <a:r>
              <a:rPr lang="en-US" sz="1100" dirty="0" err="1">
                <a:latin typeface="MuktaMahee Regular" pitchFamily="2" charset="77"/>
                <a:cs typeface="MuktaMahee Regular" pitchFamily="2" charset="77"/>
              </a:rPr>
              <a:t>Smolander</a:t>
            </a:r>
            <a:r>
              <a:rPr lang="en-US" sz="1100" dirty="0">
                <a:latin typeface="MuktaMahee Regular" pitchFamily="2" charset="77"/>
                <a:cs typeface="MuktaMahee Regular" pitchFamily="2" charset="77"/>
              </a:rPr>
              <a:t>. 2013. What are the roles of software product managers? An empirical investigation. </a:t>
            </a:r>
            <a:r>
              <a:rPr lang="en-US" sz="1100" i="1" dirty="0">
                <a:latin typeface="MuktaMahee Regular" pitchFamily="2" charset="77"/>
                <a:cs typeface="MuktaMahee Regular" pitchFamily="2" charset="77"/>
              </a:rPr>
              <a:t>J. Syst. </a:t>
            </a:r>
            <a:r>
              <a:rPr lang="en-US" sz="1100" i="1" dirty="0" err="1">
                <a:latin typeface="MuktaMahee Regular" pitchFamily="2" charset="77"/>
                <a:cs typeface="MuktaMahee Regular" pitchFamily="2" charset="77"/>
              </a:rPr>
              <a:t>Softw</a:t>
            </a:r>
            <a:r>
              <a:rPr lang="en-US" sz="1100" i="1" dirty="0">
                <a:latin typeface="MuktaMahee Regular" pitchFamily="2" charset="77"/>
                <a:cs typeface="MuktaMahee Regular" pitchFamily="2" charset="77"/>
              </a:rPr>
              <a:t>.</a:t>
            </a:r>
            <a:r>
              <a:rPr lang="en-US" sz="1100" dirty="0">
                <a:latin typeface="MuktaMahee Regular" pitchFamily="2" charset="77"/>
                <a:cs typeface="MuktaMahee Regular" pitchFamily="2" charset="77"/>
              </a:rPr>
              <a:t> 86, 12 (Dec. 2013), 3071–3090. </a:t>
            </a:r>
            <a:r>
              <a:rPr lang="en-US" sz="1100" dirty="0">
                <a:latin typeface="MuktaMahee Regular" pitchFamily="2" charset="77"/>
                <a:cs typeface="MuktaMahee Regular" pitchFamily="2" charset="77"/>
                <a:hlinkClick r:id="rId6"/>
              </a:rPr>
              <a:t>https://doi.org/10.1016/j.jss.2013.07.045</a:t>
            </a:r>
            <a:endParaRPr lang="en-US" sz="1100" dirty="0">
              <a:latin typeface="MuktaMahee Regular" pitchFamily="2" charset="77"/>
              <a:cs typeface="MuktaMahee Regular" pitchFamily="2" charset="77"/>
            </a:endParaRPr>
          </a:p>
          <a:p>
            <a:r>
              <a:rPr lang="en-US" sz="1100" dirty="0">
                <a:latin typeface="MuktaMahee Regular" pitchFamily="2" charset="77"/>
                <a:cs typeface="MuktaMahee Regular" pitchFamily="2" charset="77"/>
              </a:rPr>
              <a:t>[8] Charlie Parker, Sam Scott, and Alistair Geddes. 2019. Snowball sampling. </a:t>
            </a:r>
            <a:r>
              <a:rPr lang="en-US" sz="1100" i="1" dirty="0">
                <a:latin typeface="MuktaMahee Regular" pitchFamily="2" charset="77"/>
                <a:cs typeface="MuktaMahee Regular" pitchFamily="2" charset="77"/>
              </a:rPr>
              <a:t>SAGE Research Methods Foundations</a:t>
            </a:r>
            <a:r>
              <a:rPr lang="en-US" sz="1100" dirty="0">
                <a:latin typeface="MuktaMahee Regular" pitchFamily="2" charset="77"/>
                <a:cs typeface="MuktaMahee Regular" pitchFamily="2" charset="77"/>
              </a:rPr>
              <a:t>. Sage.</a:t>
            </a:r>
          </a:p>
          <a:p>
            <a:r>
              <a:rPr lang="en-US" sz="1100" dirty="0">
                <a:latin typeface="MuktaMahee Regular" pitchFamily="2" charset="77"/>
                <a:cs typeface="MuktaMahee Regular" pitchFamily="2" charset="77"/>
              </a:rPr>
              <a:t>[9] Lenny </a:t>
            </a:r>
            <a:r>
              <a:rPr lang="en-US" sz="1100" dirty="0" err="1">
                <a:latin typeface="MuktaMahee Regular" pitchFamily="2" charset="77"/>
                <a:cs typeface="MuktaMahee Regular" pitchFamily="2" charset="77"/>
              </a:rPr>
              <a:t>Rachitsky</a:t>
            </a:r>
            <a:r>
              <a:rPr lang="en-US" sz="1100" dirty="0">
                <a:latin typeface="MuktaMahee Regular" pitchFamily="2" charset="77"/>
                <a:cs typeface="MuktaMahee Regular" pitchFamily="2" charset="77"/>
              </a:rPr>
              <a:t>. 2020. Product Management Survey. </a:t>
            </a:r>
            <a:r>
              <a:rPr lang="en-US" sz="1100" dirty="0">
                <a:latin typeface="MuktaMahee Regular" pitchFamily="2" charset="77"/>
                <a:cs typeface="MuktaMahee Regular" pitchFamily="2" charset="77"/>
                <a:hlinkClick r:id="rId7"/>
              </a:rPr>
              <a:t>https://www.lennysnewsletter.com/p/product-management-survey</a:t>
            </a:r>
            <a:endParaRPr lang="en-US" sz="1100" dirty="0">
              <a:latin typeface="MuktaMahee Regular" pitchFamily="2" charset="77"/>
              <a:cs typeface="MuktaMahee Regular" pitchFamily="2" charset="77"/>
            </a:endParaRPr>
          </a:p>
          <a:p>
            <a:r>
              <a:rPr lang="en-US" sz="1100" dirty="0">
                <a:latin typeface="MuktaMahee Regular" pitchFamily="2" charset="77"/>
                <a:cs typeface="MuktaMahee Regular" pitchFamily="2" charset="77"/>
              </a:rPr>
              <a:t>[10] Andrea Sipos and Bálint Szabó. 2024. Exploring the expectations of the product manager role: the case of the Hungarian software industry. </a:t>
            </a:r>
            <a:r>
              <a:rPr lang="en-US" sz="1100" i="1" dirty="0" err="1">
                <a:latin typeface="MuktaMahee Regular" pitchFamily="2" charset="77"/>
                <a:cs typeface="MuktaMahee Regular" pitchFamily="2" charset="77"/>
              </a:rPr>
              <a:t>Vezetéstudomány</a:t>
            </a:r>
            <a:r>
              <a:rPr lang="en-US" sz="1100" i="1" dirty="0">
                <a:latin typeface="MuktaMahee Regular" pitchFamily="2" charset="77"/>
                <a:cs typeface="MuktaMahee Regular" pitchFamily="2" charset="77"/>
              </a:rPr>
              <a:t>-Budapest Management Review</a:t>
            </a:r>
            <a:r>
              <a:rPr lang="en-US" sz="1100" dirty="0">
                <a:latin typeface="MuktaMahee Regular" pitchFamily="2" charset="77"/>
                <a:cs typeface="MuktaMahee Regular" pitchFamily="2" charset="77"/>
              </a:rPr>
              <a:t> 55, 7-8 (2024), 18–31.</a:t>
            </a:r>
          </a:p>
          <a:p>
            <a:r>
              <a:rPr lang="en-US" sz="1100" dirty="0">
                <a:latin typeface="MuktaMahee Regular" pitchFamily="2" charset="77"/>
                <a:cs typeface="MuktaMahee Regular" pitchFamily="2" charset="77"/>
              </a:rPr>
              <a:t>[11] Olga Springer and Jakub Miler. 2018. The Role of a Software Product Manager in Various Business Environments. In </a:t>
            </a:r>
            <a:r>
              <a:rPr lang="en-US" sz="1100" i="1" dirty="0">
                <a:latin typeface="MuktaMahee Regular" pitchFamily="2" charset="77"/>
                <a:cs typeface="MuktaMahee Regular" pitchFamily="2" charset="77"/>
              </a:rPr>
              <a:t>2018 Federated Conference on Computer Science and Information Systems (</a:t>
            </a:r>
            <a:r>
              <a:rPr lang="en-US" sz="1100" i="1" dirty="0" err="1">
                <a:latin typeface="MuktaMahee Regular" pitchFamily="2" charset="77"/>
                <a:cs typeface="MuktaMahee Regular" pitchFamily="2" charset="77"/>
              </a:rPr>
              <a:t>FedCSIS</a:t>
            </a:r>
            <a:r>
              <a:rPr lang="en-US" sz="1100" i="1" dirty="0">
                <a:latin typeface="MuktaMahee Regular" pitchFamily="2" charset="77"/>
                <a:cs typeface="MuktaMahee Regular" pitchFamily="2" charset="77"/>
              </a:rPr>
              <a:t>)</a:t>
            </a:r>
            <a:r>
              <a:rPr lang="en-US" sz="1100" dirty="0">
                <a:latin typeface="MuktaMahee Regular" pitchFamily="2" charset="77"/>
                <a:cs typeface="MuktaMahee Regular" pitchFamily="2" charset="77"/>
              </a:rPr>
              <a:t>, 985–994.</a:t>
            </a:r>
          </a:p>
          <a:p>
            <a:r>
              <a:rPr lang="en-US" sz="1100" dirty="0">
                <a:latin typeface="MuktaMahee Regular" pitchFamily="2" charset="77"/>
                <a:cs typeface="MuktaMahee Regular" pitchFamily="2" charset="77"/>
              </a:rPr>
              <a:t>[12] T. Zimmermann. 2016. Card-sorting. </a:t>
            </a:r>
            <a:r>
              <a:rPr lang="en-US" sz="1100" i="1" dirty="0">
                <a:latin typeface="MuktaMahee Regular" pitchFamily="2" charset="77"/>
                <a:cs typeface="MuktaMahee Regular" pitchFamily="2" charset="77"/>
              </a:rPr>
              <a:t>Perspectives on Data Science for Software Engineering</a:t>
            </a:r>
            <a:r>
              <a:rPr lang="en-US" sz="1100" dirty="0">
                <a:latin typeface="MuktaMahee Regular" pitchFamily="2" charset="77"/>
                <a:cs typeface="MuktaMahee Regular" pitchFamily="2" charset="77"/>
              </a:rPr>
              <a:t> (2016), 137–141. </a:t>
            </a:r>
            <a:r>
              <a:rPr lang="en-US" sz="1100" dirty="0">
                <a:latin typeface="MuktaMahee Regular" pitchFamily="2" charset="77"/>
                <a:cs typeface="MuktaMahee Regular" pitchFamily="2" charset="77"/>
                <a:hlinkClick r:id="rId8"/>
              </a:rPr>
              <a:t>https://doi.org/10.1016/b978-0-12-804206-9.00027-1</a:t>
            </a:r>
            <a:r>
              <a:rPr lang="en" sz="1100" dirty="0">
                <a:solidFill>
                  <a:srgbClr val="133817"/>
                </a:solidFill>
                <a:latin typeface="MuktaMahee Regular" pitchFamily="2" charset="77"/>
                <a:ea typeface="Mukta Regular"/>
                <a:cs typeface="MuktaMahee Regular" pitchFamily="2" charset="77"/>
                <a:sym typeface="Mukta"/>
              </a:rPr>
              <a:t> </a:t>
            </a:r>
            <a:endParaRPr sz="1100" dirty="0">
              <a:solidFill>
                <a:srgbClr val="133817"/>
              </a:solidFill>
              <a:latin typeface="MuktaMahee Regular" pitchFamily="2" charset="77"/>
              <a:ea typeface="Mukta Regular"/>
              <a:cs typeface="MuktaMahee Regular" pitchFamily="2" charset="77"/>
              <a:sym typeface="Mukt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EC8CA-69E7-002B-0097-FAF46079D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51;p56">
            <a:extLst>
              <a:ext uri="{FF2B5EF4-FFF2-40B4-BE49-F238E27FC236}">
                <a16:creationId xmlns:a16="http://schemas.microsoft.com/office/drawing/2014/main" id="{A6BE62A3-3927-319F-0CF1-FCBE878ADF17}"/>
              </a:ext>
            </a:extLst>
          </p:cNvPr>
          <p:cNvSpPr/>
          <p:nvPr/>
        </p:nvSpPr>
        <p:spPr>
          <a:xfrm>
            <a:off x="-6985" y="4790618"/>
            <a:ext cx="9285282" cy="370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owun Batang"/>
              <a:ea typeface="Gowun Batang"/>
              <a:cs typeface="Gowun Batang"/>
              <a:sym typeface="Gowun Batang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ACBCA-675D-5EF2-B911-0ED5E7B574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accent2"/>
                </a:solidFill>
              </a:rPr>
              <a:t>4</a:t>
            </a:fld>
            <a:endParaRPr lang="en" dirty="0">
              <a:solidFill>
                <a:schemeClr val="accent2"/>
              </a:solidFill>
            </a:endParaRPr>
          </a:p>
        </p:txBody>
      </p:sp>
      <p:sp>
        <p:nvSpPr>
          <p:cNvPr id="10" name="Google Shape;751;p56">
            <a:extLst>
              <a:ext uri="{FF2B5EF4-FFF2-40B4-BE49-F238E27FC236}">
                <a16:creationId xmlns:a16="http://schemas.microsoft.com/office/drawing/2014/main" id="{9D8F2E5E-32E8-D230-31BA-1E7252DEE6A3}"/>
              </a:ext>
            </a:extLst>
          </p:cNvPr>
          <p:cNvSpPr/>
          <p:nvPr/>
        </p:nvSpPr>
        <p:spPr>
          <a:xfrm>
            <a:off x="0" y="-49621"/>
            <a:ext cx="9144000" cy="41314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owun Batang"/>
              <a:ea typeface="Gowun Batang"/>
              <a:cs typeface="Gowun Batang"/>
              <a:sym typeface="Gowun Batang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46A188-57CA-6FC2-2DE9-3ADFA0057CF2}"/>
              </a:ext>
            </a:extLst>
          </p:cNvPr>
          <p:cNvSpPr/>
          <p:nvPr/>
        </p:nvSpPr>
        <p:spPr>
          <a:xfrm>
            <a:off x="358588" y="347330"/>
            <a:ext cx="8426824" cy="445948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247;p32">
            <a:extLst>
              <a:ext uri="{FF2B5EF4-FFF2-40B4-BE49-F238E27FC236}">
                <a16:creationId xmlns:a16="http://schemas.microsoft.com/office/drawing/2014/main" id="{F326AB8A-A1C6-3D3A-5E03-16C5167DD735}"/>
              </a:ext>
            </a:extLst>
          </p:cNvPr>
          <p:cNvSpPr txBox="1">
            <a:spLocks/>
          </p:cNvSpPr>
          <p:nvPr/>
        </p:nvSpPr>
        <p:spPr>
          <a:xfrm>
            <a:off x="1295117" y="1176271"/>
            <a:ext cx="6553766" cy="2801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MuktaMahee Light" pitchFamily="2" charset="77"/>
                <a:cs typeface="MuktaMahee Light" pitchFamily="2" charset="77"/>
              </a:rPr>
              <a:t>We surveyed a variety of industry practitioners to understand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MuktaMahee Bold" pitchFamily="2" charset="77"/>
                <a:ea typeface="Mukta Regular"/>
                <a:cs typeface="MuktaMahee Bold" pitchFamily="2" charset="77"/>
                <a:sym typeface="Mukta"/>
              </a:rPr>
              <a:t>what SPMs </a:t>
            </a:r>
            <a:r>
              <a:rPr lang="en-US" sz="3600" b="1" dirty="0">
                <a:solidFill>
                  <a:schemeClr val="bg2"/>
                </a:solidFill>
                <a:latin typeface="MuktaMahee Bold" pitchFamily="2" charset="77"/>
                <a:ea typeface="Mukta Regular"/>
                <a:cs typeface="MuktaMahee Bold" pitchFamily="2" charset="77"/>
                <a:sym typeface="Mukta"/>
              </a:rPr>
              <a:t>wished</a:t>
            </a:r>
            <a:r>
              <a:rPr lang="en-US" sz="3600" b="1" dirty="0">
                <a:solidFill>
                  <a:schemeClr val="bg1"/>
                </a:solidFill>
                <a:latin typeface="MuktaMahee Bold" pitchFamily="2" charset="77"/>
                <a:ea typeface="Mukta Regular"/>
                <a:cs typeface="MuktaMahee Bold" pitchFamily="2" charset="77"/>
                <a:sym typeface="Mukta"/>
              </a:rPr>
              <a:t> they had learned to better prepare themselves.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MuktaMahee Regular" pitchFamily="2" charset="77"/>
              <a:cs typeface="MuktaMahee Regular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5080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7DE5B-2CDB-A017-BDA6-60F73D0BD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51;p56">
            <a:extLst>
              <a:ext uri="{FF2B5EF4-FFF2-40B4-BE49-F238E27FC236}">
                <a16:creationId xmlns:a16="http://schemas.microsoft.com/office/drawing/2014/main" id="{CF3AA26A-D029-E34D-87A3-E79312396564}"/>
              </a:ext>
            </a:extLst>
          </p:cNvPr>
          <p:cNvSpPr/>
          <p:nvPr/>
        </p:nvSpPr>
        <p:spPr>
          <a:xfrm>
            <a:off x="-6985" y="4790618"/>
            <a:ext cx="9285282" cy="370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owun Batang"/>
              <a:ea typeface="Gowun Batang"/>
              <a:cs typeface="Gowun Batang"/>
              <a:sym typeface="Gowun Batang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964CE-F6A9-1269-E92B-F650D5865B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accent2"/>
                </a:solidFill>
              </a:rPr>
              <a:t>5</a:t>
            </a:fld>
            <a:endParaRPr lang="en" dirty="0">
              <a:solidFill>
                <a:schemeClr val="accent2"/>
              </a:solidFill>
            </a:endParaRPr>
          </a:p>
        </p:txBody>
      </p:sp>
      <p:sp>
        <p:nvSpPr>
          <p:cNvPr id="10" name="Google Shape;751;p56">
            <a:extLst>
              <a:ext uri="{FF2B5EF4-FFF2-40B4-BE49-F238E27FC236}">
                <a16:creationId xmlns:a16="http://schemas.microsoft.com/office/drawing/2014/main" id="{11103225-D969-644C-EC20-AD4B41576B45}"/>
              </a:ext>
            </a:extLst>
          </p:cNvPr>
          <p:cNvSpPr/>
          <p:nvPr/>
        </p:nvSpPr>
        <p:spPr>
          <a:xfrm>
            <a:off x="0" y="-49621"/>
            <a:ext cx="9144000" cy="41314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owun Batang"/>
              <a:ea typeface="Gowun Batang"/>
              <a:cs typeface="Gowun Batang"/>
              <a:sym typeface="Gowun Batang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B501B5-C536-C59E-4870-F289AF8E7AF0}"/>
              </a:ext>
            </a:extLst>
          </p:cNvPr>
          <p:cNvSpPr/>
          <p:nvPr/>
        </p:nvSpPr>
        <p:spPr>
          <a:xfrm>
            <a:off x="358588" y="347330"/>
            <a:ext cx="8426824" cy="445948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247;p32">
            <a:extLst>
              <a:ext uri="{FF2B5EF4-FFF2-40B4-BE49-F238E27FC236}">
                <a16:creationId xmlns:a16="http://schemas.microsoft.com/office/drawing/2014/main" id="{D12CB66E-B874-7D86-D19E-3B22113E371F}"/>
              </a:ext>
            </a:extLst>
          </p:cNvPr>
          <p:cNvSpPr txBox="1">
            <a:spLocks/>
          </p:cNvSpPr>
          <p:nvPr/>
        </p:nvSpPr>
        <p:spPr>
          <a:xfrm>
            <a:off x="1382399" y="1170958"/>
            <a:ext cx="6384593" cy="2238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MuktaMahee Light" pitchFamily="2" charset="77"/>
                <a:cs typeface="MuktaMahee Light" pitchFamily="2" charset="77"/>
              </a:rPr>
              <a:t>We surveyed a variety of industry practitioners to understand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MuktaMahee Bold" pitchFamily="2" charset="77"/>
                <a:ea typeface="Mukta Regular"/>
                <a:cs typeface="MuktaMahee Bold" pitchFamily="2" charset="77"/>
                <a:sym typeface="Mukta"/>
              </a:rPr>
              <a:t>how SPMs are </a:t>
            </a:r>
            <a:r>
              <a:rPr lang="en-US" sz="3600" b="1" dirty="0">
                <a:solidFill>
                  <a:schemeClr val="bg2"/>
                </a:solidFill>
                <a:latin typeface="MuktaMahee Bold" pitchFamily="2" charset="77"/>
                <a:ea typeface="Mukta Regular"/>
                <a:cs typeface="MuktaMahee Bold" pitchFamily="2" charset="77"/>
                <a:sym typeface="Mukta"/>
              </a:rPr>
              <a:t>valuable</a:t>
            </a:r>
            <a:r>
              <a:rPr lang="en-US" sz="3600" b="1" dirty="0">
                <a:solidFill>
                  <a:schemeClr val="bg1"/>
                </a:solidFill>
                <a:latin typeface="MuktaMahee Bold" pitchFamily="2" charset="77"/>
                <a:ea typeface="Mukta Regular"/>
                <a:cs typeface="MuktaMahee Bold" pitchFamily="2" charset="77"/>
                <a:sym typeface="Mukta"/>
              </a:rPr>
              <a:t> to the software team.</a:t>
            </a:r>
          </a:p>
        </p:txBody>
      </p:sp>
    </p:spTree>
    <p:extLst>
      <p:ext uri="{BB962C8B-B14F-4D97-AF65-F5344CB8AC3E}">
        <p14:creationId xmlns:p14="http://schemas.microsoft.com/office/powerpoint/2010/main" val="3381874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95" name="Google Shape;395;p41"/>
          <p:cNvSpPr/>
          <p:nvPr/>
        </p:nvSpPr>
        <p:spPr>
          <a:xfrm>
            <a:off x="587400" y="636075"/>
            <a:ext cx="4077000" cy="3693600"/>
          </a:xfrm>
          <a:prstGeom prst="roundRect">
            <a:avLst>
              <a:gd name="adj" fmla="val 619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40075" tIns="182875" rIns="91425" bIns="0" anchor="ctr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000">
              <a:solidFill>
                <a:schemeClr val="accent6"/>
              </a:solidFill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34A514-B635-4095-C56C-AEDDC4464794}"/>
              </a:ext>
            </a:extLst>
          </p:cNvPr>
          <p:cNvGrpSpPr/>
          <p:nvPr/>
        </p:nvGrpSpPr>
        <p:grpSpPr>
          <a:xfrm>
            <a:off x="4479600" y="950138"/>
            <a:ext cx="4077000" cy="3373500"/>
            <a:chOff x="4479600" y="956275"/>
            <a:chExt cx="4077000" cy="3373500"/>
          </a:xfrm>
        </p:grpSpPr>
        <p:sp>
          <p:nvSpPr>
            <p:cNvPr id="393" name="Google Shape;393;p41"/>
            <p:cNvSpPr/>
            <p:nvPr/>
          </p:nvSpPr>
          <p:spPr>
            <a:xfrm>
              <a:off x="4479600" y="956275"/>
              <a:ext cx="4077000" cy="3373500"/>
            </a:xfrm>
            <a:prstGeom prst="roundRect">
              <a:avLst>
                <a:gd name="adj" fmla="val 6191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0075" tIns="182875" rIns="91425" bIns="0" anchor="ctr" anchorCtr="0">
              <a:noAutofit/>
            </a:bodyPr>
            <a:lstStyle/>
            <a:p>
              <a:pPr marL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1000"/>
                </a:spcAft>
                <a:buNone/>
              </a:pPr>
              <a:endParaRPr sz="2500">
                <a:solidFill>
                  <a:schemeClr val="accent2"/>
                </a:solidFill>
                <a:latin typeface="Mukta Regular"/>
                <a:ea typeface="Mukta Regular"/>
                <a:cs typeface="Mukta Regular"/>
                <a:sym typeface="Mukta"/>
              </a:endParaRPr>
            </a:p>
          </p:txBody>
        </p:sp>
        <p:sp>
          <p:nvSpPr>
            <p:cNvPr id="401" name="Google Shape;401;p41"/>
            <p:cNvSpPr txBox="1"/>
            <p:nvPr/>
          </p:nvSpPr>
          <p:spPr>
            <a:xfrm>
              <a:off x="5490375" y="956275"/>
              <a:ext cx="2883900" cy="337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 dirty="0">
                <a:solidFill>
                  <a:schemeClr val="accent2"/>
                </a:solidFill>
                <a:latin typeface="Mukta Regular"/>
                <a:ea typeface="Mukta Regular"/>
                <a:cs typeface="Mukta Regular"/>
                <a:sym typeface="Mukta"/>
              </a:endParaRPr>
            </a:p>
            <a:p>
              <a:pPr marL="0" lvl="0" indent="0" algn="l" rtl="0">
                <a:lnSpc>
                  <a:spcPct val="11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accent2"/>
                  </a:solidFill>
                  <a:latin typeface="Mukta Regular"/>
                  <a:ea typeface="Mukta Regular"/>
                  <a:cs typeface="Mukta Regular"/>
                  <a:sym typeface="Mukta"/>
                </a:rPr>
                <a:t>Only for SPMs:</a:t>
              </a:r>
            </a:p>
            <a:p>
              <a:pPr marL="0" lvl="0" indent="0" algn="l" rtl="0">
                <a:lnSpc>
                  <a:spcPct val="11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" sz="2500" dirty="0">
                  <a:solidFill>
                    <a:schemeClr val="accent2"/>
                  </a:solidFill>
                  <a:latin typeface="Mukta Regular"/>
                  <a:ea typeface="Mukta Regular"/>
                  <a:cs typeface="Mukta Regular"/>
                  <a:sym typeface="Mukta"/>
                </a:rPr>
                <a:t>→ list up to 5 topics, skills, and abilities</a:t>
              </a:r>
              <a:endParaRPr sz="2500" dirty="0">
                <a:solidFill>
                  <a:schemeClr val="accent2"/>
                </a:solidFill>
                <a:latin typeface="Mukta Regular"/>
                <a:ea typeface="Mukta Regular"/>
                <a:cs typeface="Mukta Regular"/>
                <a:sym typeface="Mukta"/>
              </a:endParaRPr>
            </a:p>
            <a:p>
              <a:pPr marL="0" lvl="0" indent="0" algn="l" rtl="0">
                <a:lnSpc>
                  <a:spcPct val="110000"/>
                </a:lnSpc>
                <a:spcBef>
                  <a:spcPts val="1000"/>
                </a:spcBef>
                <a:spcAft>
                  <a:spcPts val="1000"/>
                </a:spcAft>
                <a:buNone/>
              </a:pPr>
              <a:r>
                <a:rPr lang="en" sz="2500" dirty="0">
                  <a:solidFill>
                    <a:schemeClr val="accent2"/>
                  </a:solidFill>
                  <a:latin typeface="Mukta Regular"/>
                  <a:ea typeface="Mukta Regular"/>
                  <a:cs typeface="Mukta Regular"/>
                  <a:sym typeface="Mukta"/>
                </a:rPr>
                <a:t>→ describe why each is important</a:t>
              </a:r>
              <a:endParaRPr sz="1200" dirty="0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endParaRPr>
            </a:p>
          </p:txBody>
        </p:sp>
      </p:grpSp>
      <p:sp>
        <p:nvSpPr>
          <p:cNvPr id="394" name="Google Shape;394;p41"/>
          <p:cNvSpPr/>
          <p:nvPr/>
        </p:nvSpPr>
        <p:spPr>
          <a:xfrm>
            <a:off x="587399" y="950138"/>
            <a:ext cx="4549143" cy="3379661"/>
          </a:xfrm>
          <a:prstGeom prst="roundRect">
            <a:avLst>
              <a:gd name="adj" fmla="val 619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40075" tIns="182875" rIns="91425" bIns="0" anchor="ctr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000">
              <a:solidFill>
                <a:srgbClr val="085D46"/>
              </a:solidFill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396" name="Google Shape;396;p41"/>
          <p:cNvSpPr/>
          <p:nvPr/>
        </p:nvSpPr>
        <p:spPr>
          <a:xfrm>
            <a:off x="4520248" y="887390"/>
            <a:ext cx="227700" cy="2139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kta Regular"/>
              <a:ea typeface="Mukta Regular"/>
              <a:cs typeface="Mukta Regular"/>
              <a:sym typeface="Mukta"/>
            </a:endParaRPr>
          </a:p>
        </p:txBody>
      </p:sp>
      <p:sp>
        <p:nvSpPr>
          <p:cNvPr id="398" name="Google Shape;398;p41"/>
          <p:cNvSpPr txBox="1"/>
          <p:nvPr/>
        </p:nvSpPr>
        <p:spPr>
          <a:xfrm>
            <a:off x="1254600" y="596387"/>
            <a:ext cx="3320400" cy="12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dirty="0">
                <a:solidFill>
                  <a:schemeClr val="lt1"/>
                </a:solidFill>
                <a:latin typeface="Mukta ExtraBold"/>
                <a:ea typeface="Mukta ExtraBold"/>
                <a:cs typeface="Mukta ExtraBold"/>
                <a:sym typeface="Mukta ExtraBold"/>
              </a:rPr>
              <a:t>RQ1: Education</a:t>
            </a:r>
            <a:endParaRPr sz="3400" dirty="0">
              <a:solidFill>
                <a:schemeClr val="lt1"/>
              </a:solidFill>
              <a:latin typeface="Mukta ExtraBold"/>
              <a:ea typeface="Mukta ExtraBold"/>
              <a:cs typeface="Mukta ExtraBold"/>
              <a:sym typeface="Mukta ExtraBold"/>
            </a:endParaRPr>
          </a:p>
        </p:txBody>
      </p:sp>
      <p:pic>
        <p:nvPicPr>
          <p:cNvPr id="399" name="Google Shape;399;p41" title="open-book.png"/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835737" y="693515"/>
            <a:ext cx="407775" cy="407775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41"/>
          <p:cNvSpPr txBox="1"/>
          <p:nvPr/>
        </p:nvSpPr>
        <p:spPr>
          <a:xfrm>
            <a:off x="732000" y="1535475"/>
            <a:ext cx="4250700" cy="27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lt1"/>
                </a:solidFill>
                <a:latin typeface="Mukta ExtraLight"/>
                <a:ea typeface="Mukta ExtraLight"/>
                <a:cs typeface="Mukta ExtraLight"/>
                <a:sym typeface="Mukta ExtraLight"/>
              </a:rPr>
              <a:t>What </a:t>
            </a:r>
            <a:r>
              <a:rPr lang="en" sz="2500" dirty="0">
                <a:solidFill>
                  <a:schemeClr val="lt1"/>
                </a:solidFill>
                <a:highlight>
                  <a:schemeClr val="accent2"/>
                </a:highlight>
                <a:latin typeface="Mukta ExtraBold"/>
                <a:ea typeface="Mukta ExtraBold"/>
                <a:cs typeface="Mukta ExtraBold"/>
                <a:sym typeface="Mukta ExtraBold"/>
              </a:rPr>
              <a:t>topics</a:t>
            </a:r>
            <a:r>
              <a:rPr lang="en" sz="2500" dirty="0">
                <a:solidFill>
                  <a:schemeClr val="lt1"/>
                </a:solidFill>
                <a:latin typeface="Mukta ExtraBold"/>
                <a:ea typeface="Mukta ExtraBold"/>
                <a:cs typeface="Mukta ExtraBold"/>
                <a:sym typeface="Mukta ExtraBold"/>
              </a:rPr>
              <a:t>, skills, or abilities</a:t>
            </a:r>
            <a:r>
              <a:rPr lang="en" sz="2500" dirty="0">
                <a:solidFill>
                  <a:schemeClr val="lt1"/>
                </a:solidFill>
                <a:latin typeface="Mukta ExtraLight"/>
                <a:ea typeface="Mukta ExtraLight"/>
                <a:cs typeface="Mukta ExtraLight"/>
                <a:sym typeface="Mukta ExtraLight"/>
              </a:rPr>
              <a:t> do practicing software product managers think </a:t>
            </a:r>
            <a:r>
              <a:rPr lang="en" sz="2500" dirty="0">
                <a:solidFill>
                  <a:schemeClr val="lt1"/>
                </a:solidFill>
                <a:latin typeface="Mukta ExtraBold"/>
                <a:ea typeface="Mukta ExtraBold"/>
                <a:cs typeface="Mukta ExtraBold"/>
                <a:sym typeface="Mukta ExtraBold"/>
              </a:rPr>
              <a:t>should be taught</a:t>
            </a:r>
            <a:r>
              <a:rPr lang="en" sz="2500" dirty="0">
                <a:solidFill>
                  <a:schemeClr val="lt1"/>
                </a:solidFill>
                <a:latin typeface="Mukta ExtraLight"/>
                <a:ea typeface="Mukta ExtraLight"/>
                <a:cs typeface="Mukta ExtraLight"/>
                <a:sym typeface="Mukta ExtraLight"/>
              </a:rPr>
              <a:t> to future product managers enrolled in a computer science program?</a:t>
            </a:r>
            <a:endParaRPr sz="2500" dirty="0">
              <a:solidFill>
                <a:schemeClr val="lt1"/>
              </a:solidFill>
              <a:latin typeface="Mukta ExtraLight"/>
              <a:ea typeface="Mukta ExtraLight"/>
              <a:cs typeface="Mukta ExtraLight"/>
              <a:sym typeface="Mukta Extra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Mukta Regular"/>
              <a:ea typeface="Mukta Regular"/>
              <a:cs typeface="Mukta Regular"/>
              <a:sym typeface="Mukta"/>
            </a:endParaRPr>
          </a:p>
        </p:txBody>
      </p:sp>
      <p:sp>
        <p:nvSpPr>
          <p:cNvPr id="402" name="Google Shape;402;p41"/>
          <p:cNvSpPr txBox="1">
            <a:spLocks noGrp="1"/>
          </p:cNvSpPr>
          <p:nvPr>
            <p:ph type="sldNum" idx="4294967295"/>
          </p:nvPr>
        </p:nvSpPr>
        <p:spPr>
          <a:xfrm>
            <a:off x="76953" y="4777100"/>
            <a:ext cx="4057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rPr>
              <a:t>Advancing Software Product Management Education</a:t>
            </a:r>
            <a:endParaRPr sz="1200">
              <a:solidFill>
                <a:schemeClr val="lt1"/>
              </a:solidFill>
              <a:latin typeface="Mukta Light"/>
              <a:ea typeface="Mukta Light"/>
              <a:cs typeface="Mukta Light"/>
              <a:sym typeface="Mukta Light"/>
            </a:endParaRPr>
          </a:p>
        </p:txBody>
      </p:sp>
      <p:sp>
        <p:nvSpPr>
          <p:cNvPr id="397" name="Google Shape;397;p41"/>
          <p:cNvSpPr/>
          <p:nvPr/>
        </p:nvSpPr>
        <p:spPr>
          <a:xfrm>
            <a:off x="4663570" y="553625"/>
            <a:ext cx="319200" cy="393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kta Regular"/>
              <a:ea typeface="Mukta Regular"/>
              <a:cs typeface="Mukta Regular"/>
              <a:sym typeface="Mukt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422" name="Google Shape;422;p43"/>
          <p:cNvSpPr/>
          <p:nvPr/>
        </p:nvSpPr>
        <p:spPr>
          <a:xfrm>
            <a:off x="587100" y="956291"/>
            <a:ext cx="4539900" cy="3374100"/>
          </a:xfrm>
          <a:prstGeom prst="roundRect">
            <a:avLst>
              <a:gd name="adj" fmla="val 619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40075" tIns="182875" rIns="91425" bIns="0" anchor="ctr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000">
              <a:solidFill>
                <a:srgbClr val="085D46"/>
              </a:solidFill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423" name="Google Shape;423;p43"/>
          <p:cNvSpPr/>
          <p:nvPr/>
        </p:nvSpPr>
        <p:spPr>
          <a:xfrm>
            <a:off x="587100" y="636075"/>
            <a:ext cx="4077000" cy="3694200"/>
          </a:xfrm>
          <a:prstGeom prst="roundRect">
            <a:avLst>
              <a:gd name="adj" fmla="val 619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40075" tIns="182875" rIns="91425" bIns="0" anchor="ctr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000">
              <a:solidFill>
                <a:schemeClr val="accent6"/>
              </a:solidFill>
              <a:latin typeface="Source Sans 3"/>
              <a:ea typeface="Source Sans 3"/>
              <a:cs typeface="Source Sans 3"/>
              <a:sym typeface="Source Sans 3"/>
            </a:endParaRPr>
          </a:p>
        </p:txBody>
      </p:sp>
      <p:sp>
        <p:nvSpPr>
          <p:cNvPr id="424" name="Google Shape;424;p43"/>
          <p:cNvSpPr/>
          <p:nvPr/>
        </p:nvSpPr>
        <p:spPr>
          <a:xfrm>
            <a:off x="4519948" y="887390"/>
            <a:ext cx="227700" cy="2139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kta Regular"/>
              <a:ea typeface="Mukta Regular"/>
              <a:cs typeface="Mukta Regular"/>
              <a:sym typeface="Mukta"/>
            </a:endParaRPr>
          </a:p>
        </p:txBody>
      </p:sp>
      <p:sp>
        <p:nvSpPr>
          <p:cNvPr id="425" name="Google Shape;425;p43"/>
          <p:cNvSpPr/>
          <p:nvPr/>
        </p:nvSpPr>
        <p:spPr>
          <a:xfrm>
            <a:off x="4663264" y="559975"/>
            <a:ext cx="615300" cy="393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ukta Regular"/>
              <a:ea typeface="Mukta Regular"/>
              <a:cs typeface="Mukta Regular"/>
              <a:sym typeface="Mukta"/>
            </a:endParaRPr>
          </a:p>
        </p:txBody>
      </p:sp>
      <p:sp>
        <p:nvSpPr>
          <p:cNvPr id="426" name="Google Shape;426;p43"/>
          <p:cNvSpPr txBox="1"/>
          <p:nvPr/>
        </p:nvSpPr>
        <p:spPr>
          <a:xfrm>
            <a:off x="1254300" y="596387"/>
            <a:ext cx="3320400" cy="12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lt1"/>
                </a:solidFill>
                <a:latin typeface="Mukta ExtraBold"/>
                <a:ea typeface="Mukta ExtraBold"/>
                <a:cs typeface="Mukta ExtraBold"/>
                <a:sym typeface="Mukta ExtraBold"/>
              </a:rPr>
              <a:t>RQ2: Value</a:t>
            </a:r>
            <a:endParaRPr sz="3400">
              <a:solidFill>
                <a:schemeClr val="lt1"/>
              </a:solidFill>
              <a:latin typeface="Mukta ExtraBold"/>
              <a:ea typeface="Mukta ExtraBold"/>
              <a:cs typeface="Mukta ExtraBold"/>
              <a:sym typeface="Mukta ExtraBold"/>
            </a:endParaRPr>
          </a:p>
        </p:txBody>
      </p:sp>
      <p:pic>
        <p:nvPicPr>
          <p:cNvPr id="428" name="Google Shape;428;p43" title="diamond(1).png"/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825589" y="700400"/>
            <a:ext cx="407775" cy="407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8CA28EA-1701-FCD7-AC8D-17AD782680D7}"/>
              </a:ext>
            </a:extLst>
          </p:cNvPr>
          <p:cNvGrpSpPr/>
          <p:nvPr/>
        </p:nvGrpSpPr>
        <p:grpSpPr>
          <a:xfrm>
            <a:off x="4479300" y="956275"/>
            <a:ext cx="4077600" cy="3590615"/>
            <a:chOff x="4479300" y="956275"/>
            <a:chExt cx="4077600" cy="3590615"/>
          </a:xfrm>
        </p:grpSpPr>
        <p:sp>
          <p:nvSpPr>
            <p:cNvPr id="421" name="Google Shape;421;p43"/>
            <p:cNvSpPr/>
            <p:nvPr/>
          </p:nvSpPr>
          <p:spPr>
            <a:xfrm>
              <a:off x="4479300" y="956275"/>
              <a:ext cx="4077600" cy="3373500"/>
            </a:xfrm>
            <a:prstGeom prst="roundRect">
              <a:avLst>
                <a:gd name="adj" fmla="val 6191"/>
              </a:avLst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0075" tIns="182875" rIns="91425" bIns="0" anchor="ctr" anchorCtr="0">
              <a:noAutofit/>
            </a:bodyPr>
            <a:lstStyle/>
            <a:p>
              <a:pPr marL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1000"/>
                </a:spcAft>
                <a:buNone/>
              </a:pPr>
              <a:endParaRPr sz="1000">
                <a:solidFill>
                  <a:srgbClr val="085D46"/>
                </a:solidFill>
                <a:latin typeface="Source Sans 3"/>
                <a:ea typeface="Source Sans 3"/>
                <a:cs typeface="Source Sans 3"/>
                <a:sym typeface="Source Sans 3"/>
              </a:endParaRPr>
            </a:p>
          </p:txBody>
        </p:sp>
        <p:sp>
          <p:nvSpPr>
            <p:cNvPr id="429" name="Google Shape;429;p43"/>
            <p:cNvSpPr txBox="1"/>
            <p:nvPr/>
          </p:nvSpPr>
          <p:spPr>
            <a:xfrm>
              <a:off x="5490075" y="1173390"/>
              <a:ext cx="2883900" cy="337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dirty="0">
                  <a:solidFill>
                    <a:schemeClr val="accent2"/>
                  </a:solidFill>
                  <a:latin typeface="Mukta Regular"/>
                  <a:ea typeface="Mukta Regular"/>
                  <a:cs typeface="Mukta Regular"/>
                  <a:sym typeface="Mukta"/>
                </a:rPr>
                <a:t>For SPMs &amp; SWEs:</a:t>
              </a:r>
              <a:endParaRPr sz="2500" dirty="0">
                <a:solidFill>
                  <a:schemeClr val="accent2"/>
                </a:solidFill>
                <a:latin typeface="Mukta Regular"/>
                <a:ea typeface="Mukta Regular"/>
                <a:cs typeface="Mukta Regular"/>
                <a:sym typeface="Mukta"/>
              </a:endParaRPr>
            </a:p>
            <a:p>
              <a:pPr marL="0" lvl="0" indent="0" algn="l" rtl="0">
                <a:lnSpc>
                  <a:spcPct val="11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" sz="2500" dirty="0">
                  <a:solidFill>
                    <a:schemeClr val="accent2"/>
                  </a:solidFill>
                  <a:latin typeface="Mukta Regular"/>
                  <a:ea typeface="Mukta Regular"/>
                  <a:cs typeface="Mukta Regular"/>
                  <a:sym typeface="Mukta"/>
                </a:rPr>
                <a:t>→ describe the most valuable thing that the role provides to software teams</a:t>
              </a:r>
              <a:endParaRPr sz="2500" dirty="0">
                <a:solidFill>
                  <a:schemeClr val="accent2"/>
                </a:solidFill>
                <a:latin typeface="Mukta Regular"/>
                <a:ea typeface="Mukta Regular"/>
                <a:cs typeface="Mukta Regular"/>
                <a:sym typeface="Mukta"/>
              </a:endParaRPr>
            </a:p>
            <a:p>
              <a:pPr marL="0" lvl="0" indent="0" algn="l" rtl="0">
                <a:spcBef>
                  <a:spcPts val="100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dk1"/>
                </a:solidFill>
                <a:latin typeface="Mukta Regular"/>
                <a:ea typeface="Mukta Regular"/>
                <a:cs typeface="Mukta Regular"/>
                <a:sym typeface="Mukta"/>
              </a:endParaRPr>
            </a:p>
          </p:txBody>
        </p:sp>
      </p:grpSp>
      <p:sp>
        <p:nvSpPr>
          <p:cNvPr id="430" name="Google Shape;430;p43"/>
          <p:cNvSpPr txBox="1">
            <a:spLocks noGrp="1"/>
          </p:cNvSpPr>
          <p:nvPr>
            <p:ph type="sldNum" idx="4294967295"/>
          </p:nvPr>
        </p:nvSpPr>
        <p:spPr>
          <a:xfrm>
            <a:off x="76953" y="4777100"/>
            <a:ext cx="4057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rPr>
              <a:t>Advancing Software Product Management Education</a:t>
            </a:r>
            <a:endParaRPr sz="1200">
              <a:solidFill>
                <a:schemeClr val="lt1"/>
              </a:solidFill>
              <a:latin typeface="Mukta Light"/>
              <a:ea typeface="Mukta Light"/>
              <a:cs typeface="Mukta Light"/>
              <a:sym typeface="Mukta Light"/>
            </a:endParaRPr>
          </a:p>
        </p:txBody>
      </p:sp>
      <p:sp>
        <p:nvSpPr>
          <p:cNvPr id="427" name="Google Shape;427;p43"/>
          <p:cNvSpPr txBox="1"/>
          <p:nvPr/>
        </p:nvSpPr>
        <p:spPr>
          <a:xfrm>
            <a:off x="731700" y="1535475"/>
            <a:ext cx="4250700" cy="27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lt1"/>
                </a:solidFill>
                <a:latin typeface="Mukta ExtraLight"/>
                <a:ea typeface="Mukta ExtraLight"/>
                <a:cs typeface="Mukta ExtraLight"/>
                <a:sym typeface="Mukta ExtraLight"/>
              </a:rPr>
              <a:t>What </a:t>
            </a:r>
            <a:r>
              <a:rPr lang="en" sz="2500" dirty="0">
                <a:solidFill>
                  <a:schemeClr val="lt1"/>
                </a:solidFill>
                <a:latin typeface="Mukta ExtraBold"/>
                <a:ea typeface="Mukta ExtraBold"/>
                <a:cs typeface="Mukta ExtraBold"/>
                <a:sym typeface="Mukta ExtraBold"/>
              </a:rPr>
              <a:t>value</a:t>
            </a:r>
            <a:r>
              <a:rPr lang="en" sz="2500" dirty="0">
                <a:solidFill>
                  <a:schemeClr val="lt1"/>
                </a:solidFill>
                <a:latin typeface="Mukta ExtraLight"/>
                <a:ea typeface="Mukta ExtraLight"/>
                <a:cs typeface="Mukta ExtraLight"/>
                <a:sym typeface="Mukta ExtraLight"/>
              </a:rPr>
              <a:t> do software product managers add to a team, according to software engineers and software product managers?</a:t>
            </a:r>
            <a:endParaRPr sz="2500" dirty="0">
              <a:solidFill>
                <a:schemeClr val="lt1"/>
              </a:solidFill>
              <a:latin typeface="Mukta ExtraLight"/>
              <a:ea typeface="Mukta ExtraLight"/>
              <a:cs typeface="Mukta ExtraLight"/>
              <a:sym typeface="Mukta Extra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kta Regular"/>
                <a:ea typeface="Mukta Regular"/>
                <a:cs typeface="Mukta Regular"/>
                <a:sym typeface="Mukta"/>
              </a:rPr>
              <a:t>Survey Summary</a:t>
            </a:r>
            <a:endParaRPr>
              <a:latin typeface="Mukta Regular"/>
              <a:ea typeface="Mukta Regular"/>
              <a:cs typeface="Mukta Regular"/>
              <a:sym typeface="Mukta"/>
            </a:endParaRPr>
          </a:p>
        </p:txBody>
      </p:sp>
      <p:sp>
        <p:nvSpPr>
          <p:cNvPr id="537" name="Google Shape;537;p47"/>
          <p:cNvSpPr txBox="1">
            <a:spLocks noGrp="1"/>
          </p:cNvSpPr>
          <p:nvPr>
            <p:ph type="subTitle" idx="4"/>
          </p:nvPr>
        </p:nvSpPr>
        <p:spPr>
          <a:xfrm>
            <a:off x="506062" y="2209913"/>
            <a:ext cx="2458800" cy="47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Mukta Bold"/>
                <a:ea typeface="Mukta Bold"/>
                <a:cs typeface="Mukta Bold"/>
                <a:sym typeface="Mukta"/>
              </a:rPr>
              <a:t>Response Collection</a:t>
            </a:r>
            <a:endParaRPr b="1">
              <a:latin typeface="Mukta Bold"/>
              <a:ea typeface="Mukta Bold"/>
              <a:cs typeface="Mukta Bold"/>
              <a:sym typeface="Mukta"/>
            </a:endParaRPr>
          </a:p>
        </p:txBody>
      </p:sp>
      <p:sp>
        <p:nvSpPr>
          <p:cNvPr id="538" name="Google Shape;538;p47"/>
          <p:cNvSpPr txBox="1">
            <a:spLocks noGrp="1"/>
          </p:cNvSpPr>
          <p:nvPr>
            <p:ph type="subTitle" idx="5"/>
          </p:nvPr>
        </p:nvSpPr>
        <p:spPr>
          <a:xfrm>
            <a:off x="3460833" y="2209919"/>
            <a:ext cx="2671500" cy="47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Mukta Bold"/>
                <a:ea typeface="Mukta Bold"/>
                <a:cs typeface="Mukta Bold"/>
                <a:sym typeface="Mukta"/>
              </a:rPr>
              <a:t>131 Responses</a:t>
            </a:r>
            <a:endParaRPr b="1" dirty="0">
              <a:latin typeface="Mukta Bold"/>
              <a:ea typeface="Mukta Bold"/>
              <a:cs typeface="Mukta Bold"/>
              <a:sym typeface="Mukta"/>
            </a:endParaRPr>
          </a:p>
        </p:txBody>
      </p:sp>
      <p:sp>
        <p:nvSpPr>
          <p:cNvPr id="539" name="Google Shape;539;p47"/>
          <p:cNvSpPr txBox="1">
            <a:spLocks noGrp="1"/>
          </p:cNvSpPr>
          <p:nvPr>
            <p:ph type="subTitle" idx="1"/>
          </p:nvPr>
        </p:nvSpPr>
        <p:spPr>
          <a:xfrm>
            <a:off x="394888" y="2668313"/>
            <a:ext cx="2671500" cy="11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 dirty="0"/>
              <a:t>Alumni Newsletters</a:t>
            </a: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Personal Networks</a:t>
            </a: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Snowball Sampling</a:t>
            </a:r>
            <a:endParaRPr sz="1700" dirty="0"/>
          </a:p>
        </p:txBody>
      </p:sp>
      <p:sp>
        <p:nvSpPr>
          <p:cNvPr id="540" name="Google Shape;540;p47"/>
          <p:cNvSpPr txBox="1">
            <a:spLocks noGrp="1"/>
          </p:cNvSpPr>
          <p:nvPr>
            <p:ph type="subTitle" idx="2"/>
          </p:nvPr>
        </p:nvSpPr>
        <p:spPr>
          <a:xfrm>
            <a:off x="3460824" y="2668313"/>
            <a:ext cx="2671500" cy="11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59 SPMs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63 SWEs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9 Neither</a:t>
            </a:r>
            <a:endParaRPr sz="1700"/>
          </a:p>
        </p:txBody>
      </p:sp>
      <p:sp>
        <p:nvSpPr>
          <p:cNvPr id="541" name="Google Shape;541;p47"/>
          <p:cNvSpPr txBox="1">
            <a:spLocks noGrp="1"/>
          </p:cNvSpPr>
          <p:nvPr>
            <p:ph type="subTitle" idx="6"/>
          </p:nvPr>
        </p:nvSpPr>
        <p:spPr>
          <a:xfrm>
            <a:off x="6183992" y="2209913"/>
            <a:ext cx="2458800" cy="47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Mukta Bold"/>
                <a:ea typeface="Mukta Bold"/>
                <a:cs typeface="Mukta Bold"/>
                <a:sym typeface="Mukta"/>
              </a:rPr>
              <a:t>Demographics</a:t>
            </a:r>
            <a:endParaRPr b="1" dirty="0">
              <a:latin typeface="Mukta Bold"/>
              <a:ea typeface="Mukta Bold"/>
              <a:cs typeface="Mukta Bold"/>
              <a:sym typeface="Mukta"/>
            </a:endParaRPr>
          </a:p>
        </p:txBody>
      </p:sp>
      <p:grpSp>
        <p:nvGrpSpPr>
          <p:cNvPr id="542" name="Google Shape;542;p47"/>
          <p:cNvGrpSpPr/>
          <p:nvPr/>
        </p:nvGrpSpPr>
        <p:grpSpPr>
          <a:xfrm>
            <a:off x="601455" y="1317209"/>
            <a:ext cx="502709" cy="513308"/>
            <a:chOff x="3094217" y="1976585"/>
            <a:chExt cx="350198" cy="350548"/>
          </a:xfrm>
        </p:grpSpPr>
        <p:sp>
          <p:nvSpPr>
            <p:cNvPr id="543" name="Google Shape;543;p47"/>
            <p:cNvSpPr/>
            <p:nvPr/>
          </p:nvSpPr>
          <p:spPr>
            <a:xfrm>
              <a:off x="3094217" y="2129039"/>
              <a:ext cx="131543" cy="197362"/>
            </a:xfrm>
            <a:custGeom>
              <a:avLst/>
              <a:gdLst/>
              <a:ahLst/>
              <a:cxnLst/>
              <a:rect l="l" t="t" r="r" b="b"/>
              <a:pathLst>
                <a:path w="4133" h="6201" extrusionOk="0">
                  <a:moveTo>
                    <a:pt x="2072" y="345"/>
                  </a:moveTo>
                  <a:cubicBezTo>
                    <a:pt x="2117" y="345"/>
                    <a:pt x="2162" y="348"/>
                    <a:pt x="2203" y="354"/>
                  </a:cubicBezTo>
                  <a:cubicBezTo>
                    <a:pt x="2906" y="414"/>
                    <a:pt x="3454" y="1045"/>
                    <a:pt x="3454" y="1759"/>
                  </a:cubicBezTo>
                  <a:cubicBezTo>
                    <a:pt x="3454" y="2438"/>
                    <a:pt x="3620" y="3069"/>
                    <a:pt x="3751" y="3402"/>
                  </a:cubicBezTo>
                  <a:lnTo>
                    <a:pt x="3751" y="3426"/>
                  </a:lnTo>
                  <a:cubicBezTo>
                    <a:pt x="3608" y="3509"/>
                    <a:pt x="3299" y="3688"/>
                    <a:pt x="2763" y="3807"/>
                  </a:cubicBezTo>
                  <a:lnTo>
                    <a:pt x="2763" y="3759"/>
                  </a:lnTo>
                  <a:lnTo>
                    <a:pt x="2763" y="3438"/>
                  </a:lnTo>
                  <a:cubicBezTo>
                    <a:pt x="2965" y="3319"/>
                    <a:pt x="3144" y="3140"/>
                    <a:pt x="3263" y="2926"/>
                  </a:cubicBezTo>
                  <a:cubicBezTo>
                    <a:pt x="3489" y="2533"/>
                    <a:pt x="3418" y="2021"/>
                    <a:pt x="3073" y="1712"/>
                  </a:cubicBezTo>
                  <a:cubicBezTo>
                    <a:pt x="2834" y="1485"/>
                    <a:pt x="2418" y="1235"/>
                    <a:pt x="1727" y="1235"/>
                  </a:cubicBezTo>
                  <a:cubicBezTo>
                    <a:pt x="1691" y="1235"/>
                    <a:pt x="1644" y="1247"/>
                    <a:pt x="1608" y="1283"/>
                  </a:cubicBezTo>
                  <a:lnTo>
                    <a:pt x="1275" y="1616"/>
                  </a:lnTo>
                  <a:cubicBezTo>
                    <a:pt x="1215" y="1676"/>
                    <a:pt x="1215" y="1783"/>
                    <a:pt x="1275" y="1843"/>
                  </a:cubicBezTo>
                  <a:cubicBezTo>
                    <a:pt x="1304" y="1872"/>
                    <a:pt x="1343" y="1887"/>
                    <a:pt x="1382" y="1887"/>
                  </a:cubicBezTo>
                  <a:cubicBezTo>
                    <a:pt x="1421" y="1887"/>
                    <a:pt x="1459" y="1872"/>
                    <a:pt x="1489" y="1843"/>
                  </a:cubicBezTo>
                  <a:lnTo>
                    <a:pt x="1787" y="1545"/>
                  </a:lnTo>
                  <a:cubicBezTo>
                    <a:pt x="2227" y="1557"/>
                    <a:pt x="2584" y="1700"/>
                    <a:pt x="2846" y="1938"/>
                  </a:cubicBezTo>
                  <a:cubicBezTo>
                    <a:pt x="3073" y="2140"/>
                    <a:pt x="3132" y="2485"/>
                    <a:pt x="2977" y="2747"/>
                  </a:cubicBezTo>
                  <a:cubicBezTo>
                    <a:pt x="2799" y="3081"/>
                    <a:pt x="2441" y="3283"/>
                    <a:pt x="2072" y="3283"/>
                  </a:cubicBezTo>
                  <a:cubicBezTo>
                    <a:pt x="1489" y="3283"/>
                    <a:pt x="1037" y="2831"/>
                    <a:pt x="1037" y="2247"/>
                  </a:cubicBezTo>
                  <a:cubicBezTo>
                    <a:pt x="1037" y="2152"/>
                    <a:pt x="953" y="2081"/>
                    <a:pt x="870" y="2081"/>
                  </a:cubicBezTo>
                  <a:cubicBezTo>
                    <a:pt x="775" y="2081"/>
                    <a:pt x="703" y="2152"/>
                    <a:pt x="703" y="2247"/>
                  </a:cubicBezTo>
                  <a:cubicBezTo>
                    <a:pt x="703" y="2747"/>
                    <a:pt x="989" y="3200"/>
                    <a:pt x="1394" y="3438"/>
                  </a:cubicBezTo>
                  <a:lnTo>
                    <a:pt x="1394" y="3759"/>
                  </a:lnTo>
                  <a:lnTo>
                    <a:pt x="1394" y="3807"/>
                  </a:lnTo>
                  <a:cubicBezTo>
                    <a:pt x="858" y="3688"/>
                    <a:pt x="525" y="3509"/>
                    <a:pt x="394" y="3426"/>
                  </a:cubicBezTo>
                  <a:cubicBezTo>
                    <a:pt x="394" y="3426"/>
                    <a:pt x="382" y="3426"/>
                    <a:pt x="394" y="3402"/>
                  </a:cubicBezTo>
                  <a:cubicBezTo>
                    <a:pt x="525" y="3081"/>
                    <a:pt x="691" y="2438"/>
                    <a:pt x="691" y="1759"/>
                  </a:cubicBezTo>
                  <a:cubicBezTo>
                    <a:pt x="691" y="1045"/>
                    <a:pt x="1239" y="414"/>
                    <a:pt x="1941" y="354"/>
                  </a:cubicBezTo>
                  <a:cubicBezTo>
                    <a:pt x="1983" y="348"/>
                    <a:pt x="2028" y="345"/>
                    <a:pt x="2072" y="345"/>
                  </a:cubicBezTo>
                  <a:close/>
                  <a:moveTo>
                    <a:pt x="2430" y="3581"/>
                  </a:moveTo>
                  <a:lnTo>
                    <a:pt x="2430" y="3783"/>
                  </a:lnTo>
                  <a:cubicBezTo>
                    <a:pt x="2430" y="3974"/>
                    <a:pt x="2537" y="4152"/>
                    <a:pt x="2715" y="4224"/>
                  </a:cubicBezTo>
                  <a:lnTo>
                    <a:pt x="2822" y="4271"/>
                  </a:lnTo>
                  <a:cubicBezTo>
                    <a:pt x="2656" y="4509"/>
                    <a:pt x="2370" y="4676"/>
                    <a:pt x="2072" y="4676"/>
                  </a:cubicBezTo>
                  <a:cubicBezTo>
                    <a:pt x="1775" y="4676"/>
                    <a:pt x="1489" y="4509"/>
                    <a:pt x="1334" y="4271"/>
                  </a:cubicBezTo>
                  <a:lnTo>
                    <a:pt x="1429" y="4224"/>
                  </a:lnTo>
                  <a:cubicBezTo>
                    <a:pt x="1608" y="4140"/>
                    <a:pt x="1715" y="3974"/>
                    <a:pt x="1715" y="3783"/>
                  </a:cubicBezTo>
                  <a:lnTo>
                    <a:pt x="1715" y="3581"/>
                  </a:lnTo>
                  <a:cubicBezTo>
                    <a:pt x="1834" y="3617"/>
                    <a:pt x="1953" y="3628"/>
                    <a:pt x="2072" y="3628"/>
                  </a:cubicBezTo>
                  <a:cubicBezTo>
                    <a:pt x="2191" y="3628"/>
                    <a:pt x="2311" y="3617"/>
                    <a:pt x="2430" y="3581"/>
                  </a:cubicBezTo>
                  <a:close/>
                  <a:moveTo>
                    <a:pt x="2065" y="0"/>
                  </a:moveTo>
                  <a:cubicBezTo>
                    <a:pt x="2010" y="0"/>
                    <a:pt x="1953" y="3"/>
                    <a:pt x="1894" y="9"/>
                  </a:cubicBezTo>
                  <a:cubicBezTo>
                    <a:pt x="1037" y="92"/>
                    <a:pt x="346" y="842"/>
                    <a:pt x="346" y="1735"/>
                  </a:cubicBezTo>
                  <a:cubicBezTo>
                    <a:pt x="346" y="2378"/>
                    <a:pt x="203" y="2962"/>
                    <a:pt x="60" y="3271"/>
                  </a:cubicBezTo>
                  <a:cubicBezTo>
                    <a:pt x="1" y="3426"/>
                    <a:pt x="48" y="3581"/>
                    <a:pt x="179" y="3676"/>
                  </a:cubicBezTo>
                  <a:cubicBezTo>
                    <a:pt x="310" y="3759"/>
                    <a:pt x="584" y="3926"/>
                    <a:pt x="1013" y="4045"/>
                  </a:cubicBezTo>
                  <a:lnTo>
                    <a:pt x="382" y="4379"/>
                  </a:lnTo>
                  <a:cubicBezTo>
                    <a:pt x="144" y="4498"/>
                    <a:pt x="1" y="4712"/>
                    <a:pt x="1" y="4986"/>
                  </a:cubicBezTo>
                  <a:lnTo>
                    <a:pt x="1" y="6045"/>
                  </a:lnTo>
                  <a:cubicBezTo>
                    <a:pt x="1" y="6129"/>
                    <a:pt x="84" y="6200"/>
                    <a:pt x="167" y="6200"/>
                  </a:cubicBezTo>
                  <a:cubicBezTo>
                    <a:pt x="263" y="6200"/>
                    <a:pt x="334" y="6129"/>
                    <a:pt x="334" y="6045"/>
                  </a:cubicBezTo>
                  <a:lnTo>
                    <a:pt x="334" y="4974"/>
                  </a:lnTo>
                  <a:cubicBezTo>
                    <a:pt x="334" y="4831"/>
                    <a:pt x="406" y="4712"/>
                    <a:pt x="525" y="4652"/>
                  </a:cubicBezTo>
                  <a:lnTo>
                    <a:pt x="1037" y="4402"/>
                  </a:lnTo>
                  <a:cubicBezTo>
                    <a:pt x="1239" y="4760"/>
                    <a:pt x="1644" y="4986"/>
                    <a:pt x="2060" y="4986"/>
                  </a:cubicBezTo>
                  <a:cubicBezTo>
                    <a:pt x="2489" y="4986"/>
                    <a:pt x="2882" y="4760"/>
                    <a:pt x="3084" y="4402"/>
                  </a:cubicBezTo>
                  <a:lnTo>
                    <a:pt x="3596" y="4652"/>
                  </a:lnTo>
                  <a:cubicBezTo>
                    <a:pt x="3704" y="4712"/>
                    <a:pt x="3787" y="4831"/>
                    <a:pt x="3787" y="4974"/>
                  </a:cubicBezTo>
                  <a:lnTo>
                    <a:pt x="3787" y="6022"/>
                  </a:lnTo>
                  <a:cubicBezTo>
                    <a:pt x="3787" y="6117"/>
                    <a:pt x="3858" y="6188"/>
                    <a:pt x="3954" y="6188"/>
                  </a:cubicBezTo>
                  <a:cubicBezTo>
                    <a:pt x="4037" y="6188"/>
                    <a:pt x="4108" y="6117"/>
                    <a:pt x="4108" y="6022"/>
                  </a:cubicBezTo>
                  <a:lnTo>
                    <a:pt x="4108" y="4974"/>
                  </a:lnTo>
                  <a:cubicBezTo>
                    <a:pt x="4132" y="4712"/>
                    <a:pt x="3977" y="4474"/>
                    <a:pt x="3739" y="4379"/>
                  </a:cubicBezTo>
                  <a:lnTo>
                    <a:pt x="3096" y="4045"/>
                  </a:lnTo>
                  <a:cubicBezTo>
                    <a:pt x="3537" y="3926"/>
                    <a:pt x="3799" y="3759"/>
                    <a:pt x="3930" y="3676"/>
                  </a:cubicBezTo>
                  <a:cubicBezTo>
                    <a:pt x="4073" y="3581"/>
                    <a:pt x="4108" y="3426"/>
                    <a:pt x="4049" y="3271"/>
                  </a:cubicBezTo>
                  <a:cubicBezTo>
                    <a:pt x="3918" y="2962"/>
                    <a:pt x="3775" y="2378"/>
                    <a:pt x="3775" y="1735"/>
                  </a:cubicBezTo>
                  <a:cubicBezTo>
                    <a:pt x="3775" y="866"/>
                    <a:pt x="3084" y="104"/>
                    <a:pt x="2227" y="9"/>
                  </a:cubicBezTo>
                  <a:cubicBezTo>
                    <a:pt x="2174" y="3"/>
                    <a:pt x="2120" y="0"/>
                    <a:pt x="20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7"/>
            <p:cNvSpPr/>
            <p:nvPr/>
          </p:nvSpPr>
          <p:spPr>
            <a:xfrm>
              <a:off x="3116592" y="2293778"/>
              <a:ext cx="10630" cy="32241"/>
            </a:xfrm>
            <a:custGeom>
              <a:avLst/>
              <a:gdLst/>
              <a:ahLst/>
              <a:cxnLst/>
              <a:rect l="l" t="t" r="r" b="b"/>
              <a:pathLst>
                <a:path w="334" h="10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67" y="1012"/>
                  </a:cubicBezTo>
                  <a:cubicBezTo>
                    <a:pt x="250" y="1012"/>
                    <a:pt x="334" y="941"/>
                    <a:pt x="334" y="846"/>
                  </a:cubicBezTo>
                  <a:lnTo>
                    <a:pt x="334" y="167"/>
                  </a:lnTo>
                  <a:cubicBezTo>
                    <a:pt x="310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7"/>
            <p:cNvSpPr/>
            <p:nvPr/>
          </p:nvSpPr>
          <p:spPr>
            <a:xfrm>
              <a:off x="3193519" y="2293778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55" y="1012"/>
                  </a:cubicBezTo>
                  <a:cubicBezTo>
                    <a:pt x="250" y="1012"/>
                    <a:pt x="322" y="941"/>
                    <a:pt x="322" y="846"/>
                  </a:cubicBezTo>
                  <a:lnTo>
                    <a:pt x="322" y="167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7"/>
            <p:cNvSpPr/>
            <p:nvPr/>
          </p:nvSpPr>
          <p:spPr>
            <a:xfrm>
              <a:off x="3346227" y="2166755"/>
              <a:ext cx="54966" cy="18301"/>
            </a:xfrm>
            <a:custGeom>
              <a:avLst/>
              <a:gdLst/>
              <a:ahLst/>
              <a:cxnLst/>
              <a:rect l="l" t="t" r="r" b="b"/>
              <a:pathLst>
                <a:path w="1727" h="575" extrusionOk="0">
                  <a:moveTo>
                    <a:pt x="646" y="0"/>
                  </a:moveTo>
                  <a:cubicBezTo>
                    <a:pt x="494" y="0"/>
                    <a:pt x="326" y="15"/>
                    <a:pt x="143" y="50"/>
                  </a:cubicBezTo>
                  <a:cubicBezTo>
                    <a:pt x="60" y="62"/>
                    <a:pt x="0" y="122"/>
                    <a:pt x="0" y="217"/>
                  </a:cubicBezTo>
                  <a:lnTo>
                    <a:pt x="0" y="396"/>
                  </a:lnTo>
                  <a:cubicBezTo>
                    <a:pt x="0" y="479"/>
                    <a:pt x="84" y="550"/>
                    <a:pt x="167" y="550"/>
                  </a:cubicBezTo>
                  <a:cubicBezTo>
                    <a:pt x="262" y="550"/>
                    <a:pt x="334" y="479"/>
                    <a:pt x="334" y="396"/>
                  </a:cubicBezTo>
                  <a:lnTo>
                    <a:pt x="334" y="360"/>
                  </a:lnTo>
                  <a:cubicBezTo>
                    <a:pt x="445" y="344"/>
                    <a:pt x="549" y="338"/>
                    <a:pt x="645" y="338"/>
                  </a:cubicBezTo>
                  <a:cubicBezTo>
                    <a:pt x="845" y="338"/>
                    <a:pt x="1007" y="367"/>
                    <a:pt x="1120" y="407"/>
                  </a:cubicBezTo>
                  <a:cubicBezTo>
                    <a:pt x="1334" y="467"/>
                    <a:pt x="1453" y="538"/>
                    <a:pt x="1453" y="538"/>
                  </a:cubicBezTo>
                  <a:cubicBezTo>
                    <a:pt x="1477" y="550"/>
                    <a:pt x="1512" y="574"/>
                    <a:pt x="1536" y="574"/>
                  </a:cubicBezTo>
                  <a:cubicBezTo>
                    <a:pt x="1584" y="574"/>
                    <a:pt x="1643" y="538"/>
                    <a:pt x="1667" y="491"/>
                  </a:cubicBezTo>
                  <a:cubicBezTo>
                    <a:pt x="1727" y="396"/>
                    <a:pt x="1715" y="288"/>
                    <a:pt x="1643" y="241"/>
                  </a:cubicBezTo>
                  <a:cubicBezTo>
                    <a:pt x="1615" y="231"/>
                    <a:pt x="1258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7"/>
            <p:cNvSpPr/>
            <p:nvPr/>
          </p:nvSpPr>
          <p:spPr>
            <a:xfrm>
              <a:off x="3302655" y="2134991"/>
              <a:ext cx="141760" cy="192143"/>
            </a:xfrm>
            <a:custGeom>
              <a:avLst/>
              <a:gdLst/>
              <a:ahLst/>
              <a:cxnLst/>
              <a:rect l="l" t="t" r="r" b="b"/>
              <a:pathLst>
                <a:path w="4454" h="6037" extrusionOk="0">
                  <a:moveTo>
                    <a:pt x="3453" y="334"/>
                  </a:moveTo>
                  <a:lnTo>
                    <a:pt x="3453" y="1132"/>
                  </a:lnTo>
                  <a:cubicBezTo>
                    <a:pt x="3453" y="1263"/>
                    <a:pt x="3429" y="1405"/>
                    <a:pt x="3370" y="1525"/>
                  </a:cubicBezTo>
                  <a:lnTo>
                    <a:pt x="3310" y="1644"/>
                  </a:lnTo>
                  <a:cubicBezTo>
                    <a:pt x="3298" y="1667"/>
                    <a:pt x="3298" y="1691"/>
                    <a:pt x="3298" y="1715"/>
                  </a:cubicBezTo>
                  <a:lnTo>
                    <a:pt x="3298" y="2060"/>
                  </a:lnTo>
                  <a:cubicBezTo>
                    <a:pt x="3274" y="2346"/>
                    <a:pt x="3155" y="2608"/>
                    <a:pt x="2953" y="2799"/>
                  </a:cubicBezTo>
                  <a:cubicBezTo>
                    <a:pt x="2739" y="3001"/>
                    <a:pt x="2477" y="3096"/>
                    <a:pt x="2191" y="3096"/>
                  </a:cubicBezTo>
                  <a:cubicBezTo>
                    <a:pt x="1643" y="3084"/>
                    <a:pt x="1179" y="2596"/>
                    <a:pt x="1179" y="2013"/>
                  </a:cubicBezTo>
                  <a:lnTo>
                    <a:pt x="1179" y="1715"/>
                  </a:lnTo>
                  <a:cubicBezTo>
                    <a:pt x="1179" y="1691"/>
                    <a:pt x="1179" y="1667"/>
                    <a:pt x="1167" y="1644"/>
                  </a:cubicBezTo>
                  <a:lnTo>
                    <a:pt x="1107" y="1525"/>
                  </a:lnTo>
                  <a:cubicBezTo>
                    <a:pt x="1048" y="1405"/>
                    <a:pt x="1012" y="1275"/>
                    <a:pt x="1012" y="1132"/>
                  </a:cubicBezTo>
                  <a:cubicBezTo>
                    <a:pt x="1012" y="691"/>
                    <a:pt x="1369" y="334"/>
                    <a:pt x="1822" y="334"/>
                  </a:cubicBezTo>
                  <a:close/>
                  <a:moveTo>
                    <a:pt x="2762" y="3310"/>
                  </a:moveTo>
                  <a:lnTo>
                    <a:pt x="2762" y="3537"/>
                  </a:lnTo>
                  <a:cubicBezTo>
                    <a:pt x="2762" y="3572"/>
                    <a:pt x="2774" y="3620"/>
                    <a:pt x="2774" y="3680"/>
                  </a:cubicBezTo>
                  <a:lnTo>
                    <a:pt x="2239" y="4096"/>
                  </a:lnTo>
                  <a:lnTo>
                    <a:pt x="1691" y="3680"/>
                  </a:lnTo>
                  <a:cubicBezTo>
                    <a:pt x="1703" y="3632"/>
                    <a:pt x="1703" y="3584"/>
                    <a:pt x="1703" y="3537"/>
                  </a:cubicBezTo>
                  <a:lnTo>
                    <a:pt x="1703" y="3310"/>
                  </a:lnTo>
                  <a:cubicBezTo>
                    <a:pt x="1846" y="3370"/>
                    <a:pt x="2012" y="3406"/>
                    <a:pt x="2191" y="3406"/>
                  </a:cubicBezTo>
                  <a:lnTo>
                    <a:pt x="2239" y="3406"/>
                  </a:lnTo>
                  <a:cubicBezTo>
                    <a:pt x="2417" y="3406"/>
                    <a:pt x="2596" y="3382"/>
                    <a:pt x="2762" y="3310"/>
                  </a:cubicBezTo>
                  <a:close/>
                  <a:moveTo>
                    <a:pt x="1822" y="1"/>
                  </a:moveTo>
                  <a:cubicBezTo>
                    <a:pt x="1191" y="1"/>
                    <a:pt x="703" y="513"/>
                    <a:pt x="703" y="1120"/>
                  </a:cubicBezTo>
                  <a:cubicBezTo>
                    <a:pt x="703" y="1298"/>
                    <a:pt x="750" y="1489"/>
                    <a:pt x="822" y="1656"/>
                  </a:cubicBezTo>
                  <a:lnTo>
                    <a:pt x="869" y="1751"/>
                  </a:lnTo>
                  <a:lnTo>
                    <a:pt x="869" y="2001"/>
                  </a:lnTo>
                  <a:cubicBezTo>
                    <a:pt x="869" y="2441"/>
                    <a:pt x="1072" y="2846"/>
                    <a:pt x="1381" y="3096"/>
                  </a:cubicBezTo>
                  <a:lnTo>
                    <a:pt x="1381" y="3537"/>
                  </a:lnTo>
                  <a:cubicBezTo>
                    <a:pt x="1381" y="3608"/>
                    <a:pt x="1346" y="3680"/>
                    <a:pt x="1274" y="3703"/>
                  </a:cubicBezTo>
                  <a:lnTo>
                    <a:pt x="453" y="4025"/>
                  </a:lnTo>
                  <a:cubicBezTo>
                    <a:pt x="179" y="4132"/>
                    <a:pt x="0" y="4382"/>
                    <a:pt x="0" y="4668"/>
                  </a:cubicBezTo>
                  <a:lnTo>
                    <a:pt x="0" y="5858"/>
                  </a:lnTo>
                  <a:cubicBezTo>
                    <a:pt x="0" y="5942"/>
                    <a:pt x="83" y="6013"/>
                    <a:pt x="167" y="6013"/>
                  </a:cubicBezTo>
                  <a:cubicBezTo>
                    <a:pt x="262" y="6013"/>
                    <a:pt x="334" y="5942"/>
                    <a:pt x="334" y="5858"/>
                  </a:cubicBezTo>
                  <a:lnTo>
                    <a:pt x="334" y="4668"/>
                  </a:lnTo>
                  <a:cubicBezTo>
                    <a:pt x="334" y="4513"/>
                    <a:pt x="417" y="4382"/>
                    <a:pt x="560" y="4334"/>
                  </a:cubicBezTo>
                  <a:lnTo>
                    <a:pt x="1369" y="4025"/>
                  </a:lnTo>
                  <a:cubicBezTo>
                    <a:pt x="1417" y="4001"/>
                    <a:pt x="1465" y="3977"/>
                    <a:pt x="1488" y="3965"/>
                  </a:cubicBezTo>
                  <a:lnTo>
                    <a:pt x="2060" y="4394"/>
                  </a:lnTo>
                  <a:lnTo>
                    <a:pt x="2060" y="5870"/>
                  </a:lnTo>
                  <a:cubicBezTo>
                    <a:pt x="2060" y="5954"/>
                    <a:pt x="2131" y="6037"/>
                    <a:pt x="2215" y="6037"/>
                  </a:cubicBezTo>
                  <a:cubicBezTo>
                    <a:pt x="2310" y="6037"/>
                    <a:pt x="2381" y="5954"/>
                    <a:pt x="2381" y="5870"/>
                  </a:cubicBezTo>
                  <a:lnTo>
                    <a:pt x="2381" y="4394"/>
                  </a:lnTo>
                  <a:lnTo>
                    <a:pt x="2953" y="3965"/>
                  </a:lnTo>
                  <a:cubicBezTo>
                    <a:pt x="2977" y="3989"/>
                    <a:pt x="3024" y="4013"/>
                    <a:pt x="3072" y="4025"/>
                  </a:cubicBezTo>
                  <a:lnTo>
                    <a:pt x="3882" y="4334"/>
                  </a:lnTo>
                  <a:cubicBezTo>
                    <a:pt x="4024" y="4382"/>
                    <a:pt x="4108" y="4513"/>
                    <a:pt x="4108" y="4668"/>
                  </a:cubicBezTo>
                  <a:lnTo>
                    <a:pt x="4108" y="5858"/>
                  </a:lnTo>
                  <a:cubicBezTo>
                    <a:pt x="4108" y="5942"/>
                    <a:pt x="4179" y="6013"/>
                    <a:pt x="4274" y="6013"/>
                  </a:cubicBezTo>
                  <a:cubicBezTo>
                    <a:pt x="4358" y="6013"/>
                    <a:pt x="4441" y="5942"/>
                    <a:pt x="4441" y="5858"/>
                  </a:cubicBezTo>
                  <a:lnTo>
                    <a:pt x="4441" y="4668"/>
                  </a:lnTo>
                  <a:cubicBezTo>
                    <a:pt x="4453" y="4382"/>
                    <a:pt x="4274" y="4108"/>
                    <a:pt x="4024" y="4025"/>
                  </a:cubicBezTo>
                  <a:lnTo>
                    <a:pt x="3203" y="3703"/>
                  </a:lnTo>
                  <a:cubicBezTo>
                    <a:pt x="3131" y="3680"/>
                    <a:pt x="3084" y="3620"/>
                    <a:pt x="3084" y="3537"/>
                  </a:cubicBezTo>
                  <a:lnTo>
                    <a:pt x="3084" y="3108"/>
                  </a:lnTo>
                  <a:cubicBezTo>
                    <a:pt x="3120" y="3084"/>
                    <a:pt x="3155" y="3060"/>
                    <a:pt x="3191" y="3025"/>
                  </a:cubicBezTo>
                  <a:cubicBezTo>
                    <a:pt x="3453" y="2775"/>
                    <a:pt x="3608" y="2418"/>
                    <a:pt x="3608" y="2037"/>
                  </a:cubicBezTo>
                  <a:lnTo>
                    <a:pt x="3608" y="1727"/>
                  </a:lnTo>
                  <a:lnTo>
                    <a:pt x="3655" y="1644"/>
                  </a:lnTo>
                  <a:cubicBezTo>
                    <a:pt x="3739" y="1477"/>
                    <a:pt x="3774" y="1298"/>
                    <a:pt x="3774" y="1108"/>
                  </a:cubicBezTo>
                  <a:lnTo>
                    <a:pt x="3774" y="167"/>
                  </a:lnTo>
                  <a:cubicBezTo>
                    <a:pt x="3774" y="84"/>
                    <a:pt x="3691" y="1"/>
                    <a:pt x="3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7"/>
            <p:cNvSpPr/>
            <p:nvPr/>
          </p:nvSpPr>
          <p:spPr>
            <a:xfrm>
              <a:off x="3330313" y="2288463"/>
              <a:ext cx="10248" cy="37938"/>
            </a:xfrm>
            <a:custGeom>
              <a:avLst/>
              <a:gdLst/>
              <a:ahLst/>
              <a:cxnLst/>
              <a:rect l="l" t="t" r="r" b="b"/>
              <a:pathLst>
                <a:path w="322" h="1192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72" y="1191"/>
                    <a:pt x="167" y="1191"/>
                  </a:cubicBezTo>
                  <a:cubicBezTo>
                    <a:pt x="250" y="1191"/>
                    <a:pt x="322" y="1120"/>
                    <a:pt x="322" y="1036"/>
                  </a:cubicBezTo>
                  <a:lnTo>
                    <a:pt x="322" y="167"/>
                  </a:lnTo>
                  <a:cubicBezTo>
                    <a:pt x="310" y="84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7"/>
            <p:cNvSpPr/>
            <p:nvPr/>
          </p:nvSpPr>
          <p:spPr>
            <a:xfrm>
              <a:off x="3406859" y="2288463"/>
              <a:ext cx="10630" cy="37938"/>
            </a:xfrm>
            <a:custGeom>
              <a:avLst/>
              <a:gdLst/>
              <a:ahLst/>
              <a:cxnLst/>
              <a:rect l="l" t="t" r="r" b="b"/>
              <a:pathLst>
                <a:path w="334" h="1192" extrusionOk="0">
                  <a:moveTo>
                    <a:pt x="167" y="1"/>
                  </a:moveTo>
                  <a:cubicBezTo>
                    <a:pt x="84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84" y="1191"/>
                    <a:pt x="167" y="1191"/>
                  </a:cubicBezTo>
                  <a:cubicBezTo>
                    <a:pt x="262" y="1191"/>
                    <a:pt x="334" y="1120"/>
                    <a:pt x="334" y="1036"/>
                  </a:cubicBezTo>
                  <a:lnTo>
                    <a:pt x="334" y="167"/>
                  </a:lnTo>
                  <a:cubicBezTo>
                    <a:pt x="322" y="84"/>
                    <a:pt x="262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7"/>
            <p:cNvSpPr/>
            <p:nvPr/>
          </p:nvSpPr>
          <p:spPr>
            <a:xfrm>
              <a:off x="3149183" y="1976585"/>
              <a:ext cx="219419" cy="183072"/>
            </a:xfrm>
            <a:custGeom>
              <a:avLst/>
              <a:gdLst/>
              <a:ahLst/>
              <a:cxnLst/>
              <a:rect l="l" t="t" r="r" b="b"/>
              <a:pathLst>
                <a:path w="6894" h="5752" extrusionOk="0">
                  <a:moveTo>
                    <a:pt x="2369" y="4108"/>
                  </a:moveTo>
                  <a:lnTo>
                    <a:pt x="2286" y="4466"/>
                  </a:lnTo>
                  <a:lnTo>
                    <a:pt x="2060" y="4466"/>
                  </a:lnTo>
                  <a:cubicBezTo>
                    <a:pt x="1869" y="4466"/>
                    <a:pt x="1703" y="4299"/>
                    <a:pt x="1703" y="4108"/>
                  </a:cubicBezTo>
                  <a:close/>
                  <a:moveTo>
                    <a:pt x="5513" y="310"/>
                  </a:moveTo>
                  <a:cubicBezTo>
                    <a:pt x="5703" y="310"/>
                    <a:pt x="5870" y="477"/>
                    <a:pt x="5870" y="667"/>
                  </a:cubicBezTo>
                  <a:lnTo>
                    <a:pt x="5870" y="3418"/>
                  </a:lnTo>
                  <a:cubicBezTo>
                    <a:pt x="5870" y="3608"/>
                    <a:pt x="5703" y="3775"/>
                    <a:pt x="5513" y="3775"/>
                  </a:cubicBezTo>
                  <a:lnTo>
                    <a:pt x="4132" y="3775"/>
                  </a:lnTo>
                  <a:cubicBezTo>
                    <a:pt x="4096" y="3775"/>
                    <a:pt x="4048" y="3787"/>
                    <a:pt x="4036" y="3811"/>
                  </a:cubicBezTo>
                  <a:lnTo>
                    <a:pt x="2500" y="4918"/>
                  </a:lnTo>
                  <a:lnTo>
                    <a:pt x="2739" y="3966"/>
                  </a:lnTo>
                  <a:cubicBezTo>
                    <a:pt x="2762" y="3930"/>
                    <a:pt x="2739" y="3870"/>
                    <a:pt x="2715" y="3835"/>
                  </a:cubicBezTo>
                  <a:cubicBezTo>
                    <a:pt x="2679" y="3787"/>
                    <a:pt x="2643" y="3775"/>
                    <a:pt x="2584" y="3775"/>
                  </a:cubicBezTo>
                  <a:lnTo>
                    <a:pt x="691" y="3775"/>
                  </a:lnTo>
                  <a:cubicBezTo>
                    <a:pt x="500" y="3775"/>
                    <a:pt x="333" y="3608"/>
                    <a:pt x="333" y="3418"/>
                  </a:cubicBezTo>
                  <a:lnTo>
                    <a:pt x="333" y="667"/>
                  </a:lnTo>
                  <a:cubicBezTo>
                    <a:pt x="333" y="477"/>
                    <a:pt x="500" y="310"/>
                    <a:pt x="691" y="310"/>
                  </a:cubicBezTo>
                  <a:close/>
                  <a:moveTo>
                    <a:pt x="6215" y="989"/>
                  </a:moveTo>
                  <a:cubicBezTo>
                    <a:pt x="6406" y="989"/>
                    <a:pt x="6572" y="1156"/>
                    <a:pt x="6572" y="1346"/>
                  </a:cubicBezTo>
                  <a:lnTo>
                    <a:pt x="6572" y="4108"/>
                  </a:lnTo>
                  <a:lnTo>
                    <a:pt x="6549" y="4108"/>
                  </a:lnTo>
                  <a:cubicBezTo>
                    <a:pt x="6549" y="4299"/>
                    <a:pt x="6394" y="4466"/>
                    <a:pt x="6191" y="4466"/>
                  </a:cubicBezTo>
                  <a:lnTo>
                    <a:pt x="4810" y="4466"/>
                  </a:lnTo>
                  <a:cubicBezTo>
                    <a:pt x="4763" y="4466"/>
                    <a:pt x="4727" y="4477"/>
                    <a:pt x="4691" y="4513"/>
                  </a:cubicBezTo>
                  <a:cubicBezTo>
                    <a:pt x="4667" y="4549"/>
                    <a:pt x="4644" y="4608"/>
                    <a:pt x="4667" y="4656"/>
                  </a:cubicBezTo>
                  <a:lnTo>
                    <a:pt x="4763" y="5323"/>
                  </a:lnTo>
                  <a:lnTo>
                    <a:pt x="3596" y="4537"/>
                  </a:lnTo>
                  <a:lnTo>
                    <a:pt x="4191" y="4096"/>
                  </a:lnTo>
                  <a:lnTo>
                    <a:pt x="5513" y="4096"/>
                  </a:lnTo>
                  <a:cubicBezTo>
                    <a:pt x="5882" y="4096"/>
                    <a:pt x="6191" y="3799"/>
                    <a:pt x="6191" y="3418"/>
                  </a:cubicBezTo>
                  <a:lnTo>
                    <a:pt x="6191" y="989"/>
                  </a:lnTo>
                  <a:close/>
                  <a:moveTo>
                    <a:pt x="691" y="1"/>
                  </a:moveTo>
                  <a:cubicBezTo>
                    <a:pt x="322" y="1"/>
                    <a:pt x="0" y="298"/>
                    <a:pt x="0" y="679"/>
                  </a:cubicBezTo>
                  <a:lnTo>
                    <a:pt x="0" y="3430"/>
                  </a:lnTo>
                  <a:cubicBezTo>
                    <a:pt x="0" y="3811"/>
                    <a:pt x="298" y="4120"/>
                    <a:pt x="691" y="4120"/>
                  </a:cubicBezTo>
                  <a:lnTo>
                    <a:pt x="1393" y="4120"/>
                  </a:lnTo>
                  <a:lnTo>
                    <a:pt x="1393" y="4132"/>
                  </a:lnTo>
                  <a:cubicBezTo>
                    <a:pt x="1393" y="4501"/>
                    <a:pt x="1691" y="4823"/>
                    <a:pt x="2072" y="4823"/>
                  </a:cubicBezTo>
                  <a:lnTo>
                    <a:pt x="2203" y="4823"/>
                  </a:lnTo>
                  <a:lnTo>
                    <a:pt x="2143" y="5073"/>
                  </a:lnTo>
                  <a:cubicBezTo>
                    <a:pt x="2119" y="5180"/>
                    <a:pt x="2167" y="5275"/>
                    <a:pt x="2250" y="5335"/>
                  </a:cubicBezTo>
                  <a:cubicBezTo>
                    <a:pt x="2298" y="5370"/>
                    <a:pt x="2346" y="5382"/>
                    <a:pt x="2381" y="5382"/>
                  </a:cubicBezTo>
                  <a:cubicBezTo>
                    <a:pt x="2429" y="5382"/>
                    <a:pt x="2489" y="5370"/>
                    <a:pt x="2536" y="5335"/>
                  </a:cubicBezTo>
                  <a:lnTo>
                    <a:pt x="3251" y="4823"/>
                  </a:lnTo>
                  <a:lnTo>
                    <a:pt x="3417" y="4823"/>
                  </a:lnTo>
                  <a:lnTo>
                    <a:pt x="4751" y="5716"/>
                  </a:lnTo>
                  <a:cubicBezTo>
                    <a:pt x="4798" y="5740"/>
                    <a:pt x="4846" y="5751"/>
                    <a:pt x="4882" y="5751"/>
                  </a:cubicBezTo>
                  <a:cubicBezTo>
                    <a:pt x="4929" y="5751"/>
                    <a:pt x="4977" y="5740"/>
                    <a:pt x="5025" y="5716"/>
                  </a:cubicBezTo>
                  <a:cubicBezTo>
                    <a:pt x="5108" y="5656"/>
                    <a:pt x="5144" y="5561"/>
                    <a:pt x="5120" y="5454"/>
                  </a:cubicBezTo>
                  <a:lnTo>
                    <a:pt x="5025" y="4799"/>
                  </a:lnTo>
                  <a:lnTo>
                    <a:pt x="6215" y="4799"/>
                  </a:lnTo>
                  <a:cubicBezTo>
                    <a:pt x="6584" y="4799"/>
                    <a:pt x="6894" y="4501"/>
                    <a:pt x="6894" y="4120"/>
                  </a:cubicBezTo>
                  <a:lnTo>
                    <a:pt x="6894" y="1370"/>
                  </a:lnTo>
                  <a:cubicBezTo>
                    <a:pt x="6870" y="977"/>
                    <a:pt x="6572" y="679"/>
                    <a:pt x="6191" y="679"/>
                  </a:cubicBezTo>
                  <a:cubicBezTo>
                    <a:pt x="6179" y="298"/>
                    <a:pt x="5882" y="1"/>
                    <a:pt x="55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7"/>
            <p:cNvSpPr/>
            <p:nvPr/>
          </p:nvSpPr>
          <p:spPr>
            <a:xfrm>
              <a:off x="3187822" y="2009177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1"/>
                    <a:pt x="846" y="167"/>
                  </a:cubicBezTo>
                  <a:cubicBezTo>
                    <a:pt x="846" y="72"/>
                    <a:pt x="774" y="1"/>
                    <a:pt x="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7"/>
            <p:cNvSpPr/>
            <p:nvPr/>
          </p:nvSpPr>
          <p:spPr>
            <a:xfrm>
              <a:off x="3226110" y="2009177"/>
              <a:ext cx="81478" cy="10280"/>
            </a:xfrm>
            <a:custGeom>
              <a:avLst/>
              <a:gdLst/>
              <a:ahLst/>
              <a:cxnLst/>
              <a:rect l="l" t="t" r="r" b="b"/>
              <a:pathLst>
                <a:path w="2560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2393" y="322"/>
                  </a:lnTo>
                  <a:cubicBezTo>
                    <a:pt x="2488" y="322"/>
                    <a:pt x="2560" y="251"/>
                    <a:pt x="2560" y="167"/>
                  </a:cubicBezTo>
                  <a:cubicBezTo>
                    <a:pt x="2560" y="72"/>
                    <a:pt x="2488" y="1"/>
                    <a:pt x="2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7"/>
            <p:cNvSpPr/>
            <p:nvPr/>
          </p:nvSpPr>
          <p:spPr>
            <a:xfrm>
              <a:off x="3187822" y="2036453"/>
              <a:ext cx="119767" cy="10662"/>
            </a:xfrm>
            <a:custGeom>
              <a:avLst/>
              <a:gdLst/>
              <a:ahLst/>
              <a:cxnLst/>
              <a:rect l="l" t="t" r="r" b="b"/>
              <a:pathLst>
                <a:path w="3763" h="335" extrusionOk="0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3596" y="334"/>
                  </a:lnTo>
                  <a:cubicBezTo>
                    <a:pt x="3691" y="334"/>
                    <a:pt x="3763" y="263"/>
                    <a:pt x="3763" y="168"/>
                  </a:cubicBezTo>
                  <a:cubicBezTo>
                    <a:pt x="3763" y="84"/>
                    <a:pt x="3691" y="1"/>
                    <a:pt x="35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7"/>
            <p:cNvSpPr/>
            <p:nvPr/>
          </p:nvSpPr>
          <p:spPr>
            <a:xfrm>
              <a:off x="3187822" y="2064143"/>
              <a:ext cx="81510" cy="10248"/>
            </a:xfrm>
            <a:custGeom>
              <a:avLst/>
              <a:gdLst/>
              <a:ahLst/>
              <a:cxnLst/>
              <a:rect l="l" t="t" r="r" b="b"/>
              <a:pathLst>
                <a:path w="2561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2394" y="322"/>
                  </a:lnTo>
                  <a:cubicBezTo>
                    <a:pt x="2477" y="322"/>
                    <a:pt x="2560" y="250"/>
                    <a:pt x="2560" y="167"/>
                  </a:cubicBezTo>
                  <a:cubicBezTo>
                    <a:pt x="2560" y="72"/>
                    <a:pt x="2477" y="0"/>
                    <a:pt x="2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7"/>
            <p:cNvSpPr/>
            <p:nvPr/>
          </p:nvSpPr>
          <p:spPr>
            <a:xfrm>
              <a:off x="3280663" y="2064143"/>
              <a:ext cx="26926" cy="10248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2E1C583-7AE9-BDD7-D22B-7C1DF21195FF}"/>
              </a:ext>
            </a:extLst>
          </p:cNvPr>
          <p:cNvGrpSpPr/>
          <p:nvPr/>
        </p:nvGrpSpPr>
        <p:grpSpPr>
          <a:xfrm>
            <a:off x="6296747" y="1317198"/>
            <a:ext cx="423257" cy="511676"/>
            <a:chOff x="6296747" y="1317198"/>
            <a:chExt cx="423257" cy="511676"/>
          </a:xfrm>
        </p:grpSpPr>
        <p:sp>
          <p:nvSpPr>
            <p:cNvPr id="557" name="Google Shape;557;p47"/>
            <p:cNvSpPr/>
            <p:nvPr/>
          </p:nvSpPr>
          <p:spPr>
            <a:xfrm>
              <a:off x="6445828" y="1537499"/>
              <a:ext cx="125688" cy="43296"/>
            </a:xfrm>
            <a:custGeom>
              <a:avLst/>
              <a:gdLst/>
              <a:ahLst/>
              <a:cxnLst/>
              <a:rect l="l" t="t" r="r" b="b"/>
              <a:pathLst>
                <a:path w="2751" h="929" extrusionOk="0">
                  <a:moveTo>
                    <a:pt x="1099" y="0"/>
                  </a:moveTo>
                  <a:cubicBezTo>
                    <a:pt x="771" y="0"/>
                    <a:pt x="476" y="33"/>
                    <a:pt x="286" y="60"/>
                  </a:cubicBezTo>
                  <a:cubicBezTo>
                    <a:pt x="119" y="96"/>
                    <a:pt x="0" y="227"/>
                    <a:pt x="0" y="393"/>
                  </a:cubicBezTo>
                  <a:lnTo>
                    <a:pt x="0" y="762"/>
                  </a:lnTo>
                  <a:cubicBezTo>
                    <a:pt x="0" y="846"/>
                    <a:pt x="72" y="929"/>
                    <a:pt x="167" y="929"/>
                  </a:cubicBezTo>
                  <a:cubicBezTo>
                    <a:pt x="250" y="929"/>
                    <a:pt x="322" y="846"/>
                    <a:pt x="322" y="762"/>
                  </a:cubicBezTo>
                  <a:lnTo>
                    <a:pt x="322" y="393"/>
                  </a:lnTo>
                  <a:cubicBezTo>
                    <a:pt x="322" y="393"/>
                    <a:pt x="322" y="369"/>
                    <a:pt x="345" y="369"/>
                  </a:cubicBezTo>
                  <a:cubicBezTo>
                    <a:pt x="509" y="350"/>
                    <a:pt x="813" y="315"/>
                    <a:pt x="1144" y="315"/>
                  </a:cubicBezTo>
                  <a:cubicBezTo>
                    <a:pt x="1222" y="315"/>
                    <a:pt x="1302" y="317"/>
                    <a:pt x="1381" y="322"/>
                  </a:cubicBezTo>
                  <a:cubicBezTo>
                    <a:pt x="1893" y="358"/>
                    <a:pt x="2250" y="488"/>
                    <a:pt x="2465" y="703"/>
                  </a:cubicBezTo>
                  <a:cubicBezTo>
                    <a:pt x="2494" y="733"/>
                    <a:pt x="2536" y="747"/>
                    <a:pt x="2578" y="747"/>
                  </a:cubicBezTo>
                  <a:cubicBezTo>
                    <a:pt x="2619" y="747"/>
                    <a:pt x="2661" y="733"/>
                    <a:pt x="2691" y="703"/>
                  </a:cubicBezTo>
                  <a:cubicBezTo>
                    <a:pt x="2750" y="643"/>
                    <a:pt x="2750" y="536"/>
                    <a:pt x="2679" y="477"/>
                  </a:cubicBezTo>
                  <a:cubicBezTo>
                    <a:pt x="2297" y="95"/>
                    <a:pt x="1652" y="0"/>
                    <a:pt x="10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7"/>
            <p:cNvSpPr/>
            <p:nvPr/>
          </p:nvSpPr>
          <p:spPr>
            <a:xfrm>
              <a:off x="6366924" y="1468664"/>
              <a:ext cx="282354" cy="359651"/>
            </a:xfrm>
            <a:custGeom>
              <a:avLst/>
              <a:gdLst/>
              <a:ahLst/>
              <a:cxnLst/>
              <a:rect l="l" t="t" r="r" b="b"/>
              <a:pathLst>
                <a:path w="6180" h="7717" extrusionOk="0">
                  <a:moveTo>
                    <a:pt x="4835" y="334"/>
                  </a:moveTo>
                  <a:lnTo>
                    <a:pt x="4835" y="1894"/>
                  </a:lnTo>
                  <a:cubicBezTo>
                    <a:pt x="4835" y="2132"/>
                    <a:pt x="4775" y="2358"/>
                    <a:pt x="4692" y="2561"/>
                  </a:cubicBezTo>
                  <a:cubicBezTo>
                    <a:pt x="4668" y="2585"/>
                    <a:pt x="4668" y="2608"/>
                    <a:pt x="4668" y="2644"/>
                  </a:cubicBezTo>
                  <a:lnTo>
                    <a:pt x="4668" y="3097"/>
                  </a:lnTo>
                  <a:cubicBezTo>
                    <a:pt x="4668" y="3537"/>
                    <a:pt x="4489" y="3930"/>
                    <a:pt x="4180" y="4228"/>
                  </a:cubicBezTo>
                  <a:cubicBezTo>
                    <a:pt x="3900" y="4497"/>
                    <a:pt x="3532" y="4649"/>
                    <a:pt x="3129" y="4649"/>
                  </a:cubicBezTo>
                  <a:cubicBezTo>
                    <a:pt x="3087" y="4649"/>
                    <a:pt x="3044" y="4648"/>
                    <a:pt x="3001" y="4644"/>
                  </a:cubicBezTo>
                  <a:cubicBezTo>
                    <a:pt x="2168" y="4597"/>
                    <a:pt x="1537" y="3894"/>
                    <a:pt x="1537" y="3037"/>
                  </a:cubicBezTo>
                  <a:lnTo>
                    <a:pt x="1537" y="2644"/>
                  </a:lnTo>
                  <a:cubicBezTo>
                    <a:pt x="1537" y="2608"/>
                    <a:pt x="1537" y="2597"/>
                    <a:pt x="1513" y="2561"/>
                  </a:cubicBezTo>
                  <a:cubicBezTo>
                    <a:pt x="1418" y="2358"/>
                    <a:pt x="1370" y="2120"/>
                    <a:pt x="1370" y="1894"/>
                  </a:cubicBezTo>
                  <a:lnTo>
                    <a:pt x="1370" y="1549"/>
                  </a:lnTo>
                  <a:cubicBezTo>
                    <a:pt x="1370" y="882"/>
                    <a:pt x="1918" y="334"/>
                    <a:pt x="2584" y="334"/>
                  </a:cubicBezTo>
                  <a:close/>
                  <a:moveTo>
                    <a:pt x="3954" y="4763"/>
                  </a:moveTo>
                  <a:lnTo>
                    <a:pt x="3954" y="5061"/>
                  </a:lnTo>
                  <a:lnTo>
                    <a:pt x="3096" y="5656"/>
                  </a:lnTo>
                  <a:lnTo>
                    <a:pt x="2215" y="5061"/>
                  </a:lnTo>
                  <a:lnTo>
                    <a:pt x="2215" y="4763"/>
                  </a:lnTo>
                  <a:cubicBezTo>
                    <a:pt x="2441" y="4883"/>
                    <a:pt x="2691" y="4966"/>
                    <a:pt x="2965" y="4978"/>
                  </a:cubicBezTo>
                  <a:lnTo>
                    <a:pt x="3096" y="4978"/>
                  </a:lnTo>
                  <a:cubicBezTo>
                    <a:pt x="3406" y="4978"/>
                    <a:pt x="3704" y="4894"/>
                    <a:pt x="3954" y="4763"/>
                  </a:cubicBezTo>
                  <a:close/>
                  <a:moveTo>
                    <a:pt x="2084" y="5359"/>
                  </a:moveTo>
                  <a:lnTo>
                    <a:pt x="2846" y="5883"/>
                  </a:lnTo>
                  <a:lnTo>
                    <a:pt x="2441" y="6276"/>
                  </a:lnTo>
                  <a:lnTo>
                    <a:pt x="2430" y="6276"/>
                  </a:lnTo>
                  <a:lnTo>
                    <a:pt x="1918" y="5525"/>
                  </a:lnTo>
                  <a:lnTo>
                    <a:pt x="2084" y="5359"/>
                  </a:lnTo>
                  <a:close/>
                  <a:moveTo>
                    <a:pt x="4108" y="5347"/>
                  </a:moveTo>
                  <a:lnTo>
                    <a:pt x="4275" y="5514"/>
                  </a:lnTo>
                  <a:lnTo>
                    <a:pt x="3763" y="6276"/>
                  </a:lnTo>
                  <a:lnTo>
                    <a:pt x="3751" y="6276"/>
                  </a:lnTo>
                  <a:lnTo>
                    <a:pt x="3346" y="5871"/>
                  </a:lnTo>
                  <a:lnTo>
                    <a:pt x="4108" y="5347"/>
                  </a:lnTo>
                  <a:close/>
                  <a:moveTo>
                    <a:pt x="2572" y="1"/>
                  </a:moveTo>
                  <a:cubicBezTo>
                    <a:pt x="1727" y="1"/>
                    <a:pt x="1037" y="692"/>
                    <a:pt x="1037" y="1537"/>
                  </a:cubicBezTo>
                  <a:lnTo>
                    <a:pt x="1037" y="1882"/>
                  </a:lnTo>
                  <a:cubicBezTo>
                    <a:pt x="1037" y="2144"/>
                    <a:pt x="1096" y="2418"/>
                    <a:pt x="1215" y="2668"/>
                  </a:cubicBezTo>
                  <a:lnTo>
                    <a:pt x="1215" y="3025"/>
                  </a:lnTo>
                  <a:cubicBezTo>
                    <a:pt x="1215" y="3620"/>
                    <a:pt x="1489" y="4168"/>
                    <a:pt x="1906" y="4525"/>
                  </a:cubicBezTo>
                  <a:lnTo>
                    <a:pt x="1906" y="5061"/>
                  </a:lnTo>
                  <a:lnTo>
                    <a:pt x="1608" y="5383"/>
                  </a:lnTo>
                  <a:cubicBezTo>
                    <a:pt x="1572" y="5406"/>
                    <a:pt x="1560" y="5454"/>
                    <a:pt x="1560" y="5502"/>
                  </a:cubicBezTo>
                  <a:lnTo>
                    <a:pt x="560" y="5859"/>
                  </a:lnTo>
                  <a:cubicBezTo>
                    <a:pt x="239" y="5978"/>
                    <a:pt x="1" y="6299"/>
                    <a:pt x="1" y="6657"/>
                  </a:cubicBezTo>
                  <a:lnTo>
                    <a:pt x="1" y="7549"/>
                  </a:lnTo>
                  <a:cubicBezTo>
                    <a:pt x="1" y="7645"/>
                    <a:pt x="72" y="7716"/>
                    <a:pt x="167" y="7716"/>
                  </a:cubicBezTo>
                  <a:cubicBezTo>
                    <a:pt x="251" y="7716"/>
                    <a:pt x="322" y="7645"/>
                    <a:pt x="322" y="7549"/>
                  </a:cubicBezTo>
                  <a:lnTo>
                    <a:pt x="322" y="6657"/>
                  </a:lnTo>
                  <a:cubicBezTo>
                    <a:pt x="322" y="6430"/>
                    <a:pt x="465" y="6240"/>
                    <a:pt x="667" y="6168"/>
                  </a:cubicBezTo>
                  <a:lnTo>
                    <a:pt x="1715" y="5775"/>
                  </a:lnTo>
                  <a:lnTo>
                    <a:pt x="2144" y="6430"/>
                  </a:lnTo>
                  <a:cubicBezTo>
                    <a:pt x="2203" y="6526"/>
                    <a:pt x="2287" y="6561"/>
                    <a:pt x="2382" y="6585"/>
                  </a:cubicBezTo>
                  <a:lnTo>
                    <a:pt x="2406" y="6585"/>
                  </a:lnTo>
                  <a:cubicBezTo>
                    <a:pt x="2501" y="6585"/>
                    <a:pt x="2584" y="6549"/>
                    <a:pt x="2644" y="6478"/>
                  </a:cubicBezTo>
                  <a:lnTo>
                    <a:pt x="2918" y="6204"/>
                  </a:lnTo>
                  <a:lnTo>
                    <a:pt x="2918" y="7549"/>
                  </a:lnTo>
                  <a:cubicBezTo>
                    <a:pt x="2918" y="7633"/>
                    <a:pt x="2989" y="7716"/>
                    <a:pt x="3084" y="7716"/>
                  </a:cubicBezTo>
                  <a:cubicBezTo>
                    <a:pt x="3168" y="7716"/>
                    <a:pt x="3239" y="7633"/>
                    <a:pt x="3239" y="7549"/>
                  </a:cubicBezTo>
                  <a:lnTo>
                    <a:pt x="3239" y="6204"/>
                  </a:lnTo>
                  <a:lnTo>
                    <a:pt x="3513" y="6478"/>
                  </a:lnTo>
                  <a:cubicBezTo>
                    <a:pt x="3573" y="6537"/>
                    <a:pt x="3656" y="6585"/>
                    <a:pt x="3751" y="6585"/>
                  </a:cubicBezTo>
                  <a:lnTo>
                    <a:pt x="3775" y="6585"/>
                  </a:lnTo>
                  <a:cubicBezTo>
                    <a:pt x="3882" y="6561"/>
                    <a:pt x="3977" y="6526"/>
                    <a:pt x="4013" y="6430"/>
                  </a:cubicBezTo>
                  <a:lnTo>
                    <a:pt x="4454" y="5775"/>
                  </a:lnTo>
                  <a:lnTo>
                    <a:pt x="5489" y="6168"/>
                  </a:lnTo>
                  <a:cubicBezTo>
                    <a:pt x="5704" y="6240"/>
                    <a:pt x="5835" y="6430"/>
                    <a:pt x="5835" y="6657"/>
                  </a:cubicBezTo>
                  <a:lnTo>
                    <a:pt x="5835" y="7549"/>
                  </a:lnTo>
                  <a:cubicBezTo>
                    <a:pt x="5835" y="7645"/>
                    <a:pt x="5906" y="7716"/>
                    <a:pt x="6001" y="7716"/>
                  </a:cubicBezTo>
                  <a:cubicBezTo>
                    <a:pt x="6085" y="7716"/>
                    <a:pt x="6156" y="7645"/>
                    <a:pt x="6156" y="7549"/>
                  </a:cubicBezTo>
                  <a:lnTo>
                    <a:pt x="6156" y="6657"/>
                  </a:lnTo>
                  <a:cubicBezTo>
                    <a:pt x="6180" y="6311"/>
                    <a:pt x="5954" y="6002"/>
                    <a:pt x="5620" y="5883"/>
                  </a:cubicBezTo>
                  <a:lnTo>
                    <a:pt x="4632" y="5525"/>
                  </a:lnTo>
                  <a:cubicBezTo>
                    <a:pt x="4632" y="5478"/>
                    <a:pt x="4608" y="5442"/>
                    <a:pt x="4585" y="5406"/>
                  </a:cubicBezTo>
                  <a:lnTo>
                    <a:pt x="4287" y="5097"/>
                  </a:lnTo>
                  <a:lnTo>
                    <a:pt x="4287" y="4549"/>
                  </a:lnTo>
                  <a:cubicBezTo>
                    <a:pt x="4311" y="4513"/>
                    <a:pt x="4346" y="4490"/>
                    <a:pt x="4370" y="4466"/>
                  </a:cubicBezTo>
                  <a:cubicBezTo>
                    <a:pt x="4751" y="4109"/>
                    <a:pt x="4966" y="3620"/>
                    <a:pt x="4966" y="3097"/>
                  </a:cubicBezTo>
                  <a:lnTo>
                    <a:pt x="4966" y="2680"/>
                  </a:lnTo>
                  <a:cubicBezTo>
                    <a:pt x="5085" y="2430"/>
                    <a:pt x="5144" y="2180"/>
                    <a:pt x="5144" y="1894"/>
                  </a:cubicBezTo>
                  <a:lnTo>
                    <a:pt x="5144" y="168"/>
                  </a:lnTo>
                  <a:cubicBezTo>
                    <a:pt x="5144" y="72"/>
                    <a:pt x="5073" y="1"/>
                    <a:pt x="4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7"/>
            <p:cNvSpPr/>
            <p:nvPr/>
          </p:nvSpPr>
          <p:spPr>
            <a:xfrm>
              <a:off x="6414257" y="1797742"/>
              <a:ext cx="15259" cy="31132"/>
            </a:xfrm>
            <a:custGeom>
              <a:avLst/>
              <a:gdLst/>
              <a:ahLst/>
              <a:cxnLst/>
              <a:rect l="l" t="t" r="r" b="b"/>
              <a:pathLst>
                <a:path w="334" h="668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500"/>
                  </a:lnTo>
                  <a:cubicBezTo>
                    <a:pt x="1" y="596"/>
                    <a:pt x="84" y="667"/>
                    <a:pt x="167" y="667"/>
                  </a:cubicBezTo>
                  <a:cubicBezTo>
                    <a:pt x="262" y="667"/>
                    <a:pt x="334" y="596"/>
                    <a:pt x="334" y="500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7"/>
            <p:cNvSpPr/>
            <p:nvPr/>
          </p:nvSpPr>
          <p:spPr>
            <a:xfrm>
              <a:off x="6587233" y="1797742"/>
              <a:ext cx="14757" cy="31132"/>
            </a:xfrm>
            <a:custGeom>
              <a:avLst/>
              <a:gdLst/>
              <a:ahLst/>
              <a:cxnLst/>
              <a:rect l="l" t="t" r="r" b="b"/>
              <a:pathLst>
                <a:path w="323" h="668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500"/>
                  </a:lnTo>
                  <a:cubicBezTo>
                    <a:pt x="1" y="596"/>
                    <a:pt x="72" y="667"/>
                    <a:pt x="167" y="667"/>
                  </a:cubicBezTo>
                  <a:cubicBezTo>
                    <a:pt x="251" y="667"/>
                    <a:pt x="322" y="596"/>
                    <a:pt x="322" y="500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7"/>
            <p:cNvSpPr/>
            <p:nvPr/>
          </p:nvSpPr>
          <p:spPr>
            <a:xfrm>
              <a:off x="6296747" y="1317198"/>
              <a:ext cx="423257" cy="407886"/>
            </a:xfrm>
            <a:custGeom>
              <a:avLst/>
              <a:gdLst/>
              <a:ahLst/>
              <a:cxnLst/>
              <a:rect l="l" t="t" r="r" b="b"/>
              <a:pathLst>
                <a:path w="9264" h="8752" extrusionOk="0">
                  <a:moveTo>
                    <a:pt x="3096" y="584"/>
                  </a:moveTo>
                  <a:lnTo>
                    <a:pt x="3096" y="584"/>
                  </a:lnTo>
                  <a:cubicBezTo>
                    <a:pt x="2858" y="798"/>
                    <a:pt x="2620" y="1060"/>
                    <a:pt x="2430" y="1382"/>
                  </a:cubicBezTo>
                  <a:cubicBezTo>
                    <a:pt x="2299" y="1584"/>
                    <a:pt x="2156" y="1810"/>
                    <a:pt x="2061" y="2048"/>
                  </a:cubicBezTo>
                  <a:lnTo>
                    <a:pt x="1168" y="2048"/>
                  </a:lnTo>
                  <a:cubicBezTo>
                    <a:pt x="1656" y="1394"/>
                    <a:pt x="2322" y="882"/>
                    <a:pt x="3096" y="584"/>
                  </a:cubicBezTo>
                  <a:close/>
                  <a:moveTo>
                    <a:pt x="4466" y="310"/>
                  </a:moveTo>
                  <a:lnTo>
                    <a:pt x="4466" y="2048"/>
                  </a:lnTo>
                  <a:lnTo>
                    <a:pt x="2418" y="2048"/>
                  </a:lnTo>
                  <a:cubicBezTo>
                    <a:pt x="2894" y="1048"/>
                    <a:pt x="3632" y="382"/>
                    <a:pt x="4466" y="310"/>
                  </a:cubicBezTo>
                  <a:close/>
                  <a:moveTo>
                    <a:pt x="4799" y="310"/>
                  </a:moveTo>
                  <a:cubicBezTo>
                    <a:pt x="5644" y="382"/>
                    <a:pt x="6371" y="1048"/>
                    <a:pt x="6847" y="2048"/>
                  </a:cubicBezTo>
                  <a:lnTo>
                    <a:pt x="4799" y="2048"/>
                  </a:lnTo>
                  <a:lnTo>
                    <a:pt x="4799" y="310"/>
                  </a:lnTo>
                  <a:close/>
                  <a:moveTo>
                    <a:pt x="6168" y="608"/>
                  </a:moveTo>
                  <a:cubicBezTo>
                    <a:pt x="6942" y="905"/>
                    <a:pt x="7609" y="1405"/>
                    <a:pt x="8097" y="2060"/>
                  </a:cubicBezTo>
                  <a:lnTo>
                    <a:pt x="7204" y="2060"/>
                  </a:lnTo>
                  <a:cubicBezTo>
                    <a:pt x="7097" y="1810"/>
                    <a:pt x="6966" y="1584"/>
                    <a:pt x="6835" y="1382"/>
                  </a:cubicBezTo>
                  <a:cubicBezTo>
                    <a:pt x="6621" y="1072"/>
                    <a:pt x="6406" y="810"/>
                    <a:pt x="6168" y="608"/>
                  </a:cubicBezTo>
                  <a:close/>
                  <a:moveTo>
                    <a:pt x="1941" y="2382"/>
                  </a:moveTo>
                  <a:cubicBezTo>
                    <a:pt x="1703" y="3013"/>
                    <a:pt x="1560" y="3715"/>
                    <a:pt x="1549" y="4465"/>
                  </a:cubicBezTo>
                  <a:lnTo>
                    <a:pt x="322" y="4465"/>
                  </a:lnTo>
                  <a:cubicBezTo>
                    <a:pt x="358" y="3703"/>
                    <a:pt x="584" y="2989"/>
                    <a:pt x="953" y="2382"/>
                  </a:cubicBezTo>
                  <a:close/>
                  <a:moveTo>
                    <a:pt x="8323" y="2382"/>
                  </a:moveTo>
                  <a:cubicBezTo>
                    <a:pt x="8692" y="2989"/>
                    <a:pt x="8919" y="3703"/>
                    <a:pt x="8942" y="4465"/>
                  </a:cubicBezTo>
                  <a:lnTo>
                    <a:pt x="7728" y="4465"/>
                  </a:lnTo>
                  <a:cubicBezTo>
                    <a:pt x="7692" y="3715"/>
                    <a:pt x="7561" y="3013"/>
                    <a:pt x="7335" y="2382"/>
                  </a:cubicBezTo>
                  <a:close/>
                  <a:moveTo>
                    <a:pt x="1537" y="4787"/>
                  </a:moveTo>
                  <a:cubicBezTo>
                    <a:pt x="1560" y="5466"/>
                    <a:pt x="1668" y="6132"/>
                    <a:pt x="1882" y="6739"/>
                  </a:cubicBezTo>
                  <a:lnTo>
                    <a:pt x="1918" y="6870"/>
                  </a:lnTo>
                  <a:lnTo>
                    <a:pt x="941" y="6870"/>
                  </a:lnTo>
                  <a:cubicBezTo>
                    <a:pt x="572" y="6239"/>
                    <a:pt x="346" y="5525"/>
                    <a:pt x="310" y="4787"/>
                  </a:cubicBezTo>
                  <a:close/>
                  <a:moveTo>
                    <a:pt x="8919" y="4787"/>
                  </a:moveTo>
                  <a:cubicBezTo>
                    <a:pt x="8919" y="5501"/>
                    <a:pt x="8704" y="6204"/>
                    <a:pt x="8347" y="6811"/>
                  </a:cubicBezTo>
                  <a:cubicBezTo>
                    <a:pt x="8335" y="6823"/>
                    <a:pt x="8323" y="6859"/>
                    <a:pt x="8311" y="6870"/>
                  </a:cubicBezTo>
                  <a:lnTo>
                    <a:pt x="7323" y="6870"/>
                  </a:lnTo>
                  <a:lnTo>
                    <a:pt x="7371" y="6739"/>
                  </a:lnTo>
                  <a:cubicBezTo>
                    <a:pt x="7573" y="6120"/>
                    <a:pt x="7680" y="5466"/>
                    <a:pt x="7692" y="4787"/>
                  </a:cubicBezTo>
                  <a:close/>
                  <a:moveTo>
                    <a:pt x="4632" y="1"/>
                  </a:moveTo>
                  <a:cubicBezTo>
                    <a:pt x="3394" y="1"/>
                    <a:pt x="2239" y="477"/>
                    <a:pt x="1358" y="1346"/>
                  </a:cubicBezTo>
                  <a:cubicBezTo>
                    <a:pt x="477" y="2227"/>
                    <a:pt x="1" y="3382"/>
                    <a:pt x="1" y="4620"/>
                  </a:cubicBezTo>
                  <a:cubicBezTo>
                    <a:pt x="1" y="6358"/>
                    <a:pt x="953" y="7930"/>
                    <a:pt x="2501" y="8728"/>
                  </a:cubicBezTo>
                  <a:cubicBezTo>
                    <a:pt x="2537" y="8752"/>
                    <a:pt x="2549" y="8752"/>
                    <a:pt x="2573" y="8752"/>
                  </a:cubicBezTo>
                  <a:cubicBezTo>
                    <a:pt x="2632" y="8752"/>
                    <a:pt x="2692" y="8716"/>
                    <a:pt x="2727" y="8656"/>
                  </a:cubicBezTo>
                  <a:cubicBezTo>
                    <a:pt x="2775" y="8585"/>
                    <a:pt x="2739" y="8478"/>
                    <a:pt x="2656" y="8430"/>
                  </a:cubicBezTo>
                  <a:cubicBezTo>
                    <a:pt x="2061" y="8121"/>
                    <a:pt x="1560" y="7692"/>
                    <a:pt x="1179" y="7180"/>
                  </a:cubicBezTo>
                  <a:lnTo>
                    <a:pt x="2072" y="7180"/>
                  </a:lnTo>
                  <a:cubicBezTo>
                    <a:pt x="2263" y="7632"/>
                    <a:pt x="2513" y="8013"/>
                    <a:pt x="2799" y="8335"/>
                  </a:cubicBezTo>
                  <a:cubicBezTo>
                    <a:pt x="2831" y="8368"/>
                    <a:pt x="2879" y="8386"/>
                    <a:pt x="2924" y="8386"/>
                  </a:cubicBezTo>
                  <a:cubicBezTo>
                    <a:pt x="2962" y="8386"/>
                    <a:pt x="2998" y="8374"/>
                    <a:pt x="3025" y="8347"/>
                  </a:cubicBezTo>
                  <a:cubicBezTo>
                    <a:pt x="3084" y="8287"/>
                    <a:pt x="3096" y="8180"/>
                    <a:pt x="3037" y="8121"/>
                  </a:cubicBezTo>
                  <a:cubicBezTo>
                    <a:pt x="2799" y="7859"/>
                    <a:pt x="2596" y="7537"/>
                    <a:pt x="2430" y="7180"/>
                  </a:cubicBezTo>
                  <a:cubicBezTo>
                    <a:pt x="2501" y="7168"/>
                    <a:pt x="2561" y="7109"/>
                    <a:pt x="2561" y="7025"/>
                  </a:cubicBezTo>
                  <a:cubicBezTo>
                    <a:pt x="2561" y="6930"/>
                    <a:pt x="2489" y="6859"/>
                    <a:pt x="2394" y="6859"/>
                  </a:cubicBezTo>
                  <a:lnTo>
                    <a:pt x="2275" y="6859"/>
                  </a:lnTo>
                  <a:cubicBezTo>
                    <a:pt x="2025" y="6228"/>
                    <a:pt x="1894" y="5513"/>
                    <a:pt x="1882" y="4775"/>
                  </a:cubicBezTo>
                  <a:lnTo>
                    <a:pt x="2061" y="4775"/>
                  </a:lnTo>
                  <a:cubicBezTo>
                    <a:pt x="2144" y="4775"/>
                    <a:pt x="2215" y="4704"/>
                    <a:pt x="2215" y="4608"/>
                  </a:cubicBezTo>
                  <a:cubicBezTo>
                    <a:pt x="2215" y="4513"/>
                    <a:pt x="2144" y="4442"/>
                    <a:pt x="2061" y="4442"/>
                  </a:cubicBezTo>
                  <a:lnTo>
                    <a:pt x="1882" y="4442"/>
                  </a:lnTo>
                  <a:cubicBezTo>
                    <a:pt x="1894" y="3680"/>
                    <a:pt x="2037" y="2965"/>
                    <a:pt x="2275" y="2358"/>
                  </a:cubicBezTo>
                  <a:lnTo>
                    <a:pt x="4478" y="2358"/>
                  </a:lnTo>
                  <a:lnTo>
                    <a:pt x="4478" y="2715"/>
                  </a:lnTo>
                  <a:cubicBezTo>
                    <a:pt x="4478" y="2810"/>
                    <a:pt x="4561" y="2882"/>
                    <a:pt x="4644" y="2882"/>
                  </a:cubicBezTo>
                  <a:cubicBezTo>
                    <a:pt x="4739" y="2882"/>
                    <a:pt x="4811" y="2810"/>
                    <a:pt x="4811" y="2715"/>
                  </a:cubicBezTo>
                  <a:lnTo>
                    <a:pt x="4811" y="2358"/>
                  </a:lnTo>
                  <a:lnTo>
                    <a:pt x="7014" y="2358"/>
                  </a:lnTo>
                  <a:cubicBezTo>
                    <a:pt x="7252" y="2965"/>
                    <a:pt x="7395" y="3680"/>
                    <a:pt x="7418" y="4442"/>
                  </a:cubicBezTo>
                  <a:lnTo>
                    <a:pt x="7204" y="4442"/>
                  </a:lnTo>
                  <a:cubicBezTo>
                    <a:pt x="7121" y="4442"/>
                    <a:pt x="7037" y="4513"/>
                    <a:pt x="7037" y="4608"/>
                  </a:cubicBezTo>
                  <a:cubicBezTo>
                    <a:pt x="7037" y="4704"/>
                    <a:pt x="7121" y="4775"/>
                    <a:pt x="7204" y="4775"/>
                  </a:cubicBezTo>
                  <a:lnTo>
                    <a:pt x="7383" y="4775"/>
                  </a:lnTo>
                  <a:cubicBezTo>
                    <a:pt x="7371" y="5513"/>
                    <a:pt x="7216" y="6228"/>
                    <a:pt x="6978" y="6859"/>
                  </a:cubicBezTo>
                  <a:lnTo>
                    <a:pt x="6859" y="6859"/>
                  </a:lnTo>
                  <a:cubicBezTo>
                    <a:pt x="6775" y="6859"/>
                    <a:pt x="6704" y="6930"/>
                    <a:pt x="6704" y="7025"/>
                  </a:cubicBezTo>
                  <a:cubicBezTo>
                    <a:pt x="6704" y="7109"/>
                    <a:pt x="6764" y="7168"/>
                    <a:pt x="6835" y="7180"/>
                  </a:cubicBezTo>
                  <a:cubicBezTo>
                    <a:pt x="6668" y="7537"/>
                    <a:pt x="6466" y="7859"/>
                    <a:pt x="6228" y="8121"/>
                  </a:cubicBezTo>
                  <a:cubicBezTo>
                    <a:pt x="6168" y="8180"/>
                    <a:pt x="6168" y="8287"/>
                    <a:pt x="6240" y="8347"/>
                  </a:cubicBezTo>
                  <a:cubicBezTo>
                    <a:pt x="6263" y="8371"/>
                    <a:pt x="6311" y="8394"/>
                    <a:pt x="6347" y="8394"/>
                  </a:cubicBezTo>
                  <a:cubicBezTo>
                    <a:pt x="6383" y="8394"/>
                    <a:pt x="6430" y="8371"/>
                    <a:pt x="6466" y="8335"/>
                  </a:cubicBezTo>
                  <a:cubicBezTo>
                    <a:pt x="6740" y="8013"/>
                    <a:pt x="7002" y="7621"/>
                    <a:pt x="7192" y="7180"/>
                  </a:cubicBezTo>
                  <a:lnTo>
                    <a:pt x="8085" y="7180"/>
                  </a:lnTo>
                  <a:cubicBezTo>
                    <a:pt x="7728" y="7656"/>
                    <a:pt x="7299" y="8061"/>
                    <a:pt x="6775" y="8347"/>
                  </a:cubicBezTo>
                  <a:cubicBezTo>
                    <a:pt x="6704" y="8394"/>
                    <a:pt x="6668" y="8490"/>
                    <a:pt x="6716" y="8573"/>
                  </a:cubicBezTo>
                  <a:cubicBezTo>
                    <a:pt x="6749" y="8622"/>
                    <a:pt x="6804" y="8649"/>
                    <a:pt x="6863" y="8649"/>
                  </a:cubicBezTo>
                  <a:cubicBezTo>
                    <a:pt x="6889" y="8649"/>
                    <a:pt x="6916" y="8644"/>
                    <a:pt x="6942" y="8633"/>
                  </a:cubicBezTo>
                  <a:cubicBezTo>
                    <a:pt x="7621" y="8228"/>
                    <a:pt x="8204" y="7644"/>
                    <a:pt x="8621" y="6966"/>
                  </a:cubicBezTo>
                  <a:cubicBezTo>
                    <a:pt x="9038" y="6251"/>
                    <a:pt x="9264" y="5442"/>
                    <a:pt x="9264" y="4608"/>
                  </a:cubicBezTo>
                  <a:cubicBezTo>
                    <a:pt x="9264" y="3382"/>
                    <a:pt x="8788" y="2227"/>
                    <a:pt x="7907" y="1346"/>
                  </a:cubicBezTo>
                  <a:cubicBezTo>
                    <a:pt x="7025" y="477"/>
                    <a:pt x="5871" y="1"/>
                    <a:pt x="4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62" name="Google Shape;562;p47"/>
          <p:cNvCxnSpPr/>
          <p:nvPr/>
        </p:nvCxnSpPr>
        <p:spPr>
          <a:xfrm>
            <a:off x="613758" y="2120439"/>
            <a:ext cx="477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3" name="Google Shape;563;p47"/>
          <p:cNvCxnSpPr/>
          <p:nvPr/>
        </p:nvCxnSpPr>
        <p:spPr>
          <a:xfrm>
            <a:off x="3582974" y="2120439"/>
            <a:ext cx="477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4" name="Google Shape;564;p47"/>
          <p:cNvCxnSpPr/>
          <p:nvPr/>
        </p:nvCxnSpPr>
        <p:spPr>
          <a:xfrm>
            <a:off x="6269322" y="2120439"/>
            <a:ext cx="477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5" name="Google Shape;565;p4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566" name="Google Shape;566;p47"/>
          <p:cNvGrpSpPr/>
          <p:nvPr/>
        </p:nvGrpSpPr>
        <p:grpSpPr>
          <a:xfrm>
            <a:off x="3564900" y="1387511"/>
            <a:ext cx="502675" cy="442873"/>
            <a:chOff x="3283102" y="1391778"/>
            <a:chExt cx="455693" cy="393595"/>
          </a:xfrm>
        </p:grpSpPr>
        <p:sp>
          <p:nvSpPr>
            <p:cNvPr id="567" name="Google Shape;567;p47"/>
            <p:cNvSpPr/>
            <p:nvPr/>
          </p:nvSpPr>
          <p:spPr>
            <a:xfrm>
              <a:off x="3283102" y="1391778"/>
              <a:ext cx="455693" cy="393595"/>
            </a:xfrm>
            <a:custGeom>
              <a:avLst/>
              <a:gdLst/>
              <a:ahLst/>
              <a:cxnLst/>
              <a:rect l="l" t="t" r="r" b="b"/>
              <a:pathLst>
                <a:path w="6894" h="5752" extrusionOk="0">
                  <a:moveTo>
                    <a:pt x="2369" y="4108"/>
                  </a:moveTo>
                  <a:lnTo>
                    <a:pt x="2286" y="4466"/>
                  </a:lnTo>
                  <a:lnTo>
                    <a:pt x="2060" y="4466"/>
                  </a:lnTo>
                  <a:cubicBezTo>
                    <a:pt x="1869" y="4466"/>
                    <a:pt x="1703" y="4299"/>
                    <a:pt x="1703" y="4108"/>
                  </a:cubicBezTo>
                  <a:close/>
                  <a:moveTo>
                    <a:pt x="5513" y="310"/>
                  </a:moveTo>
                  <a:cubicBezTo>
                    <a:pt x="5703" y="310"/>
                    <a:pt x="5870" y="477"/>
                    <a:pt x="5870" y="667"/>
                  </a:cubicBezTo>
                  <a:lnTo>
                    <a:pt x="5870" y="3418"/>
                  </a:lnTo>
                  <a:cubicBezTo>
                    <a:pt x="5870" y="3608"/>
                    <a:pt x="5703" y="3775"/>
                    <a:pt x="5513" y="3775"/>
                  </a:cubicBezTo>
                  <a:lnTo>
                    <a:pt x="4132" y="3775"/>
                  </a:lnTo>
                  <a:cubicBezTo>
                    <a:pt x="4096" y="3775"/>
                    <a:pt x="4048" y="3787"/>
                    <a:pt x="4036" y="3811"/>
                  </a:cubicBezTo>
                  <a:lnTo>
                    <a:pt x="2500" y="4918"/>
                  </a:lnTo>
                  <a:lnTo>
                    <a:pt x="2739" y="3966"/>
                  </a:lnTo>
                  <a:cubicBezTo>
                    <a:pt x="2762" y="3930"/>
                    <a:pt x="2739" y="3870"/>
                    <a:pt x="2715" y="3835"/>
                  </a:cubicBezTo>
                  <a:cubicBezTo>
                    <a:pt x="2679" y="3787"/>
                    <a:pt x="2643" y="3775"/>
                    <a:pt x="2584" y="3775"/>
                  </a:cubicBezTo>
                  <a:lnTo>
                    <a:pt x="691" y="3775"/>
                  </a:lnTo>
                  <a:cubicBezTo>
                    <a:pt x="500" y="3775"/>
                    <a:pt x="333" y="3608"/>
                    <a:pt x="333" y="3418"/>
                  </a:cubicBezTo>
                  <a:lnTo>
                    <a:pt x="333" y="667"/>
                  </a:lnTo>
                  <a:cubicBezTo>
                    <a:pt x="333" y="477"/>
                    <a:pt x="500" y="310"/>
                    <a:pt x="691" y="310"/>
                  </a:cubicBezTo>
                  <a:close/>
                  <a:moveTo>
                    <a:pt x="6215" y="989"/>
                  </a:moveTo>
                  <a:cubicBezTo>
                    <a:pt x="6406" y="989"/>
                    <a:pt x="6572" y="1156"/>
                    <a:pt x="6572" y="1346"/>
                  </a:cubicBezTo>
                  <a:lnTo>
                    <a:pt x="6572" y="4108"/>
                  </a:lnTo>
                  <a:lnTo>
                    <a:pt x="6549" y="4108"/>
                  </a:lnTo>
                  <a:cubicBezTo>
                    <a:pt x="6549" y="4299"/>
                    <a:pt x="6394" y="4466"/>
                    <a:pt x="6191" y="4466"/>
                  </a:cubicBezTo>
                  <a:lnTo>
                    <a:pt x="4810" y="4466"/>
                  </a:lnTo>
                  <a:cubicBezTo>
                    <a:pt x="4763" y="4466"/>
                    <a:pt x="4727" y="4477"/>
                    <a:pt x="4691" y="4513"/>
                  </a:cubicBezTo>
                  <a:cubicBezTo>
                    <a:pt x="4667" y="4549"/>
                    <a:pt x="4644" y="4608"/>
                    <a:pt x="4667" y="4656"/>
                  </a:cubicBezTo>
                  <a:lnTo>
                    <a:pt x="4763" y="5323"/>
                  </a:lnTo>
                  <a:lnTo>
                    <a:pt x="3596" y="4537"/>
                  </a:lnTo>
                  <a:lnTo>
                    <a:pt x="4191" y="4096"/>
                  </a:lnTo>
                  <a:lnTo>
                    <a:pt x="5513" y="4096"/>
                  </a:lnTo>
                  <a:cubicBezTo>
                    <a:pt x="5882" y="4096"/>
                    <a:pt x="6191" y="3799"/>
                    <a:pt x="6191" y="3418"/>
                  </a:cubicBezTo>
                  <a:lnTo>
                    <a:pt x="6191" y="989"/>
                  </a:lnTo>
                  <a:close/>
                  <a:moveTo>
                    <a:pt x="691" y="1"/>
                  </a:moveTo>
                  <a:cubicBezTo>
                    <a:pt x="322" y="1"/>
                    <a:pt x="0" y="298"/>
                    <a:pt x="0" y="679"/>
                  </a:cubicBezTo>
                  <a:lnTo>
                    <a:pt x="0" y="3430"/>
                  </a:lnTo>
                  <a:cubicBezTo>
                    <a:pt x="0" y="3811"/>
                    <a:pt x="298" y="4120"/>
                    <a:pt x="691" y="4120"/>
                  </a:cubicBezTo>
                  <a:lnTo>
                    <a:pt x="1393" y="4120"/>
                  </a:lnTo>
                  <a:lnTo>
                    <a:pt x="1393" y="4132"/>
                  </a:lnTo>
                  <a:cubicBezTo>
                    <a:pt x="1393" y="4501"/>
                    <a:pt x="1691" y="4823"/>
                    <a:pt x="2072" y="4823"/>
                  </a:cubicBezTo>
                  <a:lnTo>
                    <a:pt x="2203" y="4823"/>
                  </a:lnTo>
                  <a:lnTo>
                    <a:pt x="2143" y="5073"/>
                  </a:lnTo>
                  <a:cubicBezTo>
                    <a:pt x="2119" y="5180"/>
                    <a:pt x="2167" y="5275"/>
                    <a:pt x="2250" y="5335"/>
                  </a:cubicBezTo>
                  <a:cubicBezTo>
                    <a:pt x="2298" y="5370"/>
                    <a:pt x="2346" y="5382"/>
                    <a:pt x="2381" y="5382"/>
                  </a:cubicBezTo>
                  <a:cubicBezTo>
                    <a:pt x="2429" y="5382"/>
                    <a:pt x="2489" y="5370"/>
                    <a:pt x="2536" y="5335"/>
                  </a:cubicBezTo>
                  <a:lnTo>
                    <a:pt x="3251" y="4823"/>
                  </a:lnTo>
                  <a:lnTo>
                    <a:pt x="3417" y="4823"/>
                  </a:lnTo>
                  <a:lnTo>
                    <a:pt x="4751" y="5716"/>
                  </a:lnTo>
                  <a:cubicBezTo>
                    <a:pt x="4798" y="5740"/>
                    <a:pt x="4846" y="5751"/>
                    <a:pt x="4882" y="5751"/>
                  </a:cubicBezTo>
                  <a:cubicBezTo>
                    <a:pt x="4929" y="5751"/>
                    <a:pt x="4977" y="5740"/>
                    <a:pt x="5025" y="5716"/>
                  </a:cubicBezTo>
                  <a:cubicBezTo>
                    <a:pt x="5108" y="5656"/>
                    <a:pt x="5144" y="5561"/>
                    <a:pt x="5120" y="5454"/>
                  </a:cubicBezTo>
                  <a:lnTo>
                    <a:pt x="5025" y="4799"/>
                  </a:lnTo>
                  <a:lnTo>
                    <a:pt x="6215" y="4799"/>
                  </a:lnTo>
                  <a:cubicBezTo>
                    <a:pt x="6584" y="4799"/>
                    <a:pt x="6894" y="4501"/>
                    <a:pt x="6894" y="4120"/>
                  </a:cubicBezTo>
                  <a:lnTo>
                    <a:pt x="6894" y="1370"/>
                  </a:lnTo>
                  <a:cubicBezTo>
                    <a:pt x="6870" y="977"/>
                    <a:pt x="6572" y="679"/>
                    <a:pt x="6191" y="679"/>
                  </a:cubicBezTo>
                  <a:cubicBezTo>
                    <a:pt x="6179" y="298"/>
                    <a:pt x="5882" y="1"/>
                    <a:pt x="55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7"/>
            <p:cNvSpPr/>
            <p:nvPr/>
          </p:nvSpPr>
          <p:spPr>
            <a:xfrm>
              <a:off x="3363348" y="1461849"/>
              <a:ext cx="55921" cy="22102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1"/>
                    <a:pt x="846" y="167"/>
                  </a:cubicBezTo>
                  <a:cubicBezTo>
                    <a:pt x="846" y="72"/>
                    <a:pt x="774" y="1"/>
                    <a:pt x="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7"/>
            <p:cNvSpPr/>
            <p:nvPr/>
          </p:nvSpPr>
          <p:spPr>
            <a:xfrm>
              <a:off x="3442868" y="1461849"/>
              <a:ext cx="169216" cy="22102"/>
            </a:xfrm>
            <a:custGeom>
              <a:avLst/>
              <a:gdLst/>
              <a:ahLst/>
              <a:cxnLst/>
              <a:rect l="l" t="t" r="r" b="b"/>
              <a:pathLst>
                <a:path w="2560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2393" y="322"/>
                  </a:lnTo>
                  <a:cubicBezTo>
                    <a:pt x="2488" y="322"/>
                    <a:pt x="2560" y="251"/>
                    <a:pt x="2560" y="167"/>
                  </a:cubicBezTo>
                  <a:cubicBezTo>
                    <a:pt x="2560" y="72"/>
                    <a:pt x="2488" y="1"/>
                    <a:pt x="2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7"/>
            <p:cNvSpPr/>
            <p:nvPr/>
          </p:nvSpPr>
          <p:spPr>
            <a:xfrm>
              <a:off x="3363348" y="1520492"/>
              <a:ext cx="248734" cy="22923"/>
            </a:xfrm>
            <a:custGeom>
              <a:avLst/>
              <a:gdLst/>
              <a:ahLst/>
              <a:cxnLst/>
              <a:rect l="l" t="t" r="r" b="b"/>
              <a:pathLst>
                <a:path w="3763" h="335" extrusionOk="0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3596" y="334"/>
                  </a:lnTo>
                  <a:cubicBezTo>
                    <a:pt x="3691" y="334"/>
                    <a:pt x="3763" y="263"/>
                    <a:pt x="3763" y="168"/>
                  </a:cubicBezTo>
                  <a:cubicBezTo>
                    <a:pt x="3763" y="84"/>
                    <a:pt x="3691" y="1"/>
                    <a:pt x="35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7"/>
            <p:cNvSpPr/>
            <p:nvPr/>
          </p:nvSpPr>
          <p:spPr>
            <a:xfrm>
              <a:off x="3363348" y="1580024"/>
              <a:ext cx="169282" cy="22034"/>
            </a:xfrm>
            <a:custGeom>
              <a:avLst/>
              <a:gdLst/>
              <a:ahLst/>
              <a:cxnLst/>
              <a:rect l="l" t="t" r="r" b="b"/>
              <a:pathLst>
                <a:path w="2561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2394" y="322"/>
                  </a:lnTo>
                  <a:cubicBezTo>
                    <a:pt x="2477" y="322"/>
                    <a:pt x="2560" y="250"/>
                    <a:pt x="2560" y="167"/>
                  </a:cubicBezTo>
                  <a:cubicBezTo>
                    <a:pt x="2560" y="72"/>
                    <a:pt x="2477" y="0"/>
                    <a:pt x="2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7"/>
            <p:cNvSpPr/>
            <p:nvPr/>
          </p:nvSpPr>
          <p:spPr>
            <a:xfrm>
              <a:off x="3556165" y="1580024"/>
              <a:ext cx="55921" cy="22034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3" name="Google Shape;573;p47"/>
          <p:cNvSpPr txBox="1">
            <a:spLocks noGrp="1"/>
          </p:cNvSpPr>
          <p:nvPr>
            <p:ph type="subTitle" idx="2"/>
          </p:nvPr>
        </p:nvSpPr>
        <p:spPr>
          <a:xfrm>
            <a:off x="6077613" y="2668313"/>
            <a:ext cx="2671500" cy="11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Years of Experience</a:t>
            </a:r>
            <a:endParaRPr sz="17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Education</a:t>
            </a:r>
            <a:endParaRPr sz="17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Gender</a:t>
            </a:r>
            <a:endParaRPr sz="1700" dirty="0"/>
          </a:p>
        </p:txBody>
      </p:sp>
      <p:sp>
        <p:nvSpPr>
          <p:cNvPr id="574" name="Google Shape;574;p47"/>
          <p:cNvSpPr/>
          <p:nvPr/>
        </p:nvSpPr>
        <p:spPr>
          <a:xfrm>
            <a:off x="1638750" y="3875525"/>
            <a:ext cx="5866500" cy="692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2"/>
                </a:solidFill>
                <a:latin typeface="Mukta Regular"/>
                <a:ea typeface="Mukta Regular"/>
                <a:cs typeface="Mukta Regular"/>
                <a:sym typeface="Mukta"/>
              </a:rPr>
              <a:t>Representing 24+ software companies!</a:t>
            </a:r>
            <a:endParaRPr sz="1800" dirty="0">
              <a:solidFill>
                <a:schemeClr val="accent2"/>
              </a:solidFill>
              <a:latin typeface="Mukta Regular"/>
              <a:ea typeface="Mukta Regular"/>
              <a:cs typeface="Mukta Regular"/>
              <a:sym typeface="Mukta"/>
            </a:endParaRPr>
          </a:p>
        </p:txBody>
      </p:sp>
      <p:sp>
        <p:nvSpPr>
          <p:cNvPr id="575" name="Google Shape;575;p47"/>
          <p:cNvSpPr txBox="1">
            <a:spLocks noGrp="1"/>
          </p:cNvSpPr>
          <p:nvPr>
            <p:ph type="sldNum" idx="4294967295"/>
          </p:nvPr>
        </p:nvSpPr>
        <p:spPr>
          <a:xfrm>
            <a:off x="76953" y="4777100"/>
            <a:ext cx="4057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Mukta Light"/>
                <a:ea typeface="Mukta Light"/>
                <a:cs typeface="Mukta Light"/>
                <a:sym typeface="Mukta Light"/>
              </a:rPr>
              <a:t>Advancing Software Product Management Education</a:t>
            </a:r>
            <a:endParaRPr sz="1200">
              <a:solidFill>
                <a:schemeClr val="lt1"/>
              </a:solidFill>
              <a:latin typeface="Mukta Light"/>
              <a:ea typeface="Mukta Light"/>
              <a:cs typeface="Mukta Light"/>
              <a:sym typeface="Mukta Ligh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1CC1D40-D06B-D4AE-BF29-4F76DCE65FED}"/>
              </a:ext>
            </a:extLst>
          </p:cNvPr>
          <p:cNvCxnSpPr/>
          <p:nvPr/>
        </p:nvCxnSpPr>
        <p:spPr>
          <a:xfrm>
            <a:off x="3564900" y="3394129"/>
            <a:ext cx="143777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" grpId="0" build="p"/>
      <p:bldP spid="540" grpId="0" uiExpand="1" build="p"/>
      <p:bldP spid="541" grpId="0" build="p"/>
      <p:bldP spid="573" grpId="0" uiExpand="1" build="p"/>
      <p:bldP spid="5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D9BF1F-4B67-CAEC-17EF-13DB474573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12" name="Google Shape;73;p16">
            <a:extLst>
              <a:ext uri="{FF2B5EF4-FFF2-40B4-BE49-F238E27FC236}">
                <a16:creationId xmlns:a16="http://schemas.microsoft.com/office/drawing/2014/main" id="{B8FB98FE-5B59-769F-09BB-71725E84A7AE}"/>
              </a:ext>
            </a:extLst>
          </p:cNvPr>
          <p:cNvSpPr txBox="1">
            <a:spLocks/>
          </p:cNvSpPr>
          <p:nvPr/>
        </p:nvSpPr>
        <p:spPr>
          <a:xfrm>
            <a:off x="452550" y="411475"/>
            <a:ext cx="82389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nk Ruhl Libre"/>
              <a:buNone/>
              <a:defRPr sz="3000" b="0" i="0" u="none" strike="noStrike" cap="none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pPr algn="ctr">
              <a:buSzPts val="1100"/>
              <a:buFont typeface="Arial"/>
              <a:buNone/>
            </a:pPr>
            <a:r>
              <a:rPr lang="en-US" dirty="0">
                <a:latin typeface="MuktaMahee Regular" pitchFamily="2" charset="77"/>
                <a:cs typeface="MuktaMahee Regular" pitchFamily="2" charset="77"/>
              </a:rPr>
              <a:t>RQ1: Survey Design</a:t>
            </a:r>
          </a:p>
        </p:txBody>
      </p:sp>
      <p:grpSp>
        <p:nvGrpSpPr>
          <p:cNvPr id="13" name="Google Shape;669;p52">
            <a:extLst>
              <a:ext uri="{FF2B5EF4-FFF2-40B4-BE49-F238E27FC236}">
                <a16:creationId xmlns:a16="http://schemas.microsoft.com/office/drawing/2014/main" id="{21757BCC-B508-66E3-0E34-3F1221CBE6C7}"/>
              </a:ext>
            </a:extLst>
          </p:cNvPr>
          <p:cNvGrpSpPr/>
          <p:nvPr/>
        </p:nvGrpSpPr>
        <p:grpSpPr>
          <a:xfrm>
            <a:off x="2483065" y="441629"/>
            <a:ext cx="476376" cy="501291"/>
            <a:chOff x="4982500" y="2286175"/>
            <a:chExt cx="690900" cy="701400"/>
          </a:xfrm>
        </p:grpSpPr>
        <p:sp>
          <p:nvSpPr>
            <p:cNvPr id="14" name="Google Shape;670;p52">
              <a:extLst>
                <a:ext uri="{FF2B5EF4-FFF2-40B4-BE49-F238E27FC236}">
                  <a16:creationId xmlns:a16="http://schemas.microsoft.com/office/drawing/2014/main" id="{47C82782-3B89-9572-4369-149DEB7EEA4A}"/>
                </a:ext>
              </a:extLst>
            </p:cNvPr>
            <p:cNvSpPr/>
            <p:nvPr/>
          </p:nvSpPr>
          <p:spPr>
            <a:xfrm>
              <a:off x="4982500" y="2286175"/>
              <a:ext cx="690900" cy="701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Gowun Batang"/>
                <a:ea typeface="Gowun Batang"/>
                <a:cs typeface="Gowun Batang"/>
                <a:sym typeface="Gowun Batang"/>
              </a:endParaRPr>
            </a:p>
          </p:txBody>
        </p:sp>
        <p:pic>
          <p:nvPicPr>
            <p:cNvPr id="15" name="Google Shape;671;p52" title="open-book.png">
              <a:extLst>
                <a:ext uri="{FF2B5EF4-FFF2-40B4-BE49-F238E27FC236}">
                  <a16:creationId xmlns:a16="http://schemas.microsoft.com/office/drawing/2014/main" id="{FB098358-7B17-7172-A0EC-C1DA0B062657}"/>
                </a:ext>
              </a:extLst>
            </p:cNvPr>
            <p:cNvPicPr preferRelativeResize="0"/>
            <p:nvPr/>
          </p:nvPicPr>
          <p:blipFill>
            <a:blip r:embed="rId2">
              <a:alphaModFix amt="90000"/>
            </a:blip>
            <a:stretch>
              <a:fillRect/>
            </a:stretch>
          </p:blipFill>
          <p:spPr>
            <a:xfrm>
              <a:off x="5124060" y="2432985"/>
              <a:ext cx="407775" cy="4077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Picture 17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34F7982A-C1A5-D9A0-E18E-3C9C005C5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784" y="1078000"/>
            <a:ext cx="6577817" cy="570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2829"/>
      </p:ext>
    </p:extLst>
  </p:cSld>
  <p:clrMapOvr>
    <a:masterClrMapping/>
  </p:clrMapOvr>
</p:sld>
</file>

<file path=ppt/theme/theme1.xml><?xml version="1.0" encoding="utf-8"?>
<a:theme xmlns:a="http://schemas.openxmlformats.org/drawingml/2006/main" name="Light Energy Implementation System Project Proposal by Slidesgo">
  <a:themeElements>
    <a:clrScheme name="Simple Light">
      <a:dk1>
        <a:srgbClr val="25362E"/>
      </a:dk1>
      <a:lt1>
        <a:srgbClr val="F5F8F3"/>
      </a:lt1>
      <a:dk2>
        <a:srgbClr val="9DC08B"/>
      </a:dk2>
      <a:lt2>
        <a:srgbClr val="609966"/>
      </a:lt2>
      <a:accent1>
        <a:srgbClr val="3F6844"/>
      </a:accent1>
      <a:accent2>
        <a:srgbClr val="344E41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536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14881</TotalTime>
  <Words>2915</Words>
  <Application>Microsoft Macintosh PowerPoint</Application>
  <PresentationFormat>On-screen Show (16:9)</PresentationFormat>
  <Paragraphs>626</Paragraphs>
  <Slides>32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60" baseType="lpstr">
      <vt:lpstr>MuktaMahee Bold</vt:lpstr>
      <vt:lpstr>Mukta</vt:lpstr>
      <vt:lpstr>Mukta ExtraBold</vt:lpstr>
      <vt:lpstr>Archivo Black</vt:lpstr>
      <vt:lpstr>Frank Ruhl Libre</vt:lpstr>
      <vt:lpstr>Work Sans</vt:lpstr>
      <vt:lpstr>Arial</vt:lpstr>
      <vt:lpstr>Mukta Regular</vt:lpstr>
      <vt:lpstr>PT Sans</vt:lpstr>
      <vt:lpstr>Mukta Bold</vt:lpstr>
      <vt:lpstr>Source Sans 3</vt:lpstr>
      <vt:lpstr>Bree Serif</vt:lpstr>
      <vt:lpstr>Mukta Medium</vt:lpstr>
      <vt:lpstr>MuktaMahee Regular</vt:lpstr>
      <vt:lpstr>Wingdings</vt:lpstr>
      <vt:lpstr>MuktaMahee Medium</vt:lpstr>
      <vt:lpstr>MuktaMahee SemiBold</vt:lpstr>
      <vt:lpstr>Nunito Light</vt:lpstr>
      <vt:lpstr>MuktaMahee Light</vt:lpstr>
      <vt:lpstr>Archivo</vt:lpstr>
      <vt:lpstr>Rubik Mono One</vt:lpstr>
      <vt:lpstr>Red Hat Display</vt:lpstr>
      <vt:lpstr>MuktaMahee ExtraBold</vt:lpstr>
      <vt:lpstr>Bebas Neue</vt:lpstr>
      <vt:lpstr>Mukta Light</vt:lpstr>
      <vt:lpstr>Gowun Batang</vt:lpstr>
      <vt:lpstr>Mukta ExtraLight</vt:lpstr>
      <vt:lpstr>Light Energy Implementation System Project Proposal by Slidesgo</vt:lpstr>
      <vt:lpstr>Advancing Software Product Management Education:  Insights from an Industry Survey</vt:lpstr>
      <vt:lpstr>To deliver a valuable product, SPMs must be liaisons  between 3 primary stakeholders [Kittlaus and Fricker, 2017].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Survey Summary</vt:lpstr>
      <vt:lpstr>PowerPoint Presentation</vt:lpstr>
      <vt:lpstr>RQ1: Open Card Sorting</vt:lpstr>
      <vt:lpstr>RQ1: Open Card Sorting</vt:lpstr>
      <vt:lpstr>RQ1: Results</vt:lpstr>
      <vt:lpstr>PowerPoint Presentation</vt:lpstr>
      <vt:lpstr>RQ2: Survey Design</vt:lpstr>
      <vt:lpstr>RQ2: SPM Value Open Card Sorting</vt:lpstr>
      <vt:lpstr>RQ2: SPM Value Open Card Sorting</vt:lpstr>
      <vt:lpstr>RQ2: Open Card Sorting</vt:lpstr>
      <vt:lpstr>     RQ2 Results</vt:lpstr>
      <vt:lpstr>PowerPoint Presentation</vt:lpstr>
      <vt:lpstr>PowerPoint Presentation</vt:lpstr>
      <vt:lpstr>5) Use metrics to evaluate improvements to a software product</vt:lpstr>
      <vt:lpstr>5) Use metrics to evaluate improvements to a software product</vt:lpstr>
      <vt:lpstr>Original Course Structure</vt:lpstr>
      <vt:lpstr>[New] Course Structure</vt:lpstr>
      <vt:lpstr>What’s Next?</vt:lpstr>
      <vt:lpstr>What’s Next?</vt:lpstr>
      <vt:lpstr>Advancing Software Product  Management Education:  Insights from an Industry Survey</vt:lpstr>
      <vt:lpstr>Extra Slides</vt:lpstr>
      <vt:lpstr>Demographic Data</vt:lpstr>
      <vt:lpstr>PowerPoint Presentation</vt:lpstr>
      <vt:lpstr>Immediate Impact: SLOs for SPM class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Hannah Madison Estes</cp:lastModifiedBy>
  <cp:revision>28</cp:revision>
  <dcterms:modified xsi:type="dcterms:W3CDTF">2025-06-20T15:33:03Z</dcterms:modified>
</cp:coreProperties>
</file>